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BA3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360</c:v>
                </c:pt>
                <c:pt idx="1">
                  <c:v>270</c:v>
                </c:pt>
                <c:pt idx="2">
                  <c:v>180</c:v>
                </c:pt>
                <c:pt idx="3">
                  <c:v>90</c:v>
                </c:pt>
                <c:pt idx="4">
                  <c:v>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-5</c:v>
                </c:pt>
                <c:pt idx="1">
                  <c:v>10</c:v>
                </c:pt>
                <c:pt idx="2">
                  <c:v>13</c:v>
                </c:pt>
                <c:pt idx="3">
                  <c:v>26</c:v>
                </c:pt>
                <c:pt idx="4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CE-4807-B088-99DD3D952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826296"/>
        <c:axId val="436826936"/>
      </c:lineChart>
      <c:catAx>
        <c:axId val="43682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6826936"/>
        <c:crosses val="autoZero"/>
        <c:auto val="1"/>
        <c:lblAlgn val="ctr"/>
        <c:lblOffset val="100"/>
        <c:noMultiLvlLbl val="0"/>
      </c:catAx>
      <c:valAx>
        <c:axId val="436826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682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360</c:v>
                </c:pt>
                <c:pt idx="1">
                  <c:v>270</c:v>
                </c:pt>
                <c:pt idx="2">
                  <c:v>180</c:v>
                </c:pt>
                <c:pt idx="3">
                  <c:v>90</c:v>
                </c:pt>
                <c:pt idx="4">
                  <c:v>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13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AF-4F4F-8C7E-5663C7330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826296"/>
        <c:axId val="436826936"/>
      </c:lineChart>
      <c:catAx>
        <c:axId val="43682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6826936"/>
        <c:crosses val="autoZero"/>
        <c:auto val="1"/>
        <c:lblAlgn val="ctr"/>
        <c:lblOffset val="100"/>
        <c:noMultiLvlLbl val="0"/>
      </c:catAx>
      <c:valAx>
        <c:axId val="436826936"/>
        <c:scaling>
          <c:orientation val="minMax"/>
          <c:max val="30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682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3B19B-26C5-491A-84D6-EE7FA68AD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1C4B1-9739-4AF3-B683-67EE95806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CF577-DE5C-4A5F-BD4E-6F93A88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63D28-2196-4163-91B0-97459CDB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FA24D-E91A-4491-A365-7D773E9E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6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4D357-6BF5-481E-B9F2-5EF41B29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8F989-B612-4576-B4C4-A3E1F8C4D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E2033-0907-4D35-A299-4ACF967E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E5189-FEFE-48A1-B48C-966CE52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BF703-B7B1-4261-9B87-035FB85D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9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63A2C7-80CE-4AD9-B604-172C393AB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349C5-BCF1-4171-83B8-317844704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7499E-CB76-49F8-B555-F6B71F72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983D8-43AC-4DCA-9FDD-303AAE49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66E29-AAB8-45B4-84C2-014F37C2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7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0323-C9BD-469A-B59B-DC063D62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1BC8-0DF1-4E66-A1D3-AE49FB6A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A9384-0288-47AC-ACC9-7EFA41D9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36C33-AD16-43A3-B4C7-8A003CB1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99D1-CD69-4B1C-8B48-72917230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5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5E58-4730-4A90-8128-3F97FA4C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3D7C8-EECB-49BB-8AB2-49390E54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A6DBF-C7E8-44A6-93BC-ECAA56D4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B2BBA-7C7F-445F-945B-F1FEAA2B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0C01C-0E12-4842-A508-60018BC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5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4439F-4E1B-471E-9E13-B5834857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AC358-DCC9-4C08-AD98-8F6FDC6A9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B030B-1002-4A1A-BA67-8EAACE27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77F75-1EE7-4F84-9422-94104DC0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A253D-3730-43AF-8EF0-C73FB6AE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086D3-9BCD-4F6F-ABBA-4216CA42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E3704-0375-4380-ACDF-52F68AE4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1103C-62BB-4AE0-8EA8-6CC61D459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0DEC0-E76C-4DC2-B373-774314AD7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BAECD4-82D1-4482-8944-E7CB74F9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C7698-B6BA-44FA-B3F6-E9897B289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A5D39-5421-4944-B11C-18572329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4C8389-CFFF-4C8B-BE72-EE23A218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5C2768-09F5-4E29-9B24-1FAD58FE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7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5A00-A60B-4BB5-821B-22751DF9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8ABFF7-9BF5-428A-9C33-F9CC504E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F6C38-F690-4A58-81B4-72FEDEB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109312-4509-4261-887F-0C0BE05A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BCB73C-0DAE-4056-91E4-E0887E2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594488-F532-4DF2-BB91-80D4BA09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39836-6BDD-4FEC-9105-B82BF5E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1EF3-E3F5-45AD-AF42-2E22DB60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739A9-836E-40EF-BA90-8AFD9671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BFDC4-5425-4AFC-A867-D1F9839E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1AF9BA-A0DA-447E-9DB5-4DEE0BEC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C1B62-E6D3-40AA-93A7-426D1E88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88A49-ECCE-4FE5-BA5F-6009C093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32745-3471-4207-8FB9-74AA4A17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AB8F53-3590-4342-B08D-F709E9B01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D5D79-1246-4852-8D5E-B1A8A3B3F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DC825-B969-47EC-A604-0BB96E92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D3CD5-F03B-44D9-B7A4-6B1933F0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D817B-BC50-494D-B51D-E6312290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DFF321-B347-4D4D-AC93-10D0AD74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2C470-6A71-47BF-ACB6-6834EBD0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47081-0B69-4C95-A5F5-7882E7C96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6F84-862A-4681-8997-BA455EC22691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7433F-2C10-42DE-8391-FDAADFE04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F6E79-9929-44FE-9ADE-CBC38DD18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EF38-B2F2-4DCB-9E5A-A032130A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7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391D-F88F-4608-A2E3-076070BC1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Cancer Prediction with Deep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40F1D-DFA7-43D9-8D35-39D3F602E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8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9BAEE23-6351-42A9-935E-EF1A3FF3B2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10" y="424166"/>
            <a:ext cx="7598176" cy="569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1D2D2F-69DF-4644-A04B-B7D7C35B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 dirty="0"/>
              <a:t>Model</a:t>
            </a:r>
            <a:r>
              <a:rPr lang="ko-KR" altLang="en-US" sz="2800" dirty="0"/>
              <a:t> </a:t>
            </a:r>
            <a:r>
              <a:rPr lang="en-US" altLang="ko-KR" sz="2800" dirty="0"/>
              <a:t>2. </a:t>
            </a:r>
            <a:br>
              <a:rPr lang="en-US" altLang="ko-KR" sz="2800" dirty="0"/>
            </a:br>
            <a:r>
              <a:rPr lang="en-US" altLang="ko-KR" sz="2800" dirty="0"/>
              <a:t>Gaussian Naïve Bayes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D8148C-8657-4FE1-9BA9-93DE9266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18985"/>
            <a:ext cx="4767590" cy="34156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3600" b="1"/>
              <a:t>Test Accuracy: 0.6973</a:t>
            </a:r>
          </a:p>
          <a:p>
            <a:pPr marL="0" indent="0">
              <a:buNone/>
            </a:pPr>
            <a:endParaRPr lang="ko-KR" altLang="ko-KR"/>
          </a:p>
          <a:p>
            <a:pPr marL="0" indent="0" fontAlgn="base">
              <a:buNone/>
            </a:pPr>
            <a:r>
              <a:rPr lang="en-US" altLang="ko-KR"/>
              <a:t>              precision    recall  f1-score   support</a:t>
            </a:r>
            <a:endParaRPr lang="ko-KR" altLang="ko-KR"/>
          </a:p>
          <a:p>
            <a:pPr marL="0" indent="0" fontAlgn="base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 fontAlgn="base">
              <a:buNone/>
            </a:pPr>
            <a:r>
              <a:rPr lang="en-US" altLang="ko-KR"/>
              <a:t>      benign       0.74      0.85      0.79       126</a:t>
            </a:r>
            <a:endParaRPr lang="ko-KR" altLang="ko-KR"/>
          </a:p>
          <a:p>
            <a:pPr marL="0" indent="0" fontAlgn="base">
              <a:buNone/>
            </a:pPr>
            <a:r>
              <a:rPr lang="en-US" altLang="ko-KR"/>
              <a:t>         PCa       0.54      0.37      0.44        59</a:t>
            </a:r>
            <a:endParaRPr lang="ko-KR" altLang="ko-KR"/>
          </a:p>
          <a:p>
            <a:pPr marL="0" indent="0" fontAlgn="base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 fontAlgn="base">
              <a:buNone/>
            </a:pPr>
            <a:r>
              <a:rPr lang="en-US" altLang="ko-KR"/>
              <a:t>    accuracy                           0.70       185</a:t>
            </a:r>
            <a:endParaRPr lang="ko-KR" altLang="ko-KR"/>
          </a:p>
          <a:p>
            <a:pPr marL="0" indent="0" fontAlgn="base">
              <a:buNone/>
            </a:pPr>
            <a:r>
              <a:rPr lang="en-US" altLang="ko-KR"/>
              <a:t>   macro avg       0.64      0.61      0.62       185</a:t>
            </a:r>
            <a:endParaRPr lang="ko-KR" altLang="ko-KR"/>
          </a:p>
          <a:p>
            <a:pPr marL="0" indent="0" fontAlgn="base">
              <a:buNone/>
            </a:pPr>
            <a:r>
              <a:rPr lang="en-US" altLang="ko-KR"/>
              <a:t>weighted avg       </a:t>
            </a:r>
            <a:r>
              <a:rPr lang="en-US" altLang="ko-KR" b="1"/>
              <a:t>0.68      0.70</a:t>
            </a:r>
            <a:r>
              <a:rPr lang="en-US" altLang="ko-KR"/>
              <a:t>      0.68       185</a:t>
            </a:r>
            <a:endParaRPr lang="ko-KR" altLang="ko-KR"/>
          </a:p>
          <a:p>
            <a:pPr marL="0" indent="0">
              <a:buNone/>
            </a:pP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AA49E-A3EB-4CB4-B91A-A996AA232E59}"/>
              </a:ext>
            </a:extLst>
          </p:cNvPr>
          <p:cNvSpPr txBox="1"/>
          <p:nvPr/>
        </p:nvSpPr>
        <p:spPr>
          <a:xfrm flipH="1">
            <a:off x="9588202" y="5923164"/>
            <a:ext cx="203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True Positive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23B840-4ACA-4CCD-B159-CC595CB318ED}"/>
              </a:ext>
            </a:extLst>
          </p:cNvPr>
          <p:cNvSpPr/>
          <p:nvPr/>
        </p:nvSpPr>
        <p:spPr>
          <a:xfrm>
            <a:off x="5952300" y="446060"/>
            <a:ext cx="1900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False Positive 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15963-881F-455D-86DF-003C784AA8D2}"/>
              </a:ext>
            </a:extLst>
          </p:cNvPr>
          <p:cNvSpPr/>
          <p:nvPr/>
        </p:nvSpPr>
        <p:spPr>
          <a:xfrm>
            <a:off x="9407095" y="446060"/>
            <a:ext cx="1980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True Negative 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1C4F2-572C-4E1A-916E-241C58B164EF}"/>
              </a:ext>
            </a:extLst>
          </p:cNvPr>
          <p:cNvSpPr/>
          <p:nvPr/>
        </p:nvSpPr>
        <p:spPr>
          <a:xfrm>
            <a:off x="5952300" y="5954176"/>
            <a:ext cx="2050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False Negative 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8F8944-6C79-4C45-BDFD-CD53AB128376}"/>
              </a:ext>
            </a:extLst>
          </p:cNvPr>
          <p:cNvSpPr/>
          <p:nvPr/>
        </p:nvSpPr>
        <p:spPr>
          <a:xfrm>
            <a:off x="195822" y="5923164"/>
            <a:ext cx="4341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**PSA360, PSA270, PSA180, PSA90, PSA0, Age, </a:t>
            </a:r>
            <a:r>
              <a:rPr lang="en-US" altLang="ko-KR" sz="1600" dirty="0" err="1"/>
              <a:t>PSA_average</a:t>
            </a:r>
            <a:r>
              <a:rPr lang="en-US" altLang="ko-KR" sz="1600" dirty="0"/>
              <a:t> </a:t>
            </a:r>
            <a:r>
              <a:rPr lang="ko-KR" altLang="en-US" sz="1600" dirty="0"/>
              <a:t>학습변수</a:t>
            </a:r>
          </a:p>
        </p:txBody>
      </p:sp>
    </p:spTree>
    <p:extLst>
      <p:ext uri="{BB962C8B-B14F-4D97-AF65-F5344CB8AC3E}">
        <p14:creationId xmlns:p14="http://schemas.microsoft.com/office/powerpoint/2010/main" val="251961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B1EF08C-350A-4807-8164-EBA7ECDA27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10" y="367678"/>
            <a:ext cx="7632453" cy="57247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1D2D2F-69DF-4644-A04B-B7D7C35B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 dirty="0"/>
              <a:t>Model</a:t>
            </a:r>
            <a:r>
              <a:rPr lang="ko-KR" altLang="en-US" sz="2800" dirty="0"/>
              <a:t> </a:t>
            </a:r>
            <a:r>
              <a:rPr lang="en-US" altLang="ko-KR" sz="2800" dirty="0"/>
              <a:t>3. </a:t>
            </a:r>
            <a:br>
              <a:rPr lang="en-US" altLang="ko-KR" sz="2800" dirty="0"/>
            </a:br>
            <a:r>
              <a:rPr lang="en-US" altLang="ko-KR" sz="2800" dirty="0"/>
              <a:t>Long short-term memory (LSTM)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D8148C-8657-4FE1-9BA9-93DE9266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18985"/>
            <a:ext cx="4892842" cy="341562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5000" b="1" dirty="0"/>
              <a:t>Test accuracy: 0.6864865</a:t>
            </a:r>
          </a:p>
          <a:p>
            <a:pPr marL="0" indent="0">
              <a:buNone/>
            </a:pPr>
            <a:r>
              <a:rPr lang="en-US" altLang="ko-KR" sz="3600" dirty="0"/>
              <a:t>              	    </a:t>
            </a:r>
            <a:r>
              <a:rPr lang="en-US" altLang="ko-KR" sz="4000" dirty="0"/>
              <a:t>precision    recall  f1-score   support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      benign       0.69      0.97      0.80       123</a:t>
            </a:r>
          </a:p>
          <a:p>
            <a:pPr marL="0" indent="0">
              <a:buNone/>
            </a:pPr>
            <a:r>
              <a:rPr lang="en-US" altLang="ko-KR" sz="4000" dirty="0"/>
              <a:t>         </a:t>
            </a:r>
            <a:r>
              <a:rPr lang="en-US" altLang="ko-KR" sz="4000" dirty="0" err="1"/>
              <a:t>PCa</a:t>
            </a:r>
            <a:r>
              <a:rPr lang="en-US" altLang="ko-KR" sz="4000" dirty="0"/>
              <a:t>       0.67      0.13      0.22        62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    accuracy                              0.69       185</a:t>
            </a:r>
          </a:p>
          <a:p>
            <a:pPr marL="0" indent="0">
              <a:buNone/>
            </a:pPr>
            <a:r>
              <a:rPr lang="en-US" altLang="ko-KR" sz="4000" dirty="0"/>
              <a:t>   macro avg       0.68      0.55      0.51       185</a:t>
            </a:r>
          </a:p>
          <a:p>
            <a:pPr marL="0" indent="0">
              <a:buNone/>
            </a:pPr>
            <a:r>
              <a:rPr lang="en-US" altLang="ko-KR" sz="4000" dirty="0"/>
              <a:t>weighted avg       </a:t>
            </a:r>
            <a:r>
              <a:rPr lang="en-US" altLang="ko-KR" sz="4000" b="1" dirty="0"/>
              <a:t>0.68      0.69      </a:t>
            </a:r>
            <a:r>
              <a:rPr lang="en-US" altLang="ko-KR" sz="4000" dirty="0"/>
              <a:t>0.61       185</a:t>
            </a:r>
          </a:p>
          <a:p>
            <a:pPr marL="0" indent="0">
              <a:buNone/>
            </a:pP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AA49E-A3EB-4CB4-B91A-A996AA232E59}"/>
              </a:ext>
            </a:extLst>
          </p:cNvPr>
          <p:cNvSpPr txBox="1"/>
          <p:nvPr/>
        </p:nvSpPr>
        <p:spPr>
          <a:xfrm flipH="1">
            <a:off x="9588202" y="5923164"/>
            <a:ext cx="203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True Positive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23B840-4ACA-4CCD-B159-CC595CB318ED}"/>
              </a:ext>
            </a:extLst>
          </p:cNvPr>
          <p:cNvSpPr/>
          <p:nvPr/>
        </p:nvSpPr>
        <p:spPr>
          <a:xfrm>
            <a:off x="5952300" y="446060"/>
            <a:ext cx="1900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False Positive 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15963-881F-455D-86DF-003C784AA8D2}"/>
              </a:ext>
            </a:extLst>
          </p:cNvPr>
          <p:cNvSpPr/>
          <p:nvPr/>
        </p:nvSpPr>
        <p:spPr>
          <a:xfrm>
            <a:off x="9407095" y="446060"/>
            <a:ext cx="1980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True Negative 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1C4F2-572C-4E1A-916E-241C58B164EF}"/>
              </a:ext>
            </a:extLst>
          </p:cNvPr>
          <p:cNvSpPr/>
          <p:nvPr/>
        </p:nvSpPr>
        <p:spPr>
          <a:xfrm>
            <a:off x="5952300" y="5954176"/>
            <a:ext cx="2050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False Negative 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8F8944-6C79-4C45-BDFD-CD53AB128376}"/>
              </a:ext>
            </a:extLst>
          </p:cNvPr>
          <p:cNvSpPr/>
          <p:nvPr/>
        </p:nvSpPr>
        <p:spPr>
          <a:xfrm>
            <a:off x="195822" y="5923164"/>
            <a:ext cx="4341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**PSA0m~PSA12m </a:t>
            </a:r>
            <a:r>
              <a:rPr lang="ko-KR" altLang="en-US" sz="1600" dirty="0"/>
              <a:t>학습변수</a:t>
            </a:r>
          </a:p>
        </p:txBody>
      </p:sp>
    </p:spTree>
    <p:extLst>
      <p:ext uri="{BB962C8B-B14F-4D97-AF65-F5344CB8AC3E}">
        <p14:creationId xmlns:p14="http://schemas.microsoft.com/office/powerpoint/2010/main" val="277444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CF1CF0-D12F-4B78-800E-183D254B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26196"/>
              </p:ext>
            </p:extLst>
          </p:nvPr>
        </p:nvGraphicFramePr>
        <p:xfrm>
          <a:off x="1461614" y="693981"/>
          <a:ext cx="8869501" cy="2453754"/>
        </p:xfrm>
        <a:graphic>
          <a:graphicData uri="http://schemas.openxmlformats.org/drawingml/2006/table">
            <a:tbl>
              <a:tblPr firstRow="1" firstCol="1" bandRow="1"/>
              <a:tblGrid>
                <a:gridCol w="2154587">
                  <a:extLst>
                    <a:ext uri="{9D8B030D-6E8A-4147-A177-3AD203B41FA5}">
                      <a16:colId xmlns:a16="http://schemas.microsoft.com/office/drawing/2014/main" val="624620693"/>
                    </a:ext>
                  </a:extLst>
                </a:gridCol>
                <a:gridCol w="1956864">
                  <a:extLst>
                    <a:ext uri="{9D8B030D-6E8A-4147-A177-3AD203B41FA5}">
                      <a16:colId xmlns:a16="http://schemas.microsoft.com/office/drawing/2014/main" val="2750691415"/>
                    </a:ext>
                  </a:extLst>
                </a:gridCol>
                <a:gridCol w="1911743">
                  <a:extLst>
                    <a:ext uri="{9D8B030D-6E8A-4147-A177-3AD203B41FA5}">
                      <a16:colId xmlns:a16="http://schemas.microsoft.com/office/drawing/2014/main" val="3521549506"/>
                    </a:ext>
                  </a:extLst>
                </a:gridCol>
                <a:gridCol w="1498593">
                  <a:extLst>
                    <a:ext uri="{9D8B030D-6E8A-4147-A177-3AD203B41FA5}">
                      <a16:colId xmlns:a16="http://schemas.microsoft.com/office/drawing/2014/main" val="356616135"/>
                    </a:ext>
                  </a:extLst>
                </a:gridCol>
                <a:gridCol w="1347714">
                  <a:extLst>
                    <a:ext uri="{9D8B030D-6E8A-4147-A177-3AD203B41FA5}">
                      <a16:colId xmlns:a16="http://schemas.microsoft.com/office/drawing/2014/main" val="1862190084"/>
                    </a:ext>
                  </a:extLst>
                </a:gridCol>
              </a:tblGrid>
              <a:tr h="79681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Truncation &gt;30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Accuracy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Precision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F1-score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510739"/>
                  </a:ext>
                </a:extLst>
              </a:tr>
              <a:tr h="79681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0.7081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0.69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0.71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0.65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242589"/>
                  </a:ext>
                </a:extLst>
              </a:tr>
              <a:tr h="4203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Naïve Bayes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0.7243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0.71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0.72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0.68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22372"/>
                  </a:ext>
                </a:extLst>
              </a:tr>
              <a:tr h="4203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LSTM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0.6919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0.72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0.69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67662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167607-DF2A-40E9-9A28-8DD8AD2EB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00878"/>
              </p:ext>
            </p:extLst>
          </p:nvPr>
        </p:nvGraphicFramePr>
        <p:xfrm>
          <a:off x="1461614" y="3710266"/>
          <a:ext cx="8869501" cy="2453754"/>
        </p:xfrm>
        <a:graphic>
          <a:graphicData uri="http://schemas.openxmlformats.org/drawingml/2006/table">
            <a:tbl>
              <a:tblPr firstRow="1" firstCol="1" bandRow="1"/>
              <a:tblGrid>
                <a:gridCol w="2154587">
                  <a:extLst>
                    <a:ext uri="{9D8B030D-6E8A-4147-A177-3AD203B41FA5}">
                      <a16:colId xmlns:a16="http://schemas.microsoft.com/office/drawing/2014/main" val="624620693"/>
                    </a:ext>
                  </a:extLst>
                </a:gridCol>
                <a:gridCol w="1956864">
                  <a:extLst>
                    <a:ext uri="{9D8B030D-6E8A-4147-A177-3AD203B41FA5}">
                      <a16:colId xmlns:a16="http://schemas.microsoft.com/office/drawing/2014/main" val="2750691415"/>
                    </a:ext>
                  </a:extLst>
                </a:gridCol>
                <a:gridCol w="1911743">
                  <a:extLst>
                    <a:ext uri="{9D8B030D-6E8A-4147-A177-3AD203B41FA5}">
                      <a16:colId xmlns:a16="http://schemas.microsoft.com/office/drawing/2014/main" val="3521549506"/>
                    </a:ext>
                  </a:extLst>
                </a:gridCol>
                <a:gridCol w="1498593">
                  <a:extLst>
                    <a:ext uri="{9D8B030D-6E8A-4147-A177-3AD203B41FA5}">
                      <a16:colId xmlns:a16="http://schemas.microsoft.com/office/drawing/2014/main" val="356616135"/>
                    </a:ext>
                  </a:extLst>
                </a:gridCol>
                <a:gridCol w="1347714">
                  <a:extLst>
                    <a:ext uri="{9D8B030D-6E8A-4147-A177-3AD203B41FA5}">
                      <a16:colId xmlns:a16="http://schemas.microsoft.com/office/drawing/2014/main" val="1862190084"/>
                    </a:ext>
                  </a:extLst>
                </a:gridCol>
              </a:tblGrid>
              <a:tr h="79681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Truncation &gt;20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Accuracy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Precision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F1-score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510739"/>
                  </a:ext>
                </a:extLst>
              </a:tr>
              <a:tr h="79681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0.6560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0.5447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0.2105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0.30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242589"/>
                  </a:ext>
                </a:extLst>
              </a:tr>
              <a:tr h="4203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Naïve Bayes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0.6973</a:t>
                      </a:r>
                      <a:endParaRPr lang="ko-KR" alt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0.68</a:t>
                      </a:r>
                      <a:endParaRPr lang="ko-KR" alt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0.70</a:t>
                      </a:r>
                      <a:endParaRPr lang="ko-KR" alt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0.68</a:t>
                      </a:r>
                      <a:endParaRPr lang="ko-KR" alt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22372"/>
                  </a:ext>
                </a:extLst>
              </a:tr>
              <a:tr h="4203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LSTM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0.6865</a:t>
                      </a:r>
                      <a:endParaRPr lang="ko-KR" alt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0.68</a:t>
                      </a:r>
                      <a:endParaRPr lang="ko-KR" alt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0.69</a:t>
                      </a:r>
                      <a:endParaRPr lang="ko-KR" alt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0.61</a:t>
                      </a:r>
                      <a:endParaRPr lang="ko-KR" alt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6140" marR="1961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67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5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B7C3FB-5A94-499C-8ADF-E7722FF6DD24}"/>
              </a:ext>
            </a:extLst>
          </p:cNvPr>
          <p:cNvSpPr/>
          <p:nvPr/>
        </p:nvSpPr>
        <p:spPr>
          <a:xfrm>
            <a:off x="2105637" y="1132514"/>
            <a:ext cx="4060271" cy="324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4D8F25-F207-4C6C-AEEF-FEFAAFB94BB0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105637" y="2755784"/>
            <a:ext cx="40602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9CEB14-022E-4FF1-9D7C-D73A701FD8EB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4112003" y="1132515"/>
            <a:ext cx="23770" cy="3246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CF9404-0C90-4329-B333-BB763F5BF132}"/>
              </a:ext>
            </a:extLst>
          </p:cNvPr>
          <p:cNvSpPr txBox="1"/>
          <p:nvPr/>
        </p:nvSpPr>
        <p:spPr>
          <a:xfrm flipH="1">
            <a:off x="2733691" y="311816"/>
            <a:ext cx="280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Predicted Label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D47EB-8366-4203-87F0-3E04E2B06C08}"/>
              </a:ext>
            </a:extLst>
          </p:cNvPr>
          <p:cNvSpPr txBox="1"/>
          <p:nvPr/>
        </p:nvSpPr>
        <p:spPr>
          <a:xfrm rot="16200000" flipH="1">
            <a:off x="-19192" y="2555728"/>
            <a:ext cx="280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True Label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E409C-E399-443D-9442-F50CDD810A13}"/>
              </a:ext>
            </a:extLst>
          </p:cNvPr>
          <p:cNvSpPr txBox="1"/>
          <p:nvPr/>
        </p:nvSpPr>
        <p:spPr>
          <a:xfrm flipH="1">
            <a:off x="2733691" y="722174"/>
            <a:ext cx="1085920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EB5C9-1922-4279-A710-1BDB99F1D10D}"/>
              </a:ext>
            </a:extLst>
          </p:cNvPr>
          <p:cNvSpPr txBox="1"/>
          <p:nvPr/>
        </p:nvSpPr>
        <p:spPr>
          <a:xfrm flipH="1">
            <a:off x="4451933" y="681148"/>
            <a:ext cx="1085920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85C-BFE0-4C62-A821-8AF38705BB26}"/>
              </a:ext>
            </a:extLst>
          </p:cNvPr>
          <p:cNvSpPr txBox="1"/>
          <p:nvPr/>
        </p:nvSpPr>
        <p:spPr>
          <a:xfrm flipH="1">
            <a:off x="1373976" y="1759492"/>
            <a:ext cx="1085920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0BE4B-35DD-4B7F-8581-AC68D8153B53}"/>
              </a:ext>
            </a:extLst>
          </p:cNvPr>
          <p:cNvSpPr txBox="1"/>
          <p:nvPr/>
        </p:nvSpPr>
        <p:spPr>
          <a:xfrm flipH="1">
            <a:off x="1392500" y="3382761"/>
            <a:ext cx="1085920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E4254-DAEA-4CF7-B781-71CE12BDDB79}"/>
              </a:ext>
            </a:extLst>
          </p:cNvPr>
          <p:cNvSpPr txBox="1"/>
          <p:nvPr/>
        </p:nvSpPr>
        <p:spPr>
          <a:xfrm flipH="1">
            <a:off x="2328519" y="1427865"/>
            <a:ext cx="1639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True</a:t>
            </a:r>
            <a:r>
              <a:rPr lang="ko-KR" altLang="en-US" i="1" dirty="0"/>
              <a:t> </a:t>
            </a:r>
            <a:r>
              <a:rPr lang="en-US" altLang="ko-KR" i="1" dirty="0"/>
              <a:t>Negative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/>
              <a:t>71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0A640-072B-4924-92C5-71D97A4109F5}"/>
              </a:ext>
            </a:extLst>
          </p:cNvPr>
          <p:cNvSpPr txBox="1"/>
          <p:nvPr/>
        </p:nvSpPr>
        <p:spPr>
          <a:xfrm flipH="1">
            <a:off x="4319301" y="1427865"/>
            <a:ext cx="1639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False Positive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/>
              <a:t>45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DA665-B318-47AC-B471-87F2DA784DFA}"/>
              </a:ext>
            </a:extLst>
          </p:cNvPr>
          <p:cNvSpPr txBox="1"/>
          <p:nvPr/>
        </p:nvSpPr>
        <p:spPr>
          <a:xfrm flipH="1">
            <a:off x="2328518" y="3039675"/>
            <a:ext cx="1639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False Positive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/>
              <a:t>22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531ECB-53F1-45AA-9822-9E50DC548E26}"/>
              </a:ext>
            </a:extLst>
          </p:cNvPr>
          <p:cNvSpPr txBox="1"/>
          <p:nvPr/>
        </p:nvSpPr>
        <p:spPr>
          <a:xfrm flipH="1">
            <a:off x="4331186" y="3039675"/>
            <a:ext cx="1639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True Positive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/>
              <a:t>33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48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22FB-69E6-458F-8FF3-79A05214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Truncation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3D1D74B5-3D33-48DF-9B4A-BBEEFD708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103301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내용 개체 틀 5">
            <a:extLst>
              <a:ext uri="{FF2B5EF4-FFF2-40B4-BE49-F238E27FC236}">
                <a16:creationId xmlns:a16="http://schemas.microsoft.com/office/drawing/2014/main" id="{3ACC97EB-45E7-4B80-8AC8-F7EBBC5BB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3920"/>
              </p:ext>
            </p:extLst>
          </p:nvPr>
        </p:nvGraphicFramePr>
        <p:xfrm>
          <a:off x="6332621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D332EC7-EBC0-432B-A648-6B90C6578109}"/>
              </a:ext>
            </a:extLst>
          </p:cNvPr>
          <p:cNvSpPr/>
          <p:nvPr/>
        </p:nvSpPr>
        <p:spPr>
          <a:xfrm>
            <a:off x="1379620" y="2566737"/>
            <a:ext cx="10102516" cy="753979"/>
          </a:xfrm>
          <a:prstGeom prst="rect">
            <a:avLst/>
          </a:prstGeom>
          <a:solidFill>
            <a:srgbClr val="F5ABA3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6C7E94-2658-470B-B33D-77A199DF8E31}"/>
              </a:ext>
            </a:extLst>
          </p:cNvPr>
          <p:cNvSpPr/>
          <p:nvPr/>
        </p:nvSpPr>
        <p:spPr>
          <a:xfrm>
            <a:off x="1379620" y="4836695"/>
            <a:ext cx="10102516" cy="753979"/>
          </a:xfrm>
          <a:prstGeom prst="rect">
            <a:avLst/>
          </a:prstGeom>
          <a:solidFill>
            <a:srgbClr val="F5ABA3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B5EE9E-519A-4946-9412-B2FAEB009ACE}"/>
              </a:ext>
            </a:extLst>
          </p:cNvPr>
          <p:cNvSpPr/>
          <p:nvPr/>
        </p:nvSpPr>
        <p:spPr>
          <a:xfrm>
            <a:off x="5454316" y="1727534"/>
            <a:ext cx="1796716" cy="333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0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F8A87-2274-455A-B12D-676E2243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5" y="140536"/>
            <a:ext cx="10515600" cy="1325563"/>
          </a:xfrm>
        </p:spPr>
        <p:txBody>
          <a:bodyPr/>
          <a:lstStyle/>
          <a:p>
            <a:r>
              <a:rPr lang="en-US" altLang="ko-KR" dirty="0"/>
              <a:t>Interpolation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7BFE5-8876-4602-9EF1-E73414F4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116" y="1825625"/>
            <a:ext cx="449668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 err="1"/>
              <a:t>생검</a:t>
            </a:r>
            <a:r>
              <a:rPr lang="ko-KR" altLang="ko-KR" sz="2400" dirty="0"/>
              <a:t> 진단일</a:t>
            </a:r>
            <a:r>
              <a:rPr lang="en-US" altLang="ko-KR" sz="2400" dirty="0"/>
              <a:t>(</a:t>
            </a:r>
            <a:r>
              <a:rPr lang="ko-KR" altLang="ko-KR" sz="2400" dirty="0"/>
              <a:t>마지막 </a:t>
            </a:r>
            <a:r>
              <a:rPr lang="en-US" altLang="ko-KR" sz="2400" dirty="0"/>
              <a:t>PSA </a:t>
            </a:r>
            <a:r>
              <a:rPr lang="ko-KR" altLang="ko-KR" sz="2400" dirty="0"/>
              <a:t>검진일</a:t>
            </a:r>
            <a:r>
              <a:rPr lang="en-US" altLang="ko-KR" sz="2400" dirty="0"/>
              <a:t>+30</a:t>
            </a:r>
            <a:r>
              <a:rPr lang="ko-KR" altLang="ko-KR" sz="2400" dirty="0"/>
              <a:t>일</a:t>
            </a:r>
            <a:r>
              <a:rPr lang="en-US" altLang="ko-KR" sz="2400" dirty="0"/>
              <a:t>)</a:t>
            </a:r>
            <a:r>
              <a:rPr lang="ko-KR" altLang="ko-KR" sz="2400" dirty="0"/>
              <a:t>으로부터</a:t>
            </a:r>
            <a:r>
              <a:rPr lang="en-US" altLang="ko-KR" sz="2400" dirty="0"/>
              <a:t> 360, 270, 180, 90, 0</a:t>
            </a:r>
            <a:r>
              <a:rPr lang="ko-KR" altLang="ko-KR" sz="2400" dirty="0"/>
              <a:t>일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720, 630, 540, 450, 360, 270, 180, 90, 0</a:t>
            </a:r>
            <a:r>
              <a:rPr lang="ko-KR" altLang="ko-KR" sz="2400" dirty="0"/>
              <a:t>일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0~12</a:t>
            </a:r>
            <a:r>
              <a:rPr lang="ko-KR" altLang="ko-KR" sz="2400" dirty="0"/>
              <a:t>개월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236E7F9D-9840-4D2A-B6FB-CF8ACDCCD024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r="48213" b="50001"/>
          <a:stretch/>
        </p:blipFill>
        <p:spPr bwMode="auto">
          <a:xfrm>
            <a:off x="522252" y="1133367"/>
            <a:ext cx="6334865" cy="5499876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46441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764715E9-8A00-4C56-8DDE-F15906BEE5F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r="48213" b="50001"/>
          <a:stretch/>
        </p:blipFill>
        <p:spPr bwMode="auto">
          <a:xfrm>
            <a:off x="723661" y="668945"/>
            <a:ext cx="7128675" cy="6189055"/>
          </a:xfrm>
          <a:prstGeom prst="rect">
            <a:avLst/>
          </a:prstGeom>
          <a:noFill/>
          <a:effectLst/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97B14FF-F0C1-42A9-82C0-6EFF0009457D}"/>
              </a:ext>
            </a:extLst>
          </p:cNvPr>
          <p:cNvCxnSpPr>
            <a:cxnSpLocks/>
          </p:cNvCxnSpPr>
          <p:nvPr/>
        </p:nvCxnSpPr>
        <p:spPr>
          <a:xfrm>
            <a:off x="3458472" y="4477538"/>
            <a:ext cx="0" cy="13086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3521F5-F6D1-4C8E-A9C9-81CD29FDCA5F}"/>
              </a:ext>
            </a:extLst>
          </p:cNvPr>
          <p:cNvSpPr txBox="1"/>
          <p:nvPr/>
        </p:nvSpPr>
        <p:spPr>
          <a:xfrm>
            <a:off x="3584307" y="4901073"/>
            <a:ext cx="108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PSA_delta1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1DFE9B-AD02-48C8-8738-6B4DF297B8B0}"/>
              </a:ext>
            </a:extLst>
          </p:cNvPr>
          <p:cNvCxnSpPr>
            <a:cxnSpLocks/>
          </p:cNvCxnSpPr>
          <p:nvPr/>
        </p:nvCxnSpPr>
        <p:spPr>
          <a:xfrm>
            <a:off x="2012410" y="5786220"/>
            <a:ext cx="144606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3FAA9E-C2B8-4CF5-B9F4-A78A0BE64504}"/>
              </a:ext>
            </a:extLst>
          </p:cNvPr>
          <p:cNvSpPr txBox="1"/>
          <p:nvPr/>
        </p:nvSpPr>
        <p:spPr>
          <a:xfrm>
            <a:off x="7787191" y="2178448"/>
            <a:ext cx="4252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학습 </a:t>
            </a:r>
            <a:r>
              <a:rPr lang="en-US" altLang="ko-KR" sz="2000" dirty="0"/>
              <a:t>FEATURE: </a:t>
            </a:r>
            <a:r>
              <a:rPr lang="en-US" altLang="ko-KR" sz="2000" b="1" dirty="0"/>
              <a:t>Age, </a:t>
            </a:r>
            <a:r>
              <a:rPr lang="en-US" altLang="ko-KR" sz="2000" b="1" dirty="0" err="1"/>
              <a:t>PSA_Average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PSA_ewm</a:t>
            </a:r>
            <a:r>
              <a:rPr lang="en-US" altLang="ko-KR" sz="2000" b="1" dirty="0"/>
              <a:t>), </a:t>
            </a:r>
            <a:r>
              <a:rPr lang="en-US" altLang="ko-KR" sz="2000" b="1" dirty="0" err="1"/>
              <a:t>PSA_delta</a:t>
            </a:r>
            <a:r>
              <a:rPr lang="en-US" altLang="ko-KR" sz="2000" b="1" dirty="0"/>
              <a:t>#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**</a:t>
            </a:r>
          </a:p>
          <a:p>
            <a:r>
              <a:rPr lang="ko-KR" altLang="en-US" sz="2000" dirty="0" err="1"/>
              <a:t>파란점</a:t>
            </a:r>
            <a:r>
              <a:rPr lang="ko-KR" altLang="en-US" sz="2000" dirty="0"/>
              <a:t> 간 평균</a:t>
            </a:r>
            <a:r>
              <a:rPr lang="en-US" altLang="ko-KR" sz="2000" dirty="0"/>
              <a:t>: </a:t>
            </a:r>
            <a:r>
              <a:rPr lang="en-US" altLang="ko-KR" sz="2000" b="1" dirty="0" err="1"/>
              <a:t>PSA_Average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dirty="0" err="1"/>
              <a:t>생검날짜에</a:t>
            </a:r>
            <a:r>
              <a:rPr lang="ko-KR" altLang="en-US" sz="2000" dirty="0"/>
              <a:t> 가까운 검사 결과 일수록 가중치 둔 평균</a:t>
            </a:r>
            <a:r>
              <a:rPr lang="en-US" altLang="ko-KR" sz="2000" dirty="0"/>
              <a:t>: </a:t>
            </a:r>
            <a:r>
              <a:rPr lang="en-US" altLang="ko-KR" sz="2000" b="1" dirty="0" err="1"/>
              <a:t>PSA_ewm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98F0D8-EB23-4A9D-83C8-B1BB4D13D94D}"/>
              </a:ext>
            </a:extLst>
          </p:cNvPr>
          <p:cNvCxnSpPr>
            <a:cxnSpLocks/>
          </p:cNvCxnSpPr>
          <p:nvPr/>
        </p:nvCxnSpPr>
        <p:spPr>
          <a:xfrm>
            <a:off x="4911166" y="3159465"/>
            <a:ext cx="0" cy="13086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D81D51-EA90-4303-A3CD-69CBE696E206}"/>
              </a:ext>
            </a:extLst>
          </p:cNvPr>
          <p:cNvCxnSpPr>
            <a:cxnSpLocks/>
          </p:cNvCxnSpPr>
          <p:nvPr/>
        </p:nvCxnSpPr>
        <p:spPr>
          <a:xfrm>
            <a:off x="3465104" y="4468147"/>
            <a:ext cx="144606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C73C80-F809-481D-9CFA-158A17F9335F}"/>
              </a:ext>
            </a:extLst>
          </p:cNvPr>
          <p:cNvSpPr txBox="1"/>
          <p:nvPr/>
        </p:nvSpPr>
        <p:spPr>
          <a:xfrm>
            <a:off x="4911166" y="3634750"/>
            <a:ext cx="108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PSA_delta2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851D2A-20A5-4773-8AF4-266C12EA5C69}"/>
              </a:ext>
            </a:extLst>
          </p:cNvPr>
          <p:cNvCxnSpPr>
            <a:cxnSpLocks/>
          </p:cNvCxnSpPr>
          <p:nvPr/>
        </p:nvCxnSpPr>
        <p:spPr>
          <a:xfrm>
            <a:off x="6271581" y="1952451"/>
            <a:ext cx="0" cy="12070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C6B00D-A0C0-455C-B225-1A743F380DF2}"/>
              </a:ext>
            </a:extLst>
          </p:cNvPr>
          <p:cNvCxnSpPr>
            <a:cxnSpLocks/>
          </p:cNvCxnSpPr>
          <p:nvPr/>
        </p:nvCxnSpPr>
        <p:spPr>
          <a:xfrm>
            <a:off x="4951354" y="3159465"/>
            <a:ext cx="13202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E31A9C-E54E-428D-A139-40289BE04831}"/>
              </a:ext>
            </a:extLst>
          </p:cNvPr>
          <p:cNvSpPr txBox="1"/>
          <p:nvPr/>
        </p:nvSpPr>
        <p:spPr>
          <a:xfrm>
            <a:off x="6271581" y="2326068"/>
            <a:ext cx="108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PSA_delta3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B7238B9-1891-474F-81C4-1DD3CA4F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7" y="-19323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학습 </a:t>
            </a:r>
            <a:r>
              <a:rPr lang="en-US" altLang="ko-KR" sz="2800" dirty="0"/>
              <a:t>feature </a:t>
            </a:r>
            <a:r>
              <a:rPr lang="ko-KR" altLang="en-US" sz="2800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267295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9179BA56-5F8A-4B68-A299-44DB0D9DC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040941"/>
              </p:ext>
            </p:extLst>
          </p:nvPr>
        </p:nvGraphicFramePr>
        <p:xfrm>
          <a:off x="826169" y="2076906"/>
          <a:ext cx="10539662" cy="3373780"/>
        </p:xfrm>
        <a:graphic>
          <a:graphicData uri="http://schemas.openxmlformats.org/drawingml/2006/table">
            <a:tbl>
              <a:tblPr firstRow="1" firstCol="1" bandRow="1"/>
              <a:tblGrid>
                <a:gridCol w="2951106">
                  <a:extLst>
                    <a:ext uri="{9D8B030D-6E8A-4147-A177-3AD203B41FA5}">
                      <a16:colId xmlns:a16="http://schemas.microsoft.com/office/drawing/2014/main" val="179808347"/>
                    </a:ext>
                  </a:extLst>
                </a:gridCol>
                <a:gridCol w="2380002">
                  <a:extLst>
                    <a:ext uri="{9D8B030D-6E8A-4147-A177-3AD203B41FA5}">
                      <a16:colId xmlns:a16="http://schemas.microsoft.com/office/drawing/2014/main" val="3253870381"/>
                    </a:ext>
                  </a:extLst>
                </a:gridCol>
                <a:gridCol w="2615306">
                  <a:extLst>
                    <a:ext uri="{9D8B030D-6E8A-4147-A177-3AD203B41FA5}">
                      <a16:colId xmlns:a16="http://schemas.microsoft.com/office/drawing/2014/main" val="2820260730"/>
                    </a:ext>
                  </a:extLst>
                </a:gridCol>
                <a:gridCol w="2593248">
                  <a:extLst>
                    <a:ext uri="{9D8B030D-6E8A-4147-A177-3AD203B41FA5}">
                      <a16:colId xmlns:a16="http://schemas.microsoft.com/office/drawing/2014/main" val="688669007"/>
                    </a:ext>
                  </a:extLst>
                </a:gridCol>
              </a:tblGrid>
              <a:tr h="431394"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Total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Benign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 dirty="0" err="1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PCa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244716"/>
                  </a:ext>
                </a:extLst>
              </a:tr>
              <a:tr h="805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Number of subjects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1,843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1,201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642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658973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Range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8-95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33-95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8-90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401648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Average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68.83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67.90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70.57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70050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SD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9.00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9.22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8.31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19765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SEM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0.2096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0.2659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0.3279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1651"/>
                  </a:ext>
                </a:extLst>
              </a:tr>
              <a:tr h="4114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1.000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0.0061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&lt;.0001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9194" marR="17919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9746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FFF322B-53DF-4716-8716-65C8DAAD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328" y="1276688"/>
            <a:ext cx="253200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27200" algn="l"/>
              </a:tabLst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Table 1: Distribution of subjects’ age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0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74890C-4135-4455-AF06-102B71DA6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40077"/>
              </p:ext>
            </p:extLst>
          </p:nvPr>
        </p:nvGraphicFramePr>
        <p:xfrm>
          <a:off x="625642" y="2156486"/>
          <a:ext cx="10908628" cy="3214282"/>
        </p:xfrm>
        <a:graphic>
          <a:graphicData uri="http://schemas.openxmlformats.org/drawingml/2006/table">
            <a:tbl>
              <a:tblPr firstRow="1" firstCol="1" bandRow="1"/>
              <a:tblGrid>
                <a:gridCol w="2727157">
                  <a:extLst>
                    <a:ext uri="{9D8B030D-6E8A-4147-A177-3AD203B41FA5}">
                      <a16:colId xmlns:a16="http://schemas.microsoft.com/office/drawing/2014/main" val="2052950230"/>
                    </a:ext>
                  </a:extLst>
                </a:gridCol>
                <a:gridCol w="2727157">
                  <a:extLst>
                    <a:ext uri="{9D8B030D-6E8A-4147-A177-3AD203B41FA5}">
                      <a16:colId xmlns:a16="http://schemas.microsoft.com/office/drawing/2014/main" val="3995143531"/>
                    </a:ext>
                  </a:extLst>
                </a:gridCol>
                <a:gridCol w="2727157">
                  <a:extLst>
                    <a:ext uri="{9D8B030D-6E8A-4147-A177-3AD203B41FA5}">
                      <a16:colId xmlns:a16="http://schemas.microsoft.com/office/drawing/2014/main" val="928991924"/>
                    </a:ext>
                  </a:extLst>
                </a:gridCol>
                <a:gridCol w="2727157">
                  <a:extLst>
                    <a:ext uri="{9D8B030D-6E8A-4147-A177-3AD203B41FA5}">
                      <a16:colId xmlns:a16="http://schemas.microsoft.com/office/drawing/2014/main" val="3856644436"/>
                    </a:ext>
                  </a:extLst>
                </a:gridCol>
              </a:tblGrid>
              <a:tr h="406802"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Total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Benign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PCa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605387"/>
                  </a:ext>
                </a:extLst>
              </a:tr>
              <a:tr h="7734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Number of subjects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1,843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1,201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642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612511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Range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2-22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3-22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2-22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95186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Average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5.72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5.83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5.51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753916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SD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3.46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3.46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3.44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101576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SEM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0.0806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0.1000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0.1358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33568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1.000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0.3772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0.1794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198395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2D66D9B7-1ACD-4CE1-B253-EF2799C0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21" y="1256399"/>
            <a:ext cx="112813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27200" algn="l"/>
              </a:tabLs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Table 2: Distribution for number of PSA counts per corresponding biopsies</a:t>
            </a:r>
            <a:endParaRPr kumimoji="0" lang="en-US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F0A5CD3-B96F-4194-BCF7-902C64CCE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194483"/>
              </p:ext>
            </p:extLst>
          </p:nvPr>
        </p:nvGraphicFramePr>
        <p:xfrm>
          <a:off x="411680" y="2480793"/>
          <a:ext cx="11299056" cy="3422704"/>
        </p:xfrm>
        <a:graphic>
          <a:graphicData uri="http://schemas.openxmlformats.org/drawingml/2006/table">
            <a:tbl>
              <a:tblPr firstRow="1" firstCol="1" bandRow="1"/>
              <a:tblGrid>
                <a:gridCol w="2824764">
                  <a:extLst>
                    <a:ext uri="{9D8B030D-6E8A-4147-A177-3AD203B41FA5}">
                      <a16:colId xmlns:a16="http://schemas.microsoft.com/office/drawing/2014/main" val="2371392776"/>
                    </a:ext>
                  </a:extLst>
                </a:gridCol>
                <a:gridCol w="2824764">
                  <a:extLst>
                    <a:ext uri="{9D8B030D-6E8A-4147-A177-3AD203B41FA5}">
                      <a16:colId xmlns:a16="http://schemas.microsoft.com/office/drawing/2014/main" val="1900647338"/>
                    </a:ext>
                  </a:extLst>
                </a:gridCol>
                <a:gridCol w="2824764">
                  <a:extLst>
                    <a:ext uri="{9D8B030D-6E8A-4147-A177-3AD203B41FA5}">
                      <a16:colId xmlns:a16="http://schemas.microsoft.com/office/drawing/2014/main" val="3622882104"/>
                    </a:ext>
                  </a:extLst>
                </a:gridCol>
                <a:gridCol w="2824764">
                  <a:extLst>
                    <a:ext uri="{9D8B030D-6E8A-4147-A177-3AD203B41FA5}">
                      <a16:colId xmlns:a16="http://schemas.microsoft.com/office/drawing/2014/main" val="2648113401"/>
                    </a:ext>
                  </a:extLst>
                </a:gridCol>
              </a:tblGrid>
              <a:tr h="427838"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Total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Benign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PCa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830786"/>
                  </a:ext>
                </a:extLst>
              </a:tr>
              <a:tr h="8556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Number of subjects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1,843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1,201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642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52674"/>
                  </a:ext>
                </a:extLst>
              </a:tr>
              <a:tr h="4278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Range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0.23-20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0.23-20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0.29-20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443362"/>
                  </a:ext>
                </a:extLst>
              </a:tr>
              <a:tr h="4278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Average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6.15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5.73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6.95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816613"/>
                  </a:ext>
                </a:extLst>
              </a:tr>
              <a:tr h="4278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SD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4.19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3.77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4.77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847066"/>
                  </a:ext>
                </a:extLst>
              </a:tr>
              <a:tr h="4278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SEM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0.0975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0.1087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0.1884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75899"/>
                  </a:ext>
                </a:extLst>
              </a:tr>
              <a:tr h="4278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1.000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0.0037</a:t>
                      </a:r>
                      <a:endParaRPr lang="ko-KR" sz="2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  <a:tabLst>
                          <a:tab pos="1726565" algn="l"/>
                        </a:tabLst>
                      </a:pPr>
                      <a:r>
                        <a:rPr lang="en-US" sz="2600" b="1" kern="100" dirty="0"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0.0002</a:t>
                      </a:r>
                      <a:endParaRPr lang="ko-KR" sz="2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34084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A6FF52F-726B-4217-9562-1FB537E2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" y="1521664"/>
            <a:ext cx="112990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2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27200" algn="l"/>
              </a:tabLs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Table 3: Distribution for the average PSA levels per corresponding biopsies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27200" algn="l"/>
              </a:tabLst>
            </a:pPr>
            <a:endParaRPr kumimoji="0" lang="en-US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8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1D2D2F-69DF-4644-A04B-B7D7C35B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 dirty="0"/>
              <a:t>Model</a:t>
            </a:r>
            <a:r>
              <a:rPr lang="ko-KR" altLang="en-US" sz="2800" dirty="0"/>
              <a:t> </a:t>
            </a:r>
            <a:r>
              <a:rPr lang="en-US" altLang="ko-KR" sz="2800" dirty="0"/>
              <a:t>1. </a:t>
            </a:r>
            <a:br>
              <a:rPr lang="en-US" altLang="ko-KR" sz="2800" dirty="0"/>
            </a:br>
            <a:r>
              <a:rPr lang="en-US" altLang="ko-KR" sz="2800" dirty="0"/>
              <a:t>Logistic Regression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D8148C-8657-4FE1-9BA9-93DE9266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18985"/>
            <a:ext cx="4767590" cy="341562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dirty="0"/>
              <a:t>accuracy: </a:t>
            </a:r>
            <a:r>
              <a:rPr lang="en-US" altLang="ko-KR" sz="2400" b="1" dirty="0"/>
              <a:t>65.17%</a:t>
            </a:r>
            <a:r>
              <a:rPr lang="en-US" altLang="ko-KR" sz="2400" dirty="0"/>
              <a:t> (+/- 1.67%)</a:t>
            </a:r>
            <a:endParaRPr lang="ko-KR" altLang="ko-KR" sz="2400" dirty="0"/>
          </a:p>
          <a:p>
            <a:pPr fontAlgn="base"/>
            <a:r>
              <a:rPr lang="en-US" altLang="ko-KR" sz="2400" dirty="0"/>
              <a:t>precision: 51.66% (+/- 12.02%)</a:t>
            </a:r>
            <a:endParaRPr lang="ko-KR" altLang="ko-KR" sz="2400" dirty="0"/>
          </a:p>
          <a:p>
            <a:pPr fontAlgn="base"/>
            <a:r>
              <a:rPr lang="en-US" altLang="ko-KR" sz="2400" dirty="0"/>
              <a:t>recall: 23.11% (+/- 16.16%)</a:t>
            </a:r>
            <a:endParaRPr lang="ko-KR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53A1DDA-7202-4F3B-9424-1CC79630F99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" r="8713"/>
          <a:stretch/>
        </p:blipFill>
        <p:spPr bwMode="auto">
          <a:xfrm>
            <a:off x="5120518" y="292172"/>
            <a:ext cx="6710120" cy="5942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AA49E-A3EB-4CB4-B91A-A996AA232E59}"/>
              </a:ext>
            </a:extLst>
          </p:cNvPr>
          <p:cNvSpPr txBox="1"/>
          <p:nvPr/>
        </p:nvSpPr>
        <p:spPr>
          <a:xfrm flipH="1">
            <a:off x="9588202" y="5923164"/>
            <a:ext cx="203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True Positive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23B840-4ACA-4CCD-B159-CC595CB318ED}"/>
              </a:ext>
            </a:extLst>
          </p:cNvPr>
          <p:cNvSpPr/>
          <p:nvPr/>
        </p:nvSpPr>
        <p:spPr>
          <a:xfrm>
            <a:off x="5952300" y="446060"/>
            <a:ext cx="1900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False Positive 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15963-881F-455D-86DF-003C784AA8D2}"/>
              </a:ext>
            </a:extLst>
          </p:cNvPr>
          <p:cNvSpPr/>
          <p:nvPr/>
        </p:nvSpPr>
        <p:spPr>
          <a:xfrm>
            <a:off x="9407095" y="446060"/>
            <a:ext cx="1980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True Negative 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1C4F2-572C-4E1A-916E-241C58B164EF}"/>
              </a:ext>
            </a:extLst>
          </p:cNvPr>
          <p:cNvSpPr/>
          <p:nvPr/>
        </p:nvSpPr>
        <p:spPr>
          <a:xfrm>
            <a:off x="5952300" y="5954176"/>
            <a:ext cx="2050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False Negative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328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078B67E-334F-46F7-B3C6-F5D8487EE5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85" y="373130"/>
            <a:ext cx="7814727" cy="58614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1D2D2F-69DF-4644-A04B-B7D7C35B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 dirty="0"/>
              <a:t>Model</a:t>
            </a:r>
            <a:r>
              <a:rPr lang="ko-KR" altLang="en-US" sz="2800" dirty="0"/>
              <a:t> </a:t>
            </a:r>
            <a:r>
              <a:rPr lang="en-US" altLang="ko-KR" sz="2800" dirty="0"/>
              <a:t>1. </a:t>
            </a:r>
            <a:br>
              <a:rPr lang="en-US" altLang="ko-KR" sz="2800" dirty="0"/>
            </a:br>
            <a:r>
              <a:rPr lang="en-US" altLang="ko-KR" sz="2800" dirty="0"/>
              <a:t>Logistic Regression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D8148C-8657-4FE1-9BA9-93DE9266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18985"/>
            <a:ext cx="4767590" cy="341562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dirty="0"/>
              <a:t>accuracy: </a:t>
            </a:r>
            <a:r>
              <a:rPr lang="en-US" altLang="ko-KR" sz="2400" b="1" dirty="0"/>
              <a:t>65.60%</a:t>
            </a:r>
            <a:r>
              <a:rPr lang="en-US" altLang="ko-KR" sz="2400" dirty="0"/>
              <a:t> (+/- 2.54%)</a:t>
            </a:r>
          </a:p>
          <a:p>
            <a:pPr fontAlgn="base"/>
            <a:r>
              <a:rPr lang="en-US" altLang="ko-KR" sz="2400" dirty="0"/>
              <a:t>precision: 54.47% (+/- 11.88%)</a:t>
            </a:r>
          </a:p>
          <a:p>
            <a:pPr fontAlgn="base"/>
            <a:r>
              <a:rPr lang="en-US" altLang="ko-KR" sz="2400" dirty="0"/>
              <a:t>recall: 21.05% (+/- 17.21%)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**</a:t>
            </a:r>
            <a:r>
              <a:rPr lang="ko-KR" altLang="en-US" sz="2400" dirty="0"/>
              <a:t>학습변수 </a:t>
            </a:r>
            <a:r>
              <a:rPr lang="en-US" altLang="ko-KR" sz="2400" dirty="0" err="1"/>
              <a:t>PSA_average</a:t>
            </a:r>
            <a:r>
              <a:rPr lang="en-US" altLang="ko-KR" sz="2400" dirty="0"/>
              <a:t> </a:t>
            </a:r>
            <a:r>
              <a:rPr lang="ko-KR" altLang="en-US" sz="2400" dirty="0"/>
              <a:t>대신 </a:t>
            </a:r>
            <a:r>
              <a:rPr lang="en-US" altLang="ko-KR" sz="2400" dirty="0" err="1"/>
              <a:t>PSA_ewm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AA49E-A3EB-4CB4-B91A-A996AA232E59}"/>
              </a:ext>
            </a:extLst>
          </p:cNvPr>
          <p:cNvSpPr txBox="1"/>
          <p:nvPr/>
        </p:nvSpPr>
        <p:spPr>
          <a:xfrm flipH="1">
            <a:off x="9588202" y="5923164"/>
            <a:ext cx="203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True Positive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23B840-4ACA-4CCD-B159-CC595CB318ED}"/>
              </a:ext>
            </a:extLst>
          </p:cNvPr>
          <p:cNvSpPr/>
          <p:nvPr/>
        </p:nvSpPr>
        <p:spPr>
          <a:xfrm>
            <a:off x="5952300" y="446060"/>
            <a:ext cx="1900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False Positive 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15963-881F-455D-86DF-003C784AA8D2}"/>
              </a:ext>
            </a:extLst>
          </p:cNvPr>
          <p:cNvSpPr/>
          <p:nvPr/>
        </p:nvSpPr>
        <p:spPr>
          <a:xfrm>
            <a:off x="9407095" y="446060"/>
            <a:ext cx="1980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True Negative 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1C4F2-572C-4E1A-916E-241C58B164EF}"/>
              </a:ext>
            </a:extLst>
          </p:cNvPr>
          <p:cNvSpPr/>
          <p:nvPr/>
        </p:nvSpPr>
        <p:spPr>
          <a:xfrm>
            <a:off x="5952300" y="5954176"/>
            <a:ext cx="2050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False Negative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4348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506</Words>
  <Application>Microsoft Office PowerPoint</Application>
  <PresentationFormat>와이드스크린</PresentationFormat>
  <Paragraphs>213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Times New Roman</vt:lpstr>
      <vt:lpstr>Office 테마</vt:lpstr>
      <vt:lpstr>Cancer Prediction with Deep Learning</vt:lpstr>
      <vt:lpstr>Truncation</vt:lpstr>
      <vt:lpstr>Interpolation</vt:lpstr>
      <vt:lpstr>학습 feature 처리</vt:lpstr>
      <vt:lpstr>PowerPoint 프레젠테이션</vt:lpstr>
      <vt:lpstr>PowerPoint 프레젠테이션</vt:lpstr>
      <vt:lpstr>PowerPoint 프레젠테이션</vt:lpstr>
      <vt:lpstr>Model 1.  Logistic Regression</vt:lpstr>
      <vt:lpstr>Model 1.  Logistic Regression</vt:lpstr>
      <vt:lpstr>Model 2.  Gaussian Naïve Bayes</vt:lpstr>
      <vt:lpstr>Model 3.  Long short-term memory (LSTM)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prediction with Deep Learning</dc:title>
  <dc:creator>조보금</dc:creator>
  <cp:lastModifiedBy>용래</cp:lastModifiedBy>
  <cp:revision>10</cp:revision>
  <dcterms:created xsi:type="dcterms:W3CDTF">2020-02-13T02:57:14Z</dcterms:created>
  <dcterms:modified xsi:type="dcterms:W3CDTF">2020-02-20T17:19:42Z</dcterms:modified>
</cp:coreProperties>
</file>