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0" r:id="rId4"/>
    <p:sldId id="258" r:id="rId5"/>
    <p:sldId id="261"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0780DD-99C9-459C-A64E-A19D01B8BE4B}" type="datetimeFigureOut">
              <a:rPr lang="en-US" smtClean="0"/>
              <a:t>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FC576-6DA8-4088-986F-43F3561057BD}" type="slidenum">
              <a:rPr lang="en-US" smtClean="0"/>
              <a:t>‹#›</a:t>
            </a:fld>
            <a:endParaRPr lang="en-US"/>
          </a:p>
        </p:txBody>
      </p:sp>
    </p:spTree>
    <p:extLst>
      <p:ext uri="{BB962C8B-B14F-4D97-AF65-F5344CB8AC3E}">
        <p14:creationId xmlns:p14="http://schemas.microsoft.com/office/powerpoint/2010/main" val="4294781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ED67-9981-4C20-B6E9-4C45D97B6B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B8C287-10FA-49BB-A70A-80E9B38BEE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BE58B5-92BC-4B4E-8B33-EFD20A8E538E}"/>
              </a:ext>
            </a:extLst>
          </p:cNvPr>
          <p:cNvSpPr>
            <a:spLocks noGrp="1"/>
          </p:cNvSpPr>
          <p:nvPr>
            <p:ph type="dt" sz="half" idx="10"/>
          </p:nvPr>
        </p:nvSpPr>
        <p:spPr/>
        <p:txBody>
          <a:bodyPr/>
          <a:lstStyle/>
          <a:p>
            <a:fld id="{F9E53039-BE1B-4B51-B2D8-B769FFE63CED}" type="datetimeFigureOut">
              <a:rPr lang="en-US" smtClean="0"/>
              <a:t>2/9/2022</a:t>
            </a:fld>
            <a:endParaRPr lang="en-US"/>
          </a:p>
        </p:txBody>
      </p:sp>
      <p:sp>
        <p:nvSpPr>
          <p:cNvPr id="5" name="Footer Placeholder 4">
            <a:extLst>
              <a:ext uri="{FF2B5EF4-FFF2-40B4-BE49-F238E27FC236}">
                <a16:creationId xmlns:a16="http://schemas.microsoft.com/office/drawing/2014/main" id="{67E1C7FA-8165-4F3C-9AF8-44C60D90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CF4FF7-9116-49C2-87BC-4325144FC05F}"/>
              </a:ext>
            </a:extLst>
          </p:cNvPr>
          <p:cNvSpPr>
            <a:spLocks noGrp="1"/>
          </p:cNvSpPr>
          <p:nvPr>
            <p:ph type="sldNum" sz="quarter" idx="12"/>
          </p:nvPr>
        </p:nvSpPr>
        <p:spPr/>
        <p:txBody>
          <a:bodyPr/>
          <a:lstStyle/>
          <a:p>
            <a:fld id="{A291E9BA-9653-4A98-A265-C8EA736DBBAE}" type="slidenum">
              <a:rPr lang="en-US" smtClean="0"/>
              <a:t>‹#›</a:t>
            </a:fld>
            <a:endParaRPr lang="en-US"/>
          </a:p>
        </p:txBody>
      </p:sp>
    </p:spTree>
    <p:extLst>
      <p:ext uri="{BB962C8B-B14F-4D97-AF65-F5344CB8AC3E}">
        <p14:creationId xmlns:p14="http://schemas.microsoft.com/office/powerpoint/2010/main" val="3190096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B2C56-B67D-4F27-A94F-4C478ABFCB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DF9A15-7B82-42EB-BE24-340DFF844F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81356C-125E-4000-9E4D-EA577B8A9196}"/>
              </a:ext>
            </a:extLst>
          </p:cNvPr>
          <p:cNvSpPr>
            <a:spLocks noGrp="1"/>
          </p:cNvSpPr>
          <p:nvPr>
            <p:ph type="dt" sz="half" idx="10"/>
          </p:nvPr>
        </p:nvSpPr>
        <p:spPr/>
        <p:txBody>
          <a:bodyPr/>
          <a:lstStyle/>
          <a:p>
            <a:fld id="{F9E53039-BE1B-4B51-B2D8-B769FFE63CED}" type="datetimeFigureOut">
              <a:rPr lang="en-US" smtClean="0"/>
              <a:t>2/9/2022</a:t>
            </a:fld>
            <a:endParaRPr lang="en-US"/>
          </a:p>
        </p:txBody>
      </p:sp>
      <p:sp>
        <p:nvSpPr>
          <p:cNvPr id="5" name="Footer Placeholder 4">
            <a:extLst>
              <a:ext uri="{FF2B5EF4-FFF2-40B4-BE49-F238E27FC236}">
                <a16:creationId xmlns:a16="http://schemas.microsoft.com/office/drawing/2014/main" id="{23F9C538-0BA0-430C-98DE-53E049813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B5D70-7FC1-420D-82A6-76A85358C748}"/>
              </a:ext>
            </a:extLst>
          </p:cNvPr>
          <p:cNvSpPr>
            <a:spLocks noGrp="1"/>
          </p:cNvSpPr>
          <p:nvPr>
            <p:ph type="sldNum" sz="quarter" idx="12"/>
          </p:nvPr>
        </p:nvSpPr>
        <p:spPr/>
        <p:txBody>
          <a:bodyPr/>
          <a:lstStyle/>
          <a:p>
            <a:fld id="{A291E9BA-9653-4A98-A265-C8EA736DBBAE}" type="slidenum">
              <a:rPr lang="en-US" smtClean="0"/>
              <a:t>‹#›</a:t>
            </a:fld>
            <a:endParaRPr lang="en-US"/>
          </a:p>
        </p:txBody>
      </p:sp>
    </p:spTree>
    <p:extLst>
      <p:ext uri="{BB962C8B-B14F-4D97-AF65-F5344CB8AC3E}">
        <p14:creationId xmlns:p14="http://schemas.microsoft.com/office/powerpoint/2010/main" val="310797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C90933-FF4E-4323-83C1-B789B1371A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32D07C-CDD1-471E-AF79-48568E21D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87BC51-BFDD-427B-A310-49B1FE73FD7E}"/>
              </a:ext>
            </a:extLst>
          </p:cNvPr>
          <p:cNvSpPr>
            <a:spLocks noGrp="1"/>
          </p:cNvSpPr>
          <p:nvPr>
            <p:ph type="dt" sz="half" idx="10"/>
          </p:nvPr>
        </p:nvSpPr>
        <p:spPr/>
        <p:txBody>
          <a:bodyPr/>
          <a:lstStyle/>
          <a:p>
            <a:fld id="{F9E53039-BE1B-4B51-B2D8-B769FFE63CED}" type="datetimeFigureOut">
              <a:rPr lang="en-US" smtClean="0"/>
              <a:t>2/9/2022</a:t>
            </a:fld>
            <a:endParaRPr lang="en-US"/>
          </a:p>
        </p:txBody>
      </p:sp>
      <p:sp>
        <p:nvSpPr>
          <p:cNvPr id="5" name="Footer Placeholder 4">
            <a:extLst>
              <a:ext uri="{FF2B5EF4-FFF2-40B4-BE49-F238E27FC236}">
                <a16:creationId xmlns:a16="http://schemas.microsoft.com/office/drawing/2014/main" id="{5C78F00A-EA90-44A7-AD4D-FB850FDBC4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BC90C3-47A9-4922-B373-66A3B7818D3A}"/>
              </a:ext>
            </a:extLst>
          </p:cNvPr>
          <p:cNvSpPr>
            <a:spLocks noGrp="1"/>
          </p:cNvSpPr>
          <p:nvPr>
            <p:ph type="sldNum" sz="quarter" idx="12"/>
          </p:nvPr>
        </p:nvSpPr>
        <p:spPr/>
        <p:txBody>
          <a:bodyPr/>
          <a:lstStyle/>
          <a:p>
            <a:fld id="{A291E9BA-9653-4A98-A265-C8EA736DBBAE}" type="slidenum">
              <a:rPr lang="en-US" smtClean="0"/>
              <a:t>‹#›</a:t>
            </a:fld>
            <a:endParaRPr lang="en-US"/>
          </a:p>
        </p:txBody>
      </p:sp>
    </p:spTree>
    <p:extLst>
      <p:ext uri="{BB962C8B-B14F-4D97-AF65-F5344CB8AC3E}">
        <p14:creationId xmlns:p14="http://schemas.microsoft.com/office/powerpoint/2010/main" val="1168323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5AB6-C4D6-4E96-9DFE-E595B5A931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3C8769-9216-4F35-8300-07E9B8FE0C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FC9B80-1385-441E-BCDD-1729500283F5}"/>
              </a:ext>
            </a:extLst>
          </p:cNvPr>
          <p:cNvSpPr>
            <a:spLocks noGrp="1"/>
          </p:cNvSpPr>
          <p:nvPr>
            <p:ph type="dt" sz="half" idx="10"/>
          </p:nvPr>
        </p:nvSpPr>
        <p:spPr/>
        <p:txBody>
          <a:bodyPr/>
          <a:lstStyle/>
          <a:p>
            <a:fld id="{F9E53039-BE1B-4B51-B2D8-B769FFE63CED}" type="datetimeFigureOut">
              <a:rPr lang="en-US" smtClean="0"/>
              <a:t>2/9/2022</a:t>
            </a:fld>
            <a:endParaRPr lang="en-US"/>
          </a:p>
        </p:txBody>
      </p:sp>
      <p:sp>
        <p:nvSpPr>
          <p:cNvPr id="5" name="Footer Placeholder 4">
            <a:extLst>
              <a:ext uri="{FF2B5EF4-FFF2-40B4-BE49-F238E27FC236}">
                <a16:creationId xmlns:a16="http://schemas.microsoft.com/office/drawing/2014/main" id="{3B677C97-2584-4AC0-AAD1-9E59D9B605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839509-DE93-48D5-ACBB-9E444B3B91E8}"/>
              </a:ext>
            </a:extLst>
          </p:cNvPr>
          <p:cNvSpPr>
            <a:spLocks noGrp="1"/>
          </p:cNvSpPr>
          <p:nvPr>
            <p:ph type="sldNum" sz="quarter" idx="12"/>
          </p:nvPr>
        </p:nvSpPr>
        <p:spPr/>
        <p:txBody>
          <a:bodyPr/>
          <a:lstStyle/>
          <a:p>
            <a:fld id="{A291E9BA-9653-4A98-A265-C8EA736DBBAE}" type="slidenum">
              <a:rPr lang="en-US" smtClean="0"/>
              <a:t>‹#›</a:t>
            </a:fld>
            <a:endParaRPr lang="en-US"/>
          </a:p>
        </p:txBody>
      </p:sp>
    </p:spTree>
    <p:extLst>
      <p:ext uri="{BB962C8B-B14F-4D97-AF65-F5344CB8AC3E}">
        <p14:creationId xmlns:p14="http://schemas.microsoft.com/office/powerpoint/2010/main" val="1613565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57D71-5149-40DB-97ED-303F6EF17F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7FBA4A-3AF3-470C-98BC-05E0791727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2BD833-9879-4663-8234-A4994C9ED831}"/>
              </a:ext>
            </a:extLst>
          </p:cNvPr>
          <p:cNvSpPr>
            <a:spLocks noGrp="1"/>
          </p:cNvSpPr>
          <p:nvPr>
            <p:ph type="dt" sz="half" idx="10"/>
          </p:nvPr>
        </p:nvSpPr>
        <p:spPr/>
        <p:txBody>
          <a:bodyPr/>
          <a:lstStyle/>
          <a:p>
            <a:fld id="{F9E53039-BE1B-4B51-B2D8-B769FFE63CED}" type="datetimeFigureOut">
              <a:rPr lang="en-US" smtClean="0"/>
              <a:t>2/9/2022</a:t>
            </a:fld>
            <a:endParaRPr lang="en-US"/>
          </a:p>
        </p:txBody>
      </p:sp>
      <p:sp>
        <p:nvSpPr>
          <p:cNvPr id="5" name="Footer Placeholder 4">
            <a:extLst>
              <a:ext uri="{FF2B5EF4-FFF2-40B4-BE49-F238E27FC236}">
                <a16:creationId xmlns:a16="http://schemas.microsoft.com/office/drawing/2014/main" id="{FAA4627B-E964-4194-AB89-FDD8CF2FF1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79F293-7BB1-465E-8089-AE72CE8AD4E3}"/>
              </a:ext>
            </a:extLst>
          </p:cNvPr>
          <p:cNvSpPr>
            <a:spLocks noGrp="1"/>
          </p:cNvSpPr>
          <p:nvPr>
            <p:ph type="sldNum" sz="quarter" idx="12"/>
          </p:nvPr>
        </p:nvSpPr>
        <p:spPr/>
        <p:txBody>
          <a:bodyPr/>
          <a:lstStyle/>
          <a:p>
            <a:fld id="{A291E9BA-9653-4A98-A265-C8EA736DBBAE}" type="slidenum">
              <a:rPr lang="en-US" smtClean="0"/>
              <a:t>‹#›</a:t>
            </a:fld>
            <a:endParaRPr lang="en-US"/>
          </a:p>
        </p:txBody>
      </p:sp>
    </p:spTree>
    <p:extLst>
      <p:ext uri="{BB962C8B-B14F-4D97-AF65-F5344CB8AC3E}">
        <p14:creationId xmlns:p14="http://schemas.microsoft.com/office/powerpoint/2010/main" val="3395516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9EABC-AE44-4926-AD5E-82AA394F94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8EC8BE-2BDC-49B0-B89F-CB15919FE8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B706ED-56EC-44C4-AB90-93FC072891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953353-127E-4554-972E-9EDAEC731647}"/>
              </a:ext>
            </a:extLst>
          </p:cNvPr>
          <p:cNvSpPr>
            <a:spLocks noGrp="1"/>
          </p:cNvSpPr>
          <p:nvPr>
            <p:ph type="dt" sz="half" idx="10"/>
          </p:nvPr>
        </p:nvSpPr>
        <p:spPr/>
        <p:txBody>
          <a:bodyPr/>
          <a:lstStyle/>
          <a:p>
            <a:fld id="{F9E53039-BE1B-4B51-B2D8-B769FFE63CED}" type="datetimeFigureOut">
              <a:rPr lang="en-US" smtClean="0"/>
              <a:t>2/9/2022</a:t>
            </a:fld>
            <a:endParaRPr lang="en-US"/>
          </a:p>
        </p:txBody>
      </p:sp>
      <p:sp>
        <p:nvSpPr>
          <p:cNvPr id="6" name="Footer Placeholder 5">
            <a:extLst>
              <a:ext uri="{FF2B5EF4-FFF2-40B4-BE49-F238E27FC236}">
                <a16:creationId xmlns:a16="http://schemas.microsoft.com/office/drawing/2014/main" id="{C95B8C96-529B-4135-A712-F1FE824674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164F2A-C5D9-43C0-AF87-5CC94B743EB6}"/>
              </a:ext>
            </a:extLst>
          </p:cNvPr>
          <p:cNvSpPr>
            <a:spLocks noGrp="1"/>
          </p:cNvSpPr>
          <p:nvPr>
            <p:ph type="sldNum" sz="quarter" idx="12"/>
          </p:nvPr>
        </p:nvSpPr>
        <p:spPr/>
        <p:txBody>
          <a:bodyPr/>
          <a:lstStyle/>
          <a:p>
            <a:fld id="{A291E9BA-9653-4A98-A265-C8EA736DBBAE}" type="slidenum">
              <a:rPr lang="en-US" smtClean="0"/>
              <a:t>‹#›</a:t>
            </a:fld>
            <a:endParaRPr lang="en-US"/>
          </a:p>
        </p:txBody>
      </p:sp>
    </p:spTree>
    <p:extLst>
      <p:ext uri="{BB962C8B-B14F-4D97-AF65-F5344CB8AC3E}">
        <p14:creationId xmlns:p14="http://schemas.microsoft.com/office/powerpoint/2010/main" val="3831740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5ABCB-13C6-4A1B-BE65-FDDD02F891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BCB821-7DD3-4915-9516-CC16164664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6FF1A7-519A-4DF3-9B0E-881DCBEDF3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6C49D2-0143-42AA-A85C-4CB695EBE1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C75520-BE64-48EF-AE99-349BC46B43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223199-D51C-43B2-A536-35D961F70996}"/>
              </a:ext>
            </a:extLst>
          </p:cNvPr>
          <p:cNvSpPr>
            <a:spLocks noGrp="1"/>
          </p:cNvSpPr>
          <p:nvPr>
            <p:ph type="dt" sz="half" idx="10"/>
          </p:nvPr>
        </p:nvSpPr>
        <p:spPr/>
        <p:txBody>
          <a:bodyPr/>
          <a:lstStyle/>
          <a:p>
            <a:fld id="{F9E53039-BE1B-4B51-B2D8-B769FFE63CED}" type="datetimeFigureOut">
              <a:rPr lang="en-US" smtClean="0"/>
              <a:t>2/9/2022</a:t>
            </a:fld>
            <a:endParaRPr lang="en-US"/>
          </a:p>
        </p:txBody>
      </p:sp>
      <p:sp>
        <p:nvSpPr>
          <p:cNvPr id="8" name="Footer Placeholder 7">
            <a:extLst>
              <a:ext uri="{FF2B5EF4-FFF2-40B4-BE49-F238E27FC236}">
                <a16:creationId xmlns:a16="http://schemas.microsoft.com/office/drawing/2014/main" id="{EFC7EA59-D10E-40C6-AB6B-4D2DABDE7B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04883B-F64A-4691-8A88-FEDE0558DA5A}"/>
              </a:ext>
            </a:extLst>
          </p:cNvPr>
          <p:cNvSpPr>
            <a:spLocks noGrp="1"/>
          </p:cNvSpPr>
          <p:nvPr>
            <p:ph type="sldNum" sz="quarter" idx="12"/>
          </p:nvPr>
        </p:nvSpPr>
        <p:spPr/>
        <p:txBody>
          <a:bodyPr/>
          <a:lstStyle/>
          <a:p>
            <a:fld id="{A291E9BA-9653-4A98-A265-C8EA736DBBAE}" type="slidenum">
              <a:rPr lang="en-US" smtClean="0"/>
              <a:t>‹#›</a:t>
            </a:fld>
            <a:endParaRPr lang="en-US"/>
          </a:p>
        </p:txBody>
      </p:sp>
    </p:spTree>
    <p:extLst>
      <p:ext uri="{BB962C8B-B14F-4D97-AF65-F5344CB8AC3E}">
        <p14:creationId xmlns:p14="http://schemas.microsoft.com/office/powerpoint/2010/main" val="2409842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B9D29-AFFD-4CEA-A888-9B36C87F26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0AE34A-2F85-4393-917B-3D14E7FFC7C3}"/>
              </a:ext>
            </a:extLst>
          </p:cNvPr>
          <p:cNvSpPr>
            <a:spLocks noGrp="1"/>
          </p:cNvSpPr>
          <p:nvPr>
            <p:ph type="dt" sz="half" idx="10"/>
          </p:nvPr>
        </p:nvSpPr>
        <p:spPr/>
        <p:txBody>
          <a:bodyPr/>
          <a:lstStyle/>
          <a:p>
            <a:fld id="{F9E53039-BE1B-4B51-B2D8-B769FFE63CED}" type="datetimeFigureOut">
              <a:rPr lang="en-US" smtClean="0"/>
              <a:t>2/9/2022</a:t>
            </a:fld>
            <a:endParaRPr lang="en-US"/>
          </a:p>
        </p:txBody>
      </p:sp>
      <p:sp>
        <p:nvSpPr>
          <p:cNvPr id="4" name="Footer Placeholder 3">
            <a:extLst>
              <a:ext uri="{FF2B5EF4-FFF2-40B4-BE49-F238E27FC236}">
                <a16:creationId xmlns:a16="http://schemas.microsoft.com/office/drawing/2014/main" id="{96FD4B45-A194-411B-9316-40E396BE4F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17B0E9-F421-4369-9342-B1815CA53495}"/>
              </a:ext>
            </a:extLst>
          </p:cNvPr>
          <p:cNvSpPr>
            <a:spLocks noGrp="1"/>
          </p:cNvSpPr>
          <p:nvPr>
            <p:ph type="sldNum" sz="quarter" idx="12"/>
          </p:nvPr>
        </p:nvSpPr>
        <p:spPr/>
        <p:txBody>
          <a:bodyPr/>
          <a:lstStyle/>
          <a:p>
            <a:fld id="{A291E9BA-9653-4A98-A265-C8EA736DBBAE}" type="slidenum">
              <a:rPr lang="en-US" smtClean="0"/>
              <a:t>‹#›</a:t>
            </a:fld>
            <a:endParaRPr lang="en-US"/>
          </a:p>
        </p:txBody>
      </p:sp>
    </p:spTree>
    <p:extLst>
      <p:ext uri="{BB962C8B-B14F-4D97-AF65-F5344CB8AC3E}">
        <p14:creationId xmlns:p14="http://schemas.microsoft.com/office/powerpoint/2010/main" val="1838562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5578B0-28B2-4F60-84F4-86EF5AFBC9A6}"/>
              </a:ext>
            </a:extLst>
          </p:cNvPr>
          <p:cNvSpPr>
            <a:spLocks noGrp="1"/>
          </p:cNvSpPr>
          <p:nvPr>
            <p:ph type="dt" sz="half" idx="10"/>
          </p:nvPr>
        </p:nvSpPr>
        <p:spPr/>
        <p:txBody>
          <a:bodyPr/>
          <a:lstStyle/>
          <a:p>
            <a:fld id="{F9E53039-BE1B-4B51-B2D8-B769FFE63CED}" type="datetimeFigureOut">
              <a:rPr lang="en-US" smtClean="0"/>
              <a:t>2/9/2022</a:t>
            </a:fld>
            <a:endParaRPr lang="en-US"/>
          </a:p>
        </p:txBody>
      </p:sp>
      <p:sp>
        <p:nvSpPr>
          <p:cNvPr id="3" name="Footer Placeholder 2">
            <a:extLst>
              <a:ext uri="{FF2B5EF4-FFF2-40B4-BE49-F238E27FC236}">
                <a16:creationId xmlns:a16="http://schemas.microsoft.com/office/drawing/2014/main" id="{BE162CF0-1DAC-4B00-9681-682E09AA83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B6C44F-8F08-4814-86D1-2CBFBC8C8B1D}"/>
              </a:ext>
            </a:extLst>
          </p:cNvPr>
          <p:cNvSpPr>
            <a:spLocks noGrp="1"/>
          </p:cNvSpPr>
          <p:nvPr>
            <p:ph type="sldNum" sz="quarter" idx="12"/>
          </p:nvPr>
        </p:nvSpPr>
        <p:spPr/>
        <p:txBody>
          <a:bodyPr/>
          <a:lstStyle/>
          <a:p>
            <a:fld id="{A291E9BA-9653-4A98-A265-C8EA736DBBAE}" type="slidenum">
              <a:rPr lang="en-US" smtClean="0"/>
              <a:t>‹#›</a:t>
            </a:fld>
            <a:endParaRPr lang="en-US"/>
          </a:p>
        </p:txBody>
      </p:sp>
    </p:spTree>
    <p:extLst>
      <p:ext uri="{BB962C8B-B14F-4D97-AF65-F5344CB8AC3E}">
        <p14:creationId xmlns:p14="http://schemas.microsoft.com/office/powerpoint/2010/main" val="3911024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460BB-2249-4194-BA40-6396BA30D3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742AD8-5F61-4E95-BCC6-6A760BDFAD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34BD1D-2CAE-44E0-8FD6-711B4C62F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01ABCB-2032-4E69-8F43-EF1F1BCF1BA0}"/>
              </a:ext>
            </a:extLst>
          </p:cNvPr>
          <p:cNvSpPr>
            <a:spLocks noGrp="1"/>
          </p:cNvSpPr>
          <p:nvPr>
            <p:ph type="dt" sz="half" idx="10"/>
          </p:nvPr>
        </p:nvSpPr>
        <p:spPr/>
        <p:txBody>
          <a:bodyPr/>
          <a:lstStyle/>
          <a:p>
            <a:fld id="{F9E53039-BE1B-4B51-B2D8-B769FFE63CED}" type="datetimeFigureOut">
              <a:rPr lang="en-US" smtClean="0"/>
              <a:t>2/9/2022</a:t>
            </a:fld>
            <a:endParaRPr lang="en-US"/>
          </a:p>
        </p:txBody>
      </p:sp>
      <p:sp>
        <p:nvSpPr>
          <p:cNvPr id="6" name="Footer Placeholder 5">
            <a:extLst>
              <a:ext uri="{FF2B5EF4-FFF2-40B4-BE49-F238E27FC236}">
                <a16:creationId xmlns:a16="http://schemas.microsoft.com/office/drawing/2014/main" id="{6DDA67FA-F47C-4131-9698-50E01B4A9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13679-D976-4B5B-8902-5DD7E6207922}"/>
              </a:ext>
            </a:extLst>
          </p:cNvPr>
          <p:cNvSpPr>
            <a:spLocks noGrp="1"/>
          </p:cNvSpPr>
          <p:nvPr>
            <p:ph type="sldNum" sz="quarter" idx="12"/>
          </p:nvPr>
        </p:nvSpPr>
        <p:spPr/>
        <p:txBody>
          <a:bodyPr/>
          <a:lstStyle/>
          <a:p>
            <a:fld id="{A291E9BA-9653-4A98-A265-C8EA736DBBAE}" type="slidenum">
              <a:rPr lang="en-US" smtClean="0"/>
              <a:t>‹#›</a:t>
            </a:fld>
            <a:endParaRPr lang="en-US"/>
          </a:p>
        </p:txBody>
      </p:sp>
    </p:spTree>
    <p:extLst>
      <p:ext uri="{BB962C8B-B14F-4D97-AF65-F5344CB8AC3E}">
        <p14:creationId xmlns:p14="http://schemas.microsoft.com/office/powerpoint/2010/main" val="1332339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1B679-5E51-47BB-8309-BF2C3FAA5B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CE61F1-C2CC-4E9A-B9B3-12115C77E9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C4B2DB-D414-4D70-A75D-52227E735D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531ABE-D721-41EE-9D28-4CA53337F7D2}"/>
              </a:ext>
            </a:extLst>
          </p:cNvPr>
          <p:cNvSpPr>
            <a:spLocks noGrp="1"/>
          </p:cNvSpPr>
          <p:nvPr>
            <p:ph type="dt" sz="half" idx="10"/>
          </p:nvPr>
        </p:nvSpPr>
        <p:spPr/>
        <p:txBody>
          <a:bodyPr/>
          <a:lstStyle/>
          <a:p>
            <a:fld id="{F9E53039-BE1B-4B51-B2D8-B769FFE63CED}" type="datetimeFigureOut">
              <a:rPr lang="en-US" smtClean="0"/>
              <a:t>2/9/2022</a:t>
            </a:fld>
            <a:endParaRPr lang="en-US"/>
          </a:p>
        </p:txBody>
      </p:sp>
      <p:sp>
        <p:nvSpPr>
          <p:cNvPr id="6" name="Footer Placeholder 5">
            <a:extLst>
              <a:ext uri="{FF2B5EF4-FFF2-40B4-BE49-F238E27FC236}">
                <a16:creationId xmlns:a16="http://schemas.microsoft.com/office/drawing/2014/main" id="{9429B28F-C91B-4D3C-A5FD-88C842989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ADCF32-A41A-4778-8DC8-1AEF5D35B735}"/>
              </a:ext>
            </a:extLst>
          </p:cNvPr>
          <p:cNvSpPr>
            <a:spLocks noGrp="1"/>
          </p:cNvSpPr>
          <p:nvPr>
            <p:ph type="sldNum" sz="quarter" idx="12"/>
          </p:nvPr>
        </p:nvSpPr>
        <p:spPr/>
        <p:txBody>
          <a:bodyPr/>
          <a:lstStyle/>
          <a:p>
            <a:fld id="{A291E9BA-9653-4A98-A265-C8EA736DBBAE}" type="slidenum">
              <a:rPr lang="en-US" smtClean="0"/>
              <a:t>‹#›</a:t>
            </a:fld>
            <a:endParaRPr lang="en-US"/>
          </a:p>
        </p:txBody>
      </p:sp>
    </p:spTree>
    <p:extLst>
      <p:ext uri="{BB962C8B-B14F-4D97-AF65-F5344CB8AC3E}">
        <p14:creationId xmlns:p14="http://schemas.microsoft.com/office/powerpoint/2010/main" val="94457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5BD870-FC7E-469C-B106-D4DE97B336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7933BB-BF3D-4328-8336-E889025D64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1B8E49-64CD-4768-8DFA-6F8D8BBB2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E53039-BE1B-4B51-B2D8-B769FFE63CED}" type="datetimeFigureOut">
              <a:rPr lang="en-US" smtClean="0"/>
              <a:t>2/9/2022</a:t>
            </a:fld>
            <a:endParaRPr lang="en-US"/>
          </a:p>
        </p:txBody>
      </p:sp>
      <p:sp>
        <p:nvSpPr>
          <p:cNvPr id="5" name="Footer Placeholder 4">
            <a:extLst>
              <a:ext uri="{FF2B5EF4-FFF2-40B4-BE49-F238E27FC236}">
                <a16:creationId xmlns:a16="http://schemas.microsoft.com/office/drawing/2014/main" id="{2998C1FB-29E1-4C39-99A7-487A5EAE2E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A11DDF-CC48-4B71-96CC-D0C8DA3CD8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91E9BA-9653-4A98-A265-C8EA736DBBAE}" type="slidenum">
              <a:rPr lang="en-US" smtClean="0"/>
              <a:t>‹#›</a:t>
            </a:fld>
            <a:endParaRPr lang="en-US"/>
          </a:p>
        </p:txBody>
      </p:sp>
    </p:spTree>
    <p:extLst>
      <p:ext uri="{BB962C8B-B14F-4D97-AF65-F5344CB8AC3E}">
        <p14:creationId xmlns:p14="http://schemas.microsoft.com/office/powerpoint/2010/main" val="511635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6748-BEAD-4AFF-BCE4-7F406092D277}"/>
              </a:ext>
            </a:extLst>
          </p:cNvPr>
          <p:cNvSpPr>
            <a:spLocks noGrp="1"/>
          </p:cNvSpPr>
          <p:nvPr>
            <p:ph type="ctrTitle"/>
          </p:nvPr>
        </p:nvSpPr>
        <p:spPr/>
        <p:txBody>
          <a:bodyPr>
            <a:normAutofit fontScale="90000"/>
          </a:bodyPr>
          <a:lstStyle/>
          <a:p>
            <a:r>
              <a:rPr lang="en-US" b="1" i="0" dirty="0">
                <a:effectLst/>
                <a:latin typeface="Apercu"/>
              </a:rPr>
              <a:t>Capstone Project: Biodiversity in National Parks</a:t>
            </a:r>
            <a:br>
              <a:rPr lang="en-US" b="1" i="0" dirty="0">
                <a:effectLst/>
                <a:latin typeface="Apercu"/>
              </a:rPr>
            </a:br>
            <a:endParaRPr lang="en-US" dirty="0"/>
          </a:p>
        </p:txBody>
      </p:sp>
      <p:sp>
        <p:nvSpPr>
          <p:cNvPr id="3" name="Subtitle 2">
            <a:extLst>
              <a:ext uri="{FF2B5EF4-FFF2-40B4-BE49-F238E27FC236}">
                <a16:creationId xmlns:a16="http://schemas.microsoft.com/office/drawing/2014/main" id="{F861A65B-720D-4D67-ACC4-019ABDEAAE1F}"/>
              </a:ext>
            </a:extLst>
          </p:cNvPr>
          <p:cNvSpPr>
            <a:spLocks noGrp="1"/>
          </p:cNvSpPr>
          <p:nvPr>
            <p:ph type="subTitle" idx="1"/>
          </p:nvPr>
        </p:nvSpPr>
        <p:spPr/>
        <p:txBody>
          <a:bodyPr>
            <a:normAutofit lnSpcReduction="10000"/>
          </a:bodyPr>
          <a:lstStyle/>
          <a:p>
            <a:r>
              <a:rPr lang="en-US" dirty="0"/>
              <a:t>Prepared by:</a:t>
            </a:r>
          </a:p>
          <a:p>
            <a:r>
              <a:rPr lang="en-US" dirty="0"/>
              <a:t>Bob Okony</a:t>
            </a:r>
          </a:p>
          <a:p>
            <a:endParaRPr lang="en-US" dirty="0"/>
          </a:p>
          <a:p>
            <a:r>
              <a:rPr lang="en-US" dirty="0" err="1"/>
              <a:t>Codecademy</a:t>
            </a:r>
            <a:r>
              <a:rPr lang="en-US" dirty="0"/>
              <a:t> Capstone Project – Analyze Data with Python</a:t>
            </a:r>
          </a:p>
        </p:txBody>
      </p:sp>
    </p:spTree>
    <p:extLst>
      <p:ext uri="{BB962C8B-B14F-4D97-AF65-F5344CB8AC3E}">
        <p14:creationId xmlns:p14="http://schemas.microsoft.com/office/powerpoint/2010/main" val="3091216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69C6-4FB6-486E-857F-82C0748AE292}"/>
              </a:ext>
            </a:extLst>
          </p:cNvPr>
          <p:cNvSpPr>
            <a:spLocks noGrp="1"/>
          </p:cNvSpPr>
          <p:nvPr>
            <p:ph type="title"/>
          </p:nvPr>
        </p:nvSpPr>
        <p:spPr/>
        <p:txBody>
          <a:bodyPr/>
          <a:lstStyle/>
          <a:p>
            <a:r>
              <a:rPr lang="en-US" dirty="0"/>
              <a:t>Overview of Project</a:t>
            </a:r>
          </a:p>
        </p:txBody>
      </p:sp>
      <p:sp>
        <p:nvSpPr>
          <p:cNvPr id="3" name="Content Placeholder 2">
            <a:extLst>
              <a:ext uri="{FF2B5EF4-FFF2-40B4-BE49-F238E27FC236}">
                <a16:creationId xmlns:a16="http://schemas.microsoft.com/office/drawing/2014/main" id="{5F99119C-5E31-4404-A811-68D82F534746}"/>
              </a:ext>
            </a:extLst>
          </p:cNvPr>
          <p:cNvSpPr>
            <a:spLocks noGrp="1"/>
          </p:cNvSpPr>
          <p:nvPr>
            <p:ph idx="1"/>
          </p:nvPr>
        </p:nvSpPr>
        <p:spPr/>
        <p:txBody>
          <a:bodyPr>
            <a:normAutofit fontScale="92500"/>
          </a:bodyPr>
          <a:lstStyle/>
          <a:p>
            <a:r>
              <a:rPr lang="en-US" b="0" i="0" dirty="0">
                <a:effectLst/>
                <a:latin typeface="Apercu"/>
              </a:rPr>
              <a:t>The National Parks Service has engaged </a:t>
            </a:r>
            <a:r>
              <a:rPr lang="en-US" b="0" i="0" dirty="0" err="1">
                <a:effectLst/>
                <a:latin typeface="Apercu"/>
              </a:rPr>
              <a:t>Codecademy</a:t>
            </a:r>
            <a:r>
              <a:rPr lang="en-US" b="0" i="0" dirty="0">
                <a:effectLst/>
                <a:latin typeface="Apercu"/>
              </a:rPr>
              <a:t> Students to perform data analysis on the conservation statuses of species data.  The primary focus is to investigate the data files and determine if there are any patterns or themes to the types of species that become endangered.   Additionally, </a:t>
            </a:r>
            <a:r>
              <a:rPr lang="en-US" dirty="0">
                <a:latin typeface="Apercu"/>
              </a:rPr>
              <a:t>analysis is performed on observations of Sheep at several national parks. </a:t>
            </a:r>
            <a:r>
              <a:rPr lang="en-US" b="0" i="0" dirty="0">
                <a:effectLst/>
                <a:latin typeface="Apercu"/>
              </a:rPr>
              <a:t>The project will  analyze, clean up, and plot data, pose questions and seek to answer them in a meaningful way.</a:t>
            </a:r>
          </a:p>
          <a:p>
            <a:r>
              <a:rPr lang="en-US" dirty="0">
                <a:latin typeface="Apercu"/>
              </a:rPr>
              <a:t>All work is done in Python 3 using Pandas library within a </a:t>
            </a:r>
            <a:r>
              <a:rPr lang="en-US" dirty="0" err="1">
                <a:latin typeface="Apercu"/>
              </a:rPr>
              <a:t>Jupyter</a:t>
            </a:r>
            <a:r>
              <a:rPr lang="en-US" dirty="0">
                <a:latin typeface="Apercu"/>
              </a:rPr>
              <a:t> notebook.</a:t>
            </a:r>
          </a:p>
          <a:p>
            <a:r>
              <a:rPr lang="en-US" dirty="0">
                <a:latin typeface="Apercu"/>
              </a:rPr>
              <a:t>This presentation provides and project overview, high level observations and recommendations.</a:t>
            </a:r>
          </a:p>
          <a:p>
            <a:endParaRPr lang="en-US" dirty="0"/>
          </a:p>
        </p:txBody>
      </p:sp>
    </p:spTree>
    <p:extLst>
      <p:ext uri="{BB962C8B-B14F-4D97-AF65-F5344CB8AC3E}">
        <p14:creationId xmlns:p14="http://schemas.microsoft.com/office/powerpoint/2010/main" val="1281930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11FB-7485-4425-BC84-F736EC3C3E14}"/>
              </a:ext>
            </a:extLst>
          </p:cNvPr>
          <p:cNvSpPr>
            <a:spLocks noGrp="1"/>
          </p:cNvSpPr>
          <p:nvPr>
            <p:ph type="title"/>
          </p:nvPr>
        </p:nvSpPr>
        <p:spPr/>
        <p:txBody>
          <a:bodyPr/>
          <a:lstStyle/>
          <a:p>
            <a:r>
              <a:rPr lang="en-US" dirty="0"/>
              <a:t>Preliminary Data Analysis</a:t>
            </a:r>
          </a:p>
        </p:txBody>
      </p:sp>
      <p:sp>
        <p:nvSpPr>
          <p:cNvPr id="3" name="Content Placeholder 2">
            <a:extLst>
              <a:ext uri="{FF2B5EF4-FFF2-40B4-BE49-F238E27FC236}">
                <a16:creationId xmlns:a16="http://schemas.microsoft.com/office/drawing/2014/main" id="{B3874A02-4C97-4EC4-9EC6-75EF2A9BA8CD}"/>
              </a:ext>
            </a:extLst>
          </p:cNvPr>
          <p:cNvSpPr>
            <a:spLocks noGrp="1"/>
          </p:cNvSpPr>
          <p:nvPr>
            <p:ph idx="1"/>
          </p:nvPr>
        </p:nvSpPr>
        <p:spPr>
          <a:xfrm>
            <a:off x="838200" y="1253331"/>
            <a:ext cx="10515600" cy="5037742"/>
          </a:xfrm>
        </p:spPr>
        <p:txBody>
          <a:bodyPr>
            <a:normAutofit/>
          </a:bodyPr>
          <a:lstStyle/>
          <a:p>
            <a:r>
              <a:rPr lang="en-US" sz="2400" dirty="0"/>
              <a:t>Two data files provided </a:t>
            </a:r>
          </a:p>
          <a:p>
            <a:pPr lvl="1"/>
            <a:r>
              <a:rPr lang="en-US" sz="2000" b="1" dirty="0"/>
              <a:t>species_info.csv </a:t>
            </a:r>
            <a:r>
              <a:rPr lang="en-US" sz="2000" dirty="0"/>
              <a:t>– contains data on species, scientific name and common name of the species</a:t>
            </a:r>
          </a:p>
          <a:p>
            <a:pPr lvl="1"/>
            <a:r>
              <a:rPr lang="en-US" sz="2000" b="1" dirty="0"/>
              <a:t>observations.csv </a:t>
            </a:r>
            <a:r>
              <a:rPr lang="en-US" sz="2000" dirty="0"/>
              <a:t>– </a:t>
            </a:r>
            <a:r>
              <a:rPr lang="en-US" sz="2000" b="0" i="0" dirty="0">
                <a:solidFill>
                  <a:srgbClr val="000000"/>
                </a:solidFill>
                <a:effectLst/>
                <a:latin typeface="Helvetica Neue"/>
              </a:rPr>
              <a:t>recordings of sightings for different species at several national parks for the past 7 days</a:t>
            </a:r>
          </a:p>
          <a:p>
            <a:pPr lvl="1"/>
            <a:endParaRPr lang="en-US" sz="2000" dirty="0">
              <a:solidFill>
                <a:srgbClr val="000000"/>
              </a:solidFill>
              <a:latin typeface="Helvetica Neue"/>
            </a:endParaRPr>
          </a:p>
          <a:p>
            <a:pPr marL="457200" lvl="1" indent="0">
              <a:buNone/>
            </a:pPr>
            <a:endParaRPr lang="en-US" sz="2000" dirty="0"/>
          </a:p>
        </p:txBody>
      </p:sp>
      <p:sp>
        <p:nvSpPr>
          <p:cNvPr id="4" name="TextBox 3">
            <a:extLst>
              <a:ext uri="{FF2B5EF4-FFF2-40B4-BE49-F238E27FC236}">
                <a16:creationId xmlns:a16="http://schemas.microsoft.com/office/drawing/2014/main" id="{FA86BDD7-9701-4D64-9594-883020A280B1}"/>
              </a:ext>
            </a:extLst>
          </p:cNvPr>
          <p:cNvSpPr txBox="1"/>
          <p:nvPr/>
        </p:nvSpPr>
        <p:spPr>
          <a:xfrm>
            <a:off x="957072" y="3324513"/>
            <a:ext cx="4760976" cy="313932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u="sng" dirty="0"/>
              <a:t>species_info.csv</a:t>
            </a:r>
          </a:p>
          <a:p>
            <a:endParaRPr lang="en-US" dirty="0"/>
          </a:p>
          <a:p>
            <a:r>
              <a:rPr lang="en-US" dirty="0"/>
              <a:t>Total records – 5824</a:t>
            </a:r>
          </a:p>
          <a:p>
            <a:r>
              <a:rPr lang="en-US" dirty="0"/>
              <a:t>Total unique species – 5541</a:t>
            </a:r>
          </a:p>
          <a:p>
            <a:r>
              <a:rPr lang="en-US" dirty="0"/>
              <a:t>Number of Species Categories – 7</a:t>
            </a:r>
          </a:p>
          <a:p>
            <a:r>
              <a:rPr lang="en-US" dirty="0"/>
              <a:t>Conservation Status – 5 types</a:t>
            </a:r>
          </a:p>
          <a:p>
            <a:pPr marL="285750" indent="-285750">
              <a:buFont typeface="Arial" panose="020B0604020202020204" pitchFamily="34" charset="0"/>
              <a:buChar char="•"/>
            </a:pPr>
            <a:r>
              <a:rPr lang="en-US" dirty="0"/>
              <a:t>	Endangered</a:t>
            </a:r>
          </a:p>
          <a:p>
            <a:pPr marL="285750" indent="-285750">
              <a:buFont typeface="Arial" panose="020B0604020202020204" pitchFamily="34" charset="0"/>
              <a:buChar char="•"/>
            </a:pPr>
            <a:r>
              <a:rPr lang="en-US" dirty="0"/>
              <a:t>            In Recovery</a:t>
            </a:r>
          </a:p>
          <a:p>
            <a:pPr marL="285750" indent="-285750">
              <a:buFont typeface="Arial" panose="020B0604020202020204" pitchFamily="34" charset="0"/>
              <a:buChar char="•"/>
            </a:pPr>
            <a:r>
              <a:rPr lang="en-US" dirty="0"/>
              <a:t>            Species of Concern</a:t>
            </a:r>
          </a:p>
          <a:p>
            <a:pPr marL="285750" indent="-285750">
              <a:buFont typeface="Arial" panose="020B0604020202020204" pitchFamily="34" charset="0"/>
              <a:buChar char="•"/>
            </a:pPr>
            <a:r>
              <a:rPr lang="en-US" dirty="0"/>
              <a:t>            Threatened</a:t>
            </a:r>
          </a:p>
          <a:p>
            <a:pPr marL="285750" indent="-285750">
              <a:buFont typeface="Arial" panose="020B0604020202020204" pitchFamily="34" charset="0"/>
              <a:buChar char="•"/>
            </a:pPr>
            <a:r>
              <a:rPr lang="en-US" dirty="0"/>
              <a:t>            No Intervention</a:t>
            </a:r>
          </a:p>
        </p:txBody>
      </p:sp>
      <p:sp>
        <p:nvSpPr>
          <p:cNvPr id="5" name="TextBox 4">
            <a:extLst>
              <a:ext uri="{FF2B5EF4-FFF2-40B4-BE49-F238E27FC236}">
                <a16:creationId xmlns:a16="http://schemas.microsoft.com/office/drawing/2014/main" id="{7C3C4E97-2AE5-4DA0-9F49-F81C61F3FC26}"/>
              </a:ext>
            </a:extLst>
          </p:cNvPr>
          <p:cNvSpPr txBox="1"/>
          <p:nvPr/>
        </p:nvSpPr>
        <p:spPr>
          <a:xfrm>
            <a:off x="6473954" y="3324512"/>
            <a:ext cx="4760976"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u="sng" dirty="0"/>
              <a:t>observations.csv</a:t>
            </a:r>
          </a:p>
          <a:p>
            <a:endParaRPr lang="en-US" dirty="0"/>
          </a:p>
          <a:p>
            <a:r>
              <a:rPr lang="en-US" dirty="0"/>
              <a:t>Total records – 23296</a:t>
            </a:r>
          </a:p>
          <a:p>
            <a:r>
              <a:rPr lang="en-US" dirty="0"/>
              <a:t>Records with  Unique Scientific Name – 5541</a:t>
            </a:r>
          </a:p>
          <a:p>
            <a:r>
              <a:rPr lang="en-US" dirty="0"/>
              <a:t>Total Number of Parks - 4</a:t>
            </a:r>
          </a:p>
          <a:p>
            <a:endParaRPr lang="en-US" dirty="0"/>
          </a:p>
        </p:txBody>
      </p:sp>
    </p:spTree>
    <p:extLst>
      <p:ext uri="{BB962C8B-B14F-4D97-AF65-F5344CB8AC3E}">
        <p14:creationId xmlns:p14="http://schemas.microsoft.com/office/powerpoint/2010/main" val="3933811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93926F-5D64-4479-96F3-1C9B7D425424}"/>
              </a:ext>
            </a:extLst>
          </p:cNvPr>
          <p:cNvSpPr>
            <a:spLocks noGrp="1"/>
          </p:cNvSpPr>
          <p:nvPr>
            <p:ph type="title"/>
          </p:nvPr>
        </p:nvSpPr>
        <p:spPr>
          <a:xfrm>
            <a:off x="391541" y="397484"/>
            <a:ext cx="3096427" cy="1076753"/>
          </a:xfrm>
        </p:spPr>
        <p:txBody>
          <a:bodyPr vert="horz" lIns="91440" tIns="45720" rIns="91440" bIns="45720" rtlCol="0" anchor="ctr">
            <a:normAutofit/>
          </a:bodyPr>
          <a:lstStyle/>
          <a:p>
            <a:r>
              <a:rPr lang="en-US" sz="3400" kern="1200" dirty="0">
                <a:solidFill>
                  <a:srgbClr val="FFFFFF"/>
                </a:solidFill>
                <a:latin typeface="+mj-lt"/>
                <a:ea typeface="+mj-ea"/>
                <a:cs typeface="+mj-cs"/>
              </a:rPr>
              <a:t>Data Analysis – species_info.csv</a:t>
            </a:r>
          </a:p>
        </p:txBody>
      </p:sp>
      <p:sp>
        <p:nvSpPr>
          <p:cNvPr id="3" name="TextBox 2">
            <a:extLst>
              <a:ext uri="{FF2B5EF4-FFF2-40B4-BE49-F238E27FC236}">
                <a16:creationId xmlns:a16="http://schemas.microsoft.com/office/drawing/2014/main" id="{917F46FC-132D-477C-BCA0-06B44975FD28}"/>
              </a:ext>
            </a:extLst>
          </p:cNvPr>
          <p:cNvSpPr txBox="1"/>
          <p:nvPr/>
        </p:nvSpPr>
        <p:spPr>
          <a:xfrm>
            <a:off x="4677057" y="326570"/>
            <a:ext cx="6848715" cy="1856003"/>
          </a:xfrm>
          <a:prstGeom prst="rect">
            <a:avLst/>
          </a:prstGeom>
        </p:spPr>
        <p:txBody>
          <a:bodyPr vert="horz" lIns="91440" tIns="45720" rIns="91440" bIns="45720" rtlCol="0" anchor="ctr">
            <a:normAutofit/>
          </a:bodyPr>
          <a:lstStyle/>
          <a:p>
            <a:pPr>
              <a:lnSpc>
                <a:spcPct val="90000"/>
              </a:lnSpc>
              <a:spcAft>
                <a:spcPts val="600"/>
              </a:spcAft>
            </a:pPr>
            <a:r>
              <a:rPr lang="en-US" sz="2000" dirty="0"/>
              <a:t>Key Points –</a:t>
            </a:r>
          </a:p>
          <a:p>
            <a:pPr marL="285750" indent="-228600">
              <a:lnSpc>
                <a:spcPct val="90000"/>
              </a:lnSpc>
              <a:spcAft>
                <a:spcPts val="600"/>
              </a:spcAft>
              <a:buFont typeface="Arial" panose="020B0604020202020204" pitchFamily="34" charset="0"/>
              <a:buChar char="•"/>
            </a:pPr>
            <a:r>
              <a:rPr lang="en-US" sz="2000" dirty="0"/>
              <a:t>Graphic shows the conservation status of species </a:t>
            </a:r>
            <a:r>
              <a:rPr lang="en-US" sz="2000"/>
              <a:t>in the dataframe</a:t>
            </a:r>
            <a:r>
              <a:rPr lang="en-US" sz="2000" dirty="0"/>
              <a:t>.</a:t>
            </a:r>
          </a:p>
          <a:p>
            <a:pPr marL="285750" indent="-228600">
              <a:lnSpc>
                <a:spcPct val="90000"/>
              </a:lnSpc>
              <a:spcAft>
                <a:spcPts val="600"/>
              </a:spcAft>
              <a:buFont typeface="Arial" panose="020B0604020202020204" pitchFamily="34" charset="0"/>
              <a:buChar char="•"/>
            </a:pPr>
            <a:r>
              <a:rPr lang="en-US" sz="2000" dirty="0"/>
              <a:t>Most species fall into “No Intervention”</a:t>
            </a:r>
          </a:p>
        </p:txBody>
      </p:sp>
      <p:pic>
        <p:nvPicPr>
          <p:cNvPr id="1026" name="Picture 2" descr="Shape&#10;&#10;Description automatically generated">
            <a:extLst>
              <a:ext uri="{FF2B5EF4-FFF2-40B4-BE49-F238E27FC236}">
                <a16:creationId xmlns:a16="http://schemas.microsoft.com/office/drawing/2014/main" id="{5B411D84-63CA-4E29-A9EF-454CB3D44A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032461" y="2970864"/>
            <a:ext cx="5820666" cy="2488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249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EC0F4B-A023-48A0-92D7-C1757472039A}"/>
              </a:ext>
            </a:extLst>
          </p:cNvPr>
          <p:cNvSpPr>
            <a:spLocks noGrp="1"/>
          </p:cNvSpPr>
          <p:nvPr>
            <p:ph type="title"/>
          </p:nvPr>
        </p:nvSpPr>
        <p:spPr>
          <a:xfrm>
            <a:off x="211003" y="378823"/>
            <a:ext cx="3627927" cy="1953830"/>
          </a:xfrm>
        </p:spPr>
        <p:txBody>
          <a:bodyPr vert="horz" lIns="91440" tIns="45720" rIns="91440" bIns="45720" rtlCol="0" anchor="ctr">
            <a:normAutofit/>
          </a:bodyPr>
          <a:lstStyle/>
          <a:p>
            <a:r>
              <a:rPr lang="en-US" sz="4100" kern="1200" dirty="0">
                <a:solidFill>
                  <a:srgbClr val="FFFFFF"/>
                </a:solidFill>
                <a:latin typeface="+mj-lt"/>
                <a:ea typeface="+mj-ea"/>
                <a:cs typeface="+mj-cs"/>
              </a:rPr>
              <a:t>Data Analysis – observations.csv</a:t>
            </a:r>
          </a:p>
        </p:txBody>
      </p:sp>
      <p:sp>
        <p:nvSpPr>
          <p:cNvPr id="5" name="TextBox 4">
            <a:extLst>
              <a:ext uri="{FF2B5EF4-FFF2-40B4-BE49-F238E27FC236}">
                <a16:creationId xmlns:a16="http://schemas.microsoft.com/office/drawing/2014/main" id="{CED161A1-7DFF-4490-8AB9-6DEA90B4502C}"/>
              </a:ext>
            </a:extLst>
          </p:cNvPr>
          <p:cNvSpPr txBox="1"/>
          <p:nvPr/>
        </p:nvSpPr>
        <p:spPr>
          <a:xfrm>
            <a:off x="4707709" y="271377"/>
            <a:ext cx="6848715" cy="2061276"/>
          </a:xfrm>
          <a:prstGeom prst="rect">
            <a:avLst/>
          </a:prstGeom>
        </p:spPr>
        <p:txBody>
          <a:bodyPr vert="horz" lIns="91440" tIns="45720" rIns="91440" bIns="45720" rtlCol="0" anchor="ctr">
            <a:normAutofit/>
          </a:bodyPr>
          <a:lstStyle/>
          <a:p>
            <a:pPr>
              <a:lnSpc>
                <a:spcPct val="90000"/>
              </a:lnSpc>
              <a:spcAft>
                <a:spcPts val="600"/>
              </a:spcAft>
            </a:pPr>
            <a:r>
              <a:rPr lang="en-US" sz="2000" dirty="0"/>
              <a:t>Key Points –</a:t>
            </a:r>
          </a:p>
          <a:p>
            <a:pPr marL="285750" indent="-228600">
              <a:lnSpc>
                <a:spcPct val="90000"/>
              </a:lnSpc>
              <a:spcAft>
                <a:spcPts val="600"/>
              </a:spcAft>
              <a:buFont typeface="Arial" panose="020B0604020202020204" pitchFamily="34" charset="0"/>
              <a:buChar char="•"/>
            </a:pPr>
            <a:r>
              <a:rPr lang="en-US" sz="2000" dirty="0"/>
              <a:t>Graphic shows the number of observations of Sheep and National Parks</a:t>
            </a:r>
          </a:p>
          <a:p>
            <a:pPr marL="285750" indent="-228600">
              <a:lnSpc>
                <a:spcPct val="90000"/>
              </a:lnSpc>
              <a:spcAft>
                <a:spcPts val="600"/>
              </a:spcAft>
              <a:buFont typeface="Arial" panose="020B0604020202020204" pitchFamily="34" charset="0"/>
              <a:buChar char="•"/>
            </a:pPr>
            <a:r>
              <a:rPr lang="en-US" sz="2000" dirty="0"/>
              <a:t>Yellowstone currently has the largest number of observations</a:t>
            </a:r>
          </a:p>
        </p:txBody>
      </p:sp>
      <p:pic>
        <p:nvPicPr>
          <p:cNvPr id="7" name="Content Placeholder 6">
            <a:extLst>
              <a:ext uri="{FF2B5EF4-FFF2-40B4-BE49-F238E27FC236}">
                <a16:creationId xmlns:a16="http://schemas.microsoft.com/office/drawing/2014/main" id="{C87EE559-AC12-479E-B972-A2A0456E7A50}"/>
              </a:ext>
            </a:extLst>
          </p:cNvPr>
          <p:cNvPicPr>
            <a:picLocks noGrp="1" noChangeAspect="1"/>
          </p:cNvPicPr>
          <p:nvPr>
            <p:ph idx="1"/>
          </p:nvPr>
        </p:nvPicPr>
        <p:blipFill>
          <a:blip r:embed="rId2"/>
          <a:stretch>
            <a:fillRect/>
          </a:stretch>
        </p:blipFill>
        <p:spPr>
          <a:xfrm>
            <a:off x="4579652" y="3428999"/>
            <a:ext cx="6894236" cy="1913151"/>
          </a:xfrm>
          <a:prstGeom prst="rect">
            <a:avLst/>
          </a:prstGeom>
        </p:spPr>
      </p:pic>
    </p:spTree>
    <p:extLst>
      <p:ext uri="{BB962C8B-B14F-4D97-AF65-F5344CB8AC3E}">
        <p14:creationId xmlns:p14="http://schemas.microsoft.com/office/powerpoint/2010/main" val="2106633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B49B1-1306-4CA2-87CA-E66E8B6714C2}"/>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45A21326-DD33-4369-A046-DF64660A261C}"/>
              </a:ext>
            </a:extLst>
          </p:cNvPr>
          <p:cNvSpPr>
            <a:spLocks noGrp="1"/>
          </p:cNvSpPr>
          <p:nvPr>
            <p:ph idx="1"/>
          </p:nvPr>
        </p:nvSpPr>
        <p:spPr/>
        <p:txBody>
          <a:bodyPr/>
          <a:lstStyle/>
          <a:p>
            <a:r>
              <a:rPr lang="en-US" dirty="0"/>
              <a:t>Continue to collect data from Yellowstone National Park to  validate projections for needed sample size.</a:t>
            </a:r>
          </a:p>
          <a:p>
            <a:r>
              <a:rPr lang="en-US" dirty="0"/>
              <a:t>Validate that foot and mouth disease for sheep for reduction of 5%</a:t>
            </a:r>
          </a:p>
          <a:p>
            <a:r>
              <a:rPr lang="en-US" dirty="0"/>
              <a:t>Collect data for a period of 1.75 weeks to achieve necessary sample size of 890.</a:t>
            </a:r>
          </a:p>
        </p:txBody>
      </p:sp>
    </p:spTree>
    <p:extLst>
      <p:ext uri="{BB962C8B-B14F-4D97-AF65-F5344CB8AC3E}">
        <p14:creationId xmlns:p14="http://schemas.microsoft.com/office/powerpoint/2010/main" val="2587536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345</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Apercu</vt:lpstr>
      <vt:lpstr>Arial</vt:lpstr>
      <vt:lpstr>Calibri</vt:lpstr>
      <vt:lpstr>Calibri Light</vt:lpstr>
      <vt:lpstr>Helvetica Neue</vt:lpstr>
      <vt:lpstr>Office Theme</vt:lpstr>
      <vt:lpstr>Capstone Project: Biodiversity in National Parks </vt:lpstr>
      <vt:lpstr>Overview of Project</vt:lpstr>
      <vt:lpstr>Preliminary Data Analysis</vt:lpstr>
      <vt:lpstr>Data Analysis – species_info.csv</vt:lpstr>
      <vt:lpstr>Data Analysis – observations.csv</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Biodiversity in National Parks </dc:title>
  <dc:creator>Bob Okony</dc:creator>
  <cp:lastModifiedBy>Bob Okony</cp:lastModifiedBy>
  <cp:revision>18</cp:revision>
  <dcterms:created xsi:type="dcterms:W3CDTF">2022-02-05T11:30:08Z</dcterms:created>
  <dcterms:modified xsi:type="dcterms:W3CDTF">2022-02-09T13:49:04Z</dcterms:modified>
</cp:coreProperties>
</file>