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394" r:id="rId2"/>
    <p:sldId id="559" r:id="rId3"/>
    <p:sldId id="508" r:id="rId4"/>
    <p:sldId id="630" r:id="rId5"/>
    <p:sldId id="631" r:id="rId6"/>
    <p:sldId id="560" r:id="rId7"/>
    <p:sldId id="561" r:id="rId8"/>
    <p:sldId id="562" r:id="rId9"/>
    <p:sldId id="563" r:id="rId10"/>
    <p:sldId id="483" r:id="rId11"/>
    <p:sldId id="286" r:id="rId12"/>
    <p:sldId id="268" r:id="rId13"/>
    <p:sldId id="632" r:id="rId14"/>
    <p:sldId id="564" r:id="rId15"/>
    <p:sldId id="507" r:id="rId16"/>
    <p:sldId id="271" r:id="rId17"/>
    <p:sldId id="628" r:id="rId18"/>
    <p:sldId id="629" r:id="rId19"/>
    <p:sldId id="616" r:id="rId20"/>
    <p:sldId id="493" r:id="rId21"/>
    <p:sldId id="633" r:id="rId22"/>
    <p:sldId id="63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30346A3-1645-4E9A-9DBF-1CC8D2B9E6D4}">
          <p14:sldIdLst>
            <p14:sldId id="394"/>
            <p14:sldId id="559"/>
            <p14:sldId id="508"/>
          </p14:sldIdLst>
        </p14:section>
        <p14:section name="Partners" id="{2D7885EF-C40A-4F94-98FD-902D194E7A84}">
          <p14:sldIdLst>
            <p14:sldId id="630"/>
            <p14:sldId id="631"/>
          </p14:sldIdLst>
        </p14:section>
        <p14:section name="Course Overview" id="{12A45F63-707A-4D18-9534-90A71DAF0BFF}">
          <p14:sldIdLst>
            <p14:sldId id="560"/>
            <p14:sldId id="561"/>
            <p14:sldId id="562"/>
            <p14:sldId id="563"/>
          </p14:sldIdLst>
        </p14:section>
        <p14:section name="Team" id="{024CD228-F16B-4F63-817C-80FF1BF6E80A}">
          <p14:sldIdLst>
            <p14:sldId id="483"/>
            <p14:sldId id="286"/>
          </p14:sldIdLst>
        </p14:section>
        <p14:section name="Course Organization" id="{E1210ED7-F6E1-4D05-B3CD-D7414509BA0D}">
          <p14:sldIdLst>
            <p14:sldId id="268"/>
            <p14:sldId id="632"/>
            <p14:sldId id="564"/>
            <p14:sldId id="507"/>
            <p14:sldId id="271"/>
            <p14:sldId id="628"/>
            <p14:sldId id="629"/>
            <p14:sldId id="616"/>
          </p14:sldIdLst>
        </p14:section>
        <p14:section name="Conclusion" id="{2DB5C6FD-8578-4349-9291-E47E96584FDB}">
          <p14:sldIdLst>
            <p14:sldId id="493"/>
            <p14:sldId id="633"/>
            <p14:sldId id="6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144" y="172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DFF909B-6375-43DB-8A09-6E86E2A9AD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1942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11F81B-2F6E-47FA-B53E-F6BC58D57F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486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73CDE68-6893-4FB9-8459-C2F7990B42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7502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A355AB0-4BD6-4209-AF1A-B4DAEA95E7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3486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6477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5FA3A1-9F1A-4CF4-96BF-7F3F18B2B2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2362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DB26F17-3C8D-44B2-A72D-E5D1B5EE6E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3582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F191AE9-5E89-4F90-BBFE-D56C1C7A82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8193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FA66BB-5F87-49E8-9F3A-17C57ED88F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458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trainings/3973/reactjs-february-2023" TargetMode="External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48.png"/><Relationship Id="rId10" Type="http://schemas.openxmlformats.org/officeDocument/2006/relationships/hyperlink" Target="https://www.facebook.com/groups/ReactJsFebruary2023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softuni.bg/forum/categories/107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2.jpe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5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6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3.png"/><Relationship Id="rId15" Type="http://schemas.openxmlformats.org/officeDocument/2006/relationships/image" Target="../media/image28.jpeg"/><Relationship Id="rId23" Type="http://schemas.openxmlformats.org/officeDocument/2006/relationships/image" Target="../media/image32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2286/html-css-mini-course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11201400" cy="1287658"/>
          </a:xfrm>
        </p:spPr>
        <p:txBody>
          <a:bodyPr>
            <a:noAutofit/>
          </a:bodyPr>
          <a:lstStyle/>
          <a:p>
            <a:r>
              <a:rPr lang="en-US" sz="4000" b="1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React.js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876800"/>
            <a:ext cx="2950749" cy="506796"/>
          </a:xfrm>
        </p:spPr>
        <p:txBody>
          <a:bodyPr/>
          <a:lstStyle/>
          <a:p>
            <a:r>
              <a:rPr lang="en-US" sz="28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2400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BB2072-233F-421D-9450-CA7F0F2630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2679904"/>
            <a:ext cx="3110319" cy="21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5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C8F3D051-8E6D-4906-8611-5AFF5E0B98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052EE04F-A15D-4B2E-8856-D0E297548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524001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3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1447801"/>
            <a:ext cx="7198125" cy="4724329"/>
          </a:xfrm>
        </p:spPr>
        <p:txBody>
          <a:bodyPr>
            <a:normAutofit/>
          </a:bodyPr>
          <a:lstStyle/>
          <a:p>
            <a:r>
              <a:rPr lang="en-US" sz="3600" b="1" dirty="0">
                <a:ea typeface="+mn-lt"/>
                <a:cs typeface="+mn-lt"/>
              </a:rPr>
              <a:t>Senior Software Engineer at </a:t>
            </a:r>
            <a:r>
              <a:rPr lang="en-US" sz="3600" b="1" dirty="0" err="1">
                <a:ea typeface="+mn-lt"/>
                <a:cs typeface="+mn-lt"/>
              </a:rPr>
              <a:t>Payhawk</a:t>
            </a:r>
            <a:endParaRPr lang="bg-BG" sz="3600" b="1" dirty="0">
              <a:ea typeface="+mn-lt"/>
              <a:cs typeface="+mn-lt"/>
            </a:endParaRPr>
          </a:p>
          <a:p>
            <a:r>
              <a:rPr lang="en-US" sz="3600" b="1" dirty="0">
                <a:ea typeface="+mn-lt"/>
                <a:cs typeface="+mn-lt"/>
              </a:rPr>
              <a:t>Trainer</a:t>
            </a:r>
            <a:r>
              <a:rPr lang="en-US" sz="3600" dirty="0">
                <a:ea typeface="+mn-lt"/>
                <a:cs typeface="+mn-lt"/>
              </a:rPr>
              <a:t> at </a:t>
            </a:r>
            <a:r>
              <a:rPr lang="en-US" sz="3600" dirty="0" err="1">
                <a:ea typeface="+mn-lt"/>
                <a:cs typeface="+mn-lt"/>
              </a:rPr>
              <a:t>SoftUni</a:t>
            </a:r>
            <a:endParaRPr lang="en-US" sz="3600" dirty="0">
              <a:ea typeface="+mn-lt"/>
              <a:cs typeface="+mn-lt"/>
            </a:endParaRPr>
          </a:p>
          <a:p>
            <a:r>
              <a:rPr lang="en-US" sz="3600" dirty="0">
                <a:ea typeface="+mn-lt"/>
                <a:cs typeface="+mn-lt"/>
              </a:rPr>
              <a:t>Experience with </a:t>
            </a:r>
            <a:r>
              <a:rPr lang="en-US" sz="3600" b="1" dirty="0">
                <a:ea typeface="+mn-lt"/>
                <a:cs typeface="+mn-lt"/>
              </a:rPr>
              <a:t>JS, React, Node.js, MongoDB</a:t>
            </a:r>
          </a:p>
          <a:p>
            <a:r>
              <a:rPr lang="bg-BG" sz="3600" dirty="0">
                <a:ea typeface="+mn-lt"/>
                <a:cs typeface="+mn-lt"/>
              </a:rPr>
              <a:t>6</a:t>
            </a:r>
            <a:r>
              <a:rPr lang="en-US" sz="3600" dirty="0">
                <a:ea typeface="+mn-lt"/>
                <a:cs typeface="+mn-lt"/>
              </a:rPr>
              <a:t>+ years professional experience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Ivaylo Papazov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0ED82-2297-4D55-AC8C-1DD7EC9B8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64" y="1752601"/>
            <a:ext cx="3490102" cy="34860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947A8C8-2602-4097-A770-8DD632192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37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28">
            <a:extLst>
              <a:ext uri="{FF2B5EF4-FFF2-40B4-BE49-F238E27FC236}">
                <a16:creationId xmlns:a16="http://schemas.microsoft.com/office/drawing/2014/main" id="{3613AD08-904D-48D0-9017-FA00CB44ABC5}"/>
              </a:ext>
            </a:extLst>
          </p:cNvPr>
          <p:cNvSpPr/>
          <p:nvPr/>
        </p:nvSpPr>
        <p:spPr bwMode="auto">
          <a:xfrm>
            <a:off x="10633122" y="4023713"/>
            <a:ext cx="726000" cy="791138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118">
            <a:extLst>
              <a:ext uri="{FF2B5EF4-FFF2-40B4-BE49-F238E27FC236}">
                <a16:creationId xmlns:a16="http://schemas.microsoft.com/office/drawing/2014/main" id="{C080C86C-0D84-42B3-98C3-D3FEC4D34CF7}"/>
              </a:ext>
            </a:extLst>
          </p:cNvPr>
          <p:cNvSpPr/>
          <p:nvPr/>
        </p:nvSpPr>
        <p:spPr bwMode="auto">
          <a:xfrm>
            <a:off x="10634932" y="2303676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Web Module Timeline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D84E0B-228E-4353-A4F2-D59616778A3D}"/>
              </a:ext>
            </a:extLst>
          </p:cNvPr>
          <p:cNvSpPr/>
          <p:nvPr/>
        </p:nvSpPr>
        <p:spPr bwMode="auto">
          <a:xfrm>
            <a:off x="290386" y="5382861"/>
            <a:ext cx="3015000" cy="791139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5A4D58-7DE0-4D6D-8279-E415BECC65D5}"/>
              </a:ext>
            </a:extLst>
          </p:cNvPr>
          <p:cNvSpPr/>
          <p:nvPr/>
        </p:nvSpPr>
        <p:spPr bwMode="auto">
          <a:xfrm>
            <a:off x="3441001" y="5382861"/>
            <a:ext cx="3147479" cy="791139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Apr 2023</a:t>
            </a:r>
          </a:p>
          <a:p>
            <a:r>
              <a:rPr lang="en-GB" sz="2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ReactJS: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 Apr 2023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B0082-0109-488F-A868-F199EA0E3EF9}"/>
              </a:ext>
            </a:extLst>
          </p:cNvPr>
          <p:cNvGrpSpPr/>
          <p:nvPr/>
        </p:nvGrpSpPr>
        <p:grpSpPr>
          <a:xfrm>
            <a:off x="6733684" y="5382861"/>
            <a:ext cx="1717137" cy="791139"/>
            <a:chOff x="7052165" y="5186411"/>
            <a:chExt cx="1717137" cy="79113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AA9A8D9-388D-4969-ABCA-45BA76179C30}"/>
                </a:ext>
              </a:extLst>
            </p:cNvPr>
            <p:cNvSpPr/>
            <p:nvPr/>
          </p:nvSpPr>
          <p:spPr bwMode="auto">
            <a:xfrm>
              <a:off x="7052171" y="5186411"/>
              <a:ext cx="1717131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F31F28C-3E17-4184-B052-E5655E7BD6C1}"/>
                </a:ext>
              </a:extLst>
            </p:cNvPr>
            <p:cNvSpPr/>
            <p:nvPr/>
          </p:nvSpPr>
          <p:spPr bwMode="auto">
            <a:xfrm>
              <a:off x="7052165" y="5366537"/>
              <a:ext cx="171713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April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90387" y="2404105"/>
            <a:ext cx="3015000" cy="67718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times per week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90999" y="1845279"/>
            <a:ext cx="3014387" cy="558826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3441001" y="1845279"/>
            <a:ext cx="3149999" cy="1236011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09. Jan 2023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 Feb 2023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D1305-D498-4402-98B0-C700CFEB0AC8}"/>
              </a:ext>
            </a:extLst>
          </p:cNvPr>
          <p:cNvGrpSpPr/>
          <p:nvPr/>
        </p:nvGrpSpPr>
        <p:grpSpPr>
          <a:xfrm>
            <a:off x="6733350" y="1845279"/>
            <a:ext cx="5406872" cy="1249535"/>
            <a:chOff x="7214556" y="1915743"/>
            <a:chExt cx="5786533" cy="1249535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2B7DA10-9968-4B44-808E-488C09E68E10}"/>
                </a:ext>
              </a:extLst>
            </p:cNvPr>
            <p:cNvSpPr/>
            <p:nvPr/>
          </p:nvSpPr>
          <p:spPr bwMode="auto">
            <a:xfrm>
              <a:off x="7214559" y="1922272"/>
              <a:ext cx="784229" cy="123601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09.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4C66DE-A72C-4D99-B06C-CD12DFF48749}"/>
                </a:ext>
              </a:extLst>
            </p:cNvPr>
            <p:cNvSpPr/>
            <p:nvPr/>
          </p:nvSpPr>
          <p:spPr bwMode="auto">
            <a:xfrm>
              <a:off x="8047584" y="2374140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104B9ED-9A4D-4FA2-9764-51F15BA0DA5B}"/>
                </a:ext>
              </a:extLst>
            </p:cNvPr>
            <p:cNvSpPr/>
            <p:nvPr/>
          </p:nvSpPr>
          <p:spPr bwMode="auto">
            <a:xfrm>
              <a:off x="8883589" y="2374140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367879F-264F-4C1E-AC05-A935E3CFCBC1}"/>
                </a:ext>
              </a:extLst>
            </p:cNvPr>
            <p:cNvSpPr/>
            <p:nvPr/>
          </p:nvSpPr>
          <p:spPr bwMode="auto">
            <a:xfrm>
              <a:off x="9739569" y="2374140"/>
              <a:ext cx="76603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080C86C-0D84-42B3-98C3-D3FEC4D34CF7}"/>
                </a:ext>
              </a:extLst>
            </p:cNvPr>
            <p:cNvSpPr/>
            <p:nvPr/>
          </p:nvSpPr>
          <p:spPr bwMode="auto">
            <a:xfrm>
              <a:off x="10554104" y="2374140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86513B3-6B1C-4645-85CC-1728D4E206E7}"/>
                </a:ext>
              </a:extLst>
            </p:cNvPr>
            <p:cNvSpPr/>
            <p:nvPr/>
          </p:nvSpPr>
          <p:spPr bwMode="auto">
            <a:xfrm>
              <a:off x="12216860" y="1915743"/>
              <a:ext cx="784229" cy="123601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19.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18FB740-813E-4739-AD16-92DC0B04DD0C}"/>
                </a:ext>
              </a:extLst>
            </p:cNvPr>
            <p:cNvSpPr/>
            <p:nvPr/>
          </p:nvSpPr>
          <p:spPr bwMode="auto">
            <a:xfrm>
              <a:off x="7214556" y="2547272"/>
              <a:ext cx="2453263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Jan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1AD35FC-6F18-4DFB-AF47-54F5C764DA75}"/>
                </a:ext>
              </a:extLst>
            </p:cNvPr>
            <p:cNvSpPr/>
            <p:nvPr/>
          </p:nvSpPr>
          <p:spPr bwMode="auto">
            <a:xfrm>
              <a:off x="9735347" y="2540277"/>
              <a:ext cx="3265742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Feb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B841A4-4B0B-4768-B107-1017FE9A3258}"/>
              </a:ext>
            </a:extLst>
          </p:cNvPr>
          <p:cNvSpPr/>
          <p:nvPr/>
        </p:nvSpPr>
        <p:spPr bwMode="auto">
          <a:xfrm>
            <a:off x="301709" y="3587323"/>
            <a:ext cx="3015000" cy="588869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ReactJS</a:t>
            </a:r>
            <a:endParaRPr lang="en-GB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161DB-7177-4407-963A-8D630211DA47}"/>
              </a:ext>
            </a:extLst>
          </p:cNvPr>
          <p:cNvSpPr/>
          <p:nvPr/>
        </p:nvSpPr>
        <p:spPr bwMode="auto">
          <a:xfrm>
            <a:off x="3440387" y="3587324"/>
            <a:ext cx="3148093" cy="1254160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 Feb 2023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Defense: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09. Apr 2023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BCAD4-FD13-4D4C-8454-396231DCA0EA}"/>
              </a:ext>
            </a:extLst>
          </p:cNvPr>
          <p:cNvGrpSpPr/>
          <p:nvPr/>
        </p:nvGrpSpPr>
        <p:grpSpPr>
          <a:xfrm>
            <a:off x="6733351" y="3578839"/>
            <a:ext cx="5408729" cy="1248986"/>
            <a:chOff x="6835659" y="4196879"/>
            <a:chExt cx="5788520" cy="124898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831E117-C187-4F4B-83D2-FF8CBFDE42D7}"/>
                </a:ext>
              </a:extLst>
            </p:cNvPr>
            <p:cNvSpPr/>
            <p:nvPr/>
          </p:nvSpPr>
          <p:spPr bwMode="auto">
            <a:xfrm>
              <a:off x="6835669" y="4209854"/>
              <a:ext cx="784229" cy="1236011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20.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A135117-DB51-4030-9FD5-C38471D075BC}"/>
                </a:ext>
              </a:extLst>
            </p:cNvPr>
            <p:cNvSpPr/>
            <p:nvPr/>
          </p:nvSpPr>
          <p:spPr bwMode="auto">
            <a:xfrm>
              <a:off x="7674006" y="46439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D38017C-3502-4584-99B1-018DD3EC55BD}"/>
                </a:ext>
              </a:extLst>
            </p:cNvPr>
            <p:cNvSpPr/>
            <p:nvPr/>
          </p:nvSpPr>
          <p:spPr bwMode="auto">
            <a:xfrm>
              <a:off x="8504690" y="46439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70A3BBF-7BD1-4ADE-86F2-9DEFEB00FE68}"/>
                </a:ext>
              </a:extLst>
            </p:cNvPr>
            <p:cNvSpPr/>
            <p:nvPr/>
          </p:nvSpPr>
          <p:spPr bwMode="auto">
            <a:xfrm>
              <a:off x="9335374" y="46439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613AD08-904D-48D0-9017-FA00CB44ABC5}"/>
                </a:ext>
              </a:extLst>
            </p:cNvPr>
            <p:cNvSpPr/>
            <p:nvPr/>
          </p:nvSpPr>
          <p:spPr bwMode="auto">
            <a:xfrm>
              <a:off x="10155634" y="46439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52AD6D8-7C27-4852-8476-43F62BA48636}"/>
                </a:ext>
              </a:extLst>
            </p:cNvPr>
            <p:cNvSpPr/>
            <p:nvPr/>
          </p:nvSpPr>
          <p:spPr bwMode="auto">
            <a:xfrm>
              <a:off x="11839950" y="4196879"/>
              <a:ext cx="784229" cy="123601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18.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764A2C-E3CA-4771-9745-16CE19495244}"/>
                </a:ext>
              </a:extLst>
            </p:cNvPr>
            <p:cNvSpPr/>
            <p:nvPr/>
          </p:nvSpPr>
          <p:spPr bwMode="auto">
            <a:xfrm>
              <a:off x="6835659" y="4834853"/>
              <a:ext cx="2430313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Feb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24182FB-10BC-40DF-B47A-1D2519E2F6AF}"/>
                </a:ext>
              </a:extLst>
            </p:cNvPr>
            <p:cNvSpPr/>
            <p:nvPr/>
          </p:nvSpPr>
          <p:spPr bwMode="auto">
            <a:xfrm>
              <a:off x="9333386" y="4831153"/>
              <a:ext cx="1606478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Mar</a:t>
              </a:r>
            </a:p>
          </p:txBody>
        </p:sp>
      </p:grpSp>
      <p:sp>
        <p:nvSpPr>
          <p:cNvPr id="33" name="Rectangle 103">
            <a:extLst>
              <a:ext uri="{FF2B5EF4-FFF2-40B4-BE49-F238E27FC236}">
                <a16:creationId xmlns:a16="http://schemas.microsoft.com/office/drawing/2014/main" id="{13E411E8-8BAB-46C4-B1A5-ED3CC7C1427B}"/>
              </a:ext>
            </a:extLst>
          </p:cNvPr>
          <p:cNvSpPr/>
          <p:nvPr/>
        </p:nvSpPr>
        <p:spPr bwMode="auto">
          <a:xfrm>
            <a:off x="301709" y="4178377"/>
            <a:ext cx="3015000" cy="6680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times per week</a:t>
            </a:r>
          </a:p>
        </p:txBody>
      </p:sp>
      <p:sp>
        <p:nvSpPr>
          <p:cNvPr id="2" name="Rectangle 131">
            <a:extLst>
              <a:ext uri="{FF2B5EF4-FFF2-40B4-BE49-F238E27FC236}">
                <a16:creationId xmlns:a16="http://schemas.microsoft.com/office/drawing/2014/main" id="{3FE0B319-BC38-B3B9-A6C6-FD5D9FC751C7}"/>
              </a:ext>
            </a:extLst>
          </p:cNvPr>
          <p:cNvSpPr/>
          <p:nvPr/>
        </p:nvSpPr>
        <p:spPr bwMode="auto">
          <a:xfrm>
            <a:off x="10642863" y="4213113"/>
            <a:ext cx="1497359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</a:t>
            </a: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192DCA0D-DEAC-4D73-BE2F-74CB458B0D8C}"/>
              </a:ext>
            </a:extLst>
          </p:cNvPr>
          <p:cNvSpPr/>
          <p:nvPr/>
        </p:nvSpPr>
        <p:spPr bwMode="auto">
          <a:xfrm>
            <a:off x="190406" y="1821924"/>
            <a:ext cx="11930038" cy="141189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315449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Lessons: ~30 hours (onsite + videos)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Practical Workshop (in class): ~30 hours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Project Defense: 20 minutes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Defense date: 9</a:t>
            </a:r>
            <a:r>
              <a:rPr lang="bg-BG" sz="3600" dirty="0" smtClean="0"/>
              <a:t> </a:t>
            </a:r>
            <a:r>
              <a:rPr lang="en-US" sz="3600" dirty="0" smtClean="0"/>
              <a:t>Apr 2023</a:t>
            </a: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Retake defense date: </a:t>
            </a:r>
            <a:r>
              <a:rPr lang="en-US" sz="3600" dirty="0" smtClean="0"/>
              <a:t>19 Apr 2023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Duration</a:t>
            </a:r>
          </a:p>
        </p:txBody>
      </p:sp>
      <p:pic>
        <p:nvPicPr>
          <p:cNvPr id="7" name="Picture 6" descr="A picture containing plate&#10;&#10;Description automatically generated">
            <a:extLst>
              <a:ext uri="{FF2B5EF4-FFF2-40B4-BE49-F238E27FC236}">
                <a16:creationId xmlns:a16="http://schemas.microsoft.com/office/drawing/2014/main" id="{29020BA8-69A8-4D1A-BD25-C527015F5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590800"/>
            <a:ext cx="2133600" cy="21336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57464B1-D2BE-4861-A3BE-285E530EC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526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0B32F851-E518-40F1-BF24-A02C4AAB5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81DCB44-A108-4B32-9FB3-13BA79D51A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43451" cy="5528766"/>
          </a:xfrm>
        </p:spPr>
        <p:txBody>
          <a:bodyPr/>
          <a:lstStyle/>
          <a:p>
            <a:r>
              <a:rPr lang="en-US" dirty="0"/>
              <a:t>The three best projects will win a discount for the next course (professional / open program)</a:t>
            </a:r>
          </a:p>
          <a:p>
            <a:pPr lvl="1"/>
            <a:r>
              <a:rPr lang="en-US" dirty="0"/>
              <a:t>First place – 80% of the price</a:t>
            </a:r>
          </a:p>
          <a:p>
            <a:pPr lvl="1"/>
            <a:r>
              <a:rPr lang="en-US" dirty="0"/>
              <a:t>Second place – 50% of the price</a:t>
            </a:r>
          </a:p>
          <a:p>
            <a:pPr lvl="1"/>
            <a:r>
              <a:rPr lang="en-US" dirty="0"/>
              <a:t>Third place – 30% of the price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E75902A-B4AD-4CDF-ACD6-DCD7B2FA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Assignment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92CAC15E-1784-444B-8312-7C8C43BA3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4" t="34280" r="11026" b="18231"/>
          <a:stretch/>
        </p:blipFill>
        <p:spPr>
          <a:xfrm>
            <a:off x="6475445" y="4444203"/>
            <a:ext cx="5277585" cy="2296866"/>
          </a:xfrm>
          <a:prstGeom prst="rect">
            <a:avLst/>
          </a:prstGeom>
        </p:spPr>
      </p:pic>
      <p:sp>
        <p:nvSpPr>
          <p:cNvPr id="11" name="Правоъгълник: със заоблени ъгли 10">
            <a:extLst>
              <a:ext uri="{FF2B5EF4-FFF2-40B4-BE49-F238E27FC236}">
                <a16:creationId xmlns:a16="http://schemas.microsoft.com/office/drawing/2014/main" id="{3CE97C52-8288-403A-AC76-324B6F424563}"/>
              </a:ext>
            </a:extLst>
          </p:cNvPr>
          <p:cNvSpPr/>
          <p:nvPr/>
        </p:nvSpPr>
        <p:spPr bwMode="auto">
          <a:xfrm>
            <a:off x="8616000" y="3969000"/>
            <a:ext cx="1158597" cy="7091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80%</a:t>
            </a:r>
          </a:p>
        </p:txBody>
      </p:sp>
      <p:sp>
        <p:nvSpPr>
          <p:cNvPr id="13" name="Правоъгълник: със заоблени ъгли 12">
            <a:extLst>
              <a:ext uri="{FF2B5EF4-FFF2-40B4-BE49-F238E27FC236}">
                <a16:creationId xmlns:a16="http://schemas.microsoft.com/office/drawing/2014/main" id="{B8911EBD-2714-4411-8A5E-15EACB432224}"/>
              </a:ext>
            </a:extLst>
          </p:cNvPr>
          <p:cNvSpPr/>
          <p:nvPr/>
        </p:nvSpPr>
        <p:spPr bwMode="auto">
          <a:xfrm>
            <a:off x="7133237" y="4556619"/>
            <a:ext cx="1158597" cy="7091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50%</a:t>
            </a:r>
          </a:p>
        </p:txBody>
      </p:sp>
      <p:sp>
        <p:nvSpPr>
          <p:cNvPr id="15" name="Правоъгълник: със заоблени ъгли 14">
            <a:extLst>
              <a:ext uri="{FF2B5EF4-FFF2-40B4-BE49-F238E27FC236}">
                <a16:creationId xmlns:a16="http://schemas.microsoft.com/office/drawing/2014/main" id="{9328F76F-EC8F-4A9C-86D4-1F6980F9AEE0}"/>
              </a:ext>
            </a:extLst>
          </p:cNvPr>
          <p:cNvSpPr/>
          <p:nvPr/>
        </p:nvSpPr>
        <p:spPr bwMode="auto">
          <a:xfrm>
            <a:off x="10219526" y="4511731"/>
            <a:ext cx="1097644" cy="7091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30%</a:t>
            </a:r>
          </a:p>
        </p:txBody>
      </p:sp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39B2ABBE-8744-437C-A9CA-D6433414D1C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36" y="4760789"/>
            <a:ext cx="3822175" cy="133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4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710" y="1108911"/>
            <a:ext cx="954000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20 questions </a:t>
            </a:r>
            <a:r>
              <a:rPr lang="en-GB" sz="3600" dirty="0"/>
              <a:t>for </a:t>
            </a:r>
            <a:r>
              <a:rPr lang="en-GB" sz="3600" b="1" dirty="0">
                <a:solidFill>
                  <a:schemeClr val="bg1"/>
                </a:solidFill>
              </a:rPr>
              <a:t>30 minutes</a:t>
            </a:r>
          </a:p>
          <a:p>
            <a:pPr lvl="1" latinLnBrk="0"/>
            <a:r>
              <a:rPr lang="en-US" dirty="0"/>
              <a:t> </a:t>
            </a:r>
            <a:r>
              <a:rPr lang="en-US" sz="3400" dirty="0"/>
              <a:t>Multiple-choice</a:t>
            </a:r>
          </a:p>
          <a:p>
            <a:pPr lvl="1" latinLnBrk="0"/>
            <a:r>
              <a:rPr lang="en-US" sz="3400" dirty="0"/>
              <a:t> English</a:t>
            </a:r>
            <a:endParaRPr lang="en-GB" sz="3400" dirty="0"/>
          </a:p>
          <a:p>
            <a:pPr latinLnBrk="0"/>
            <a:r>
              <a:rPr lang="en-GB" dirty="0"/>
              <a:t> </a:t>
            </a:r>
            <a:r>
              <a:rPr lang="en-GB" sz="3600" dirty="0"/>
              <a:t>Automated quiz system</a:t>
            </a:r>
          </a:p>
          <a:p>
            <a:pPr latinLnBrk="0"/>
            <a:r>
              <a:rPr lang="en-GB" dirty="0"/>
              <a:t> </a:t>
            </a:r>
            <a:r>
              <a:rPr lang="en-GB" sz="3600" dirty="0"/>
              <a:t>Available </a:t>
            </a:r>
            <a:r>
              <a:rPr lang="en-GB" sz="3600" b="1" dirty="0">
                <a:solidFill>
                  <a:schemeClr val="bg1"/>
                </a:solidFill>
              </a:rPr>
              <a:t>online</a:t>
            </a:r>
            <a:r>
              <a:rPr lang="en-GB" sz="3600" b="1" dirty="0"/>
              <a:t> </a:t>
            </a:r>
          </a:p>
          <a:p>
            <a:pPr lvl="1"/>
            <a:r>
              <a:rPr lang="en-GB" sz="3400" dirty="0"/>
              <a:t>You can submit your answers just </a:t>
            </a:r>
            <a:r>
              <a:rPr lang="en-GB" sz="3400" b="1" dirty="0">
                <a:solidFill>
                  <a:schemeClr val="bg1"/>
                </a:solidFill>
              </a:rPr>
              <a:t>one time</a:t>
            </a:r>
          </a:p>
          <a:p>
            <a:pPr latinLnBrk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Project Defense </a:t>
            </a:r>
            <a:r>
              <a:rPr lang="en-US" sz="3400" dirty="0"/>
              <a:t>grade: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sz="3400" b="1" dirty="0">
                <a:solidFill>
                  <a:schemeClr val="bg1"/>
                </a:solidFill>
              </a:rPr>
              <a:t>Project Defense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sz="3400" b="1" dirty="0">
                <a:solidFill>
                  <a:schemeClr val="bg1"/>
                </a:solidFill>
              </a:rPr>
              <a:t>Project Defense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51000" y="2394000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651000" y="1784858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Project Defense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651000" y="3680303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173516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b="1" dirty="0">
                <a:solidFill>
                  <a:schemeClr val="bg1"/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000" y="3960508"/>
            <a:ext cx="1591194" cy="1774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4664664-33FA-43DB-A3DE-24F85C69C0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828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603620" y="6022555"/>
            <a:ext cx="7617922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515688" y="1763855"/>
            <a:ext cx="961108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hlinkClick r:id="rId8"/>
              </a:rPr>
              <a:t>softuni.bg/trainings/3973/reactjs-february-2023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603620" y="3267490"/>
            <a:ext cx="57912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softuni.bg/forum/categories/107/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607520" y="4652294"/>
            <a:ext cx="929848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 smtClean="0">
                <a:solidFill>
                  <a:schemeClr val="bg1"/>
                </a:solidFill>
                <a:latin typeface="Consolas" pitchFamily="49" charset="0"/>
                <a:hlinkClick r:id="rId10"/>
              </a:rPr>
              <a:t>facebook.com/groups/ReactJsFebruary2023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E5BBE69-0783-4BA8-8BB5-75F8E2EB67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57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Overview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Course Objectives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Course Topics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Trainers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Exams and Evaluation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Learning Resources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26F867C-8569-43AC-90FA-C22D74483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84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F41FB6C-88E3-4617-B8C8-C90A303A49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659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4992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42819F0-65A1-4308-97DE-5162DA094A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0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3"/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GB" sz="11500" b="1"/>
              <a:t>reactjs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967DADA-B541-4E32-BC3E-1125E7EAB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23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898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568F135-DFD6-4225-8F8A-362486C19CA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React.js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481" y="1066800"/>
            <a:ext cx="442103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7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React.js Fundamentals </a:t>
            </a:r>
            <a:r>
              <a:rPr lang="en-US" dirty="0"/>
              <a:t>course provides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Fundamental understanding of JSX and React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Covers component-based architecture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Establishes Immutable UI concepts</a:t>
            </a:r>
          </a:p>
          <a:p>
            <a:pPr>
              <a:lnSpc>
                <a:spcPct val="115000"/>
              </a:lnSpc>
            </a:pPr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covered</a:t>
            </a:r>
            <a:r>
              <a:rPr lang="en-US" dirty="0"/>
              <a:t>?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JavaScript basics and REST communication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Optimization and Web 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FC94F1-37AE-4276-BCDB-5C03108CE8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React.js</a:t>
            </a:r>
            <a:r>
              <a:rPr lang="en-US" dirty="0"/>
              <a:t>" course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absolute beginners</a:t>
            </a:r>
          </a:p>
          <a:p>
            <a:pPr>
              <a:spcBef>
                <a:spcPts val="1200"/>
              </a:spcBef>
            </a:pPr>
            <a:r>
              <a:rPr lang="en-US" dirty="0"/>
              <a:t>Requirements</a:t>
            </a:r>
          </a:p>
          <a:p>
            <a:pPr lvl="1"/>
            <a:r>
              <a:rPr lang="en-US" dirty="0"/>
              <a:t>HTML &amp; JS (ES 2016) - </a:t>
            </a:r>
            <a:r>
              <a:rPr lang="en-US" b="1" dirty="0">
                <a:solidFill>
                  <a:schemeClr val="bg1"/>
                </a:solidFill>
              </a:rPr>
              <a:t>intermediate level</a:t>
            </a:r>
          </a:p>
          <a:p>
            <a:pPr lvl="2"/>
            <a:r>
              <a:rPr lang="en-US" dirty="0"/>
              <a:t>Our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HTML &amp; CSS Mini Course </a:t>
            </a:r>
            <a:r>
              <a:rPr lang="en-US" dirty="0"/>
              <a:t>can help you</a:t>
            </a:r>
            <a:endParaRPr lang="en-US" sz="2800" dirty="0"/>
          </a:p>
          <a:p>
            <a:pPr lvl="1"/>
            <a:r>
              <a:rPr lang="en-US" dirty="0"/>
              <a:t>Computer English - entry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for Absolute Beginners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4BDD890-BACE-49CD-A721-43CBB896AF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3600" y="1096568"/>
            <a:ext cx="9927138" cy="527604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React.js overview, JSX syntax</a:t>
            </a:r>
          </a:p>
          <a:p>
            <a:pPr>
              <a:lnSpc>
                <a:spcPct val="120000"/>
              </a:lnSpc>
            </a:pPr>
            <a:r>
              <a:rPr lang="en-US" dirty="0"/>
              <a:t>Components, state, </a:t>
            </a:r>
            <a:r>
              <a:rPr lang="en-US" dirty="0" smtClean="0"/>
              <a:t>props</a:t>
            </a:r>
            <a:endParaRPr lang="bg-BG" dirty="0" smtClean="0"/>
          </a:p>
          <a:p>
            <a:pPr>
              <a:lnSpc>
                <a:spcPct val="120000"/>
              </a:lnSpc>
            </a:pPr>
            <a:r>
              <a:rPr lang="en-US" dirty="0"/>
              <a:t>Events, Lifecycle, CSS Modules, Fetching </a:t>
            </a:r>
            <a:r>
              <a:rPr lang="en-US" dirty="0" smtClean="0"/>
              <a:t>Data</a:t>
            </a:r>
            <a:endParaRPr lang="bg-BG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Routing</a:t>
            </a:r>
            <a:endParaRPr lang="bg-BG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Forms</a:t>
            </a:r>
            <a:endParaRPr lang="bg-BG" dirty="0" smtClean="0"/>
          </a:p>
          <a:p>
            <a:pPr>
              <a:lnSpc>
                <a:spcPct val="120000"/>
              </a:lnSpc>
            </a:pPr>
            <a:r>
              <a:rPr lang="en-US" dirty="0"/>
              <a:t>React Hooks and </a:t>
            </a:r>
            <a:r>
              <a:rPr lang="en-US" dirty="0" smtClean="0"/>
              <a:t>Authentication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Advanced </a:t>
            </a:r>
            <a:r>
              <a:rPr lang="en-US" dirty="0"/>
              <a:t>Techniques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212715-0B66-4F24-BBCE-53A5A1645C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7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3823</TotalTime>
  <Words>750</Words>
  <Application>Microsoft Office PowerPoint</Application>
  <PresentationFormat>Widescreen</PresentationFormat>
  <Paragraphs>176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React.js</vt:lpstr>
      <vt:lpstr>Table of Contents</vt:lpstr>
      <vt:lpstr>Have a Question?</vt:lpstr>
      <vt:lpstr>SoftUni Diamond Partners</vt:lpstr>
      <vt:lpstr>Educational Partners</vt:lpstr>
      <vt:lpstr>React.js</vt:lpstr>
      <vt:lpstr>Course Objectives</vt:lpstr>
      <vt:lpstr>Not for Absolute Beginners</vt:lpstr>
      <vt:lpstr>Course Topics</vt:lpstr>
      <vt:lpstr>The Team</vt:lpstr>
      <vt:lpstr>Ivaylo Papazov</vt:lpstr>
      <vt:lpstr>Course Details</vt:lpstr>
      <vt:lpstr>JS Web Module Timeline</vt:lpstr>
      <vt:lpstr>Training Duration</vt:lpstr>
      <vt:lpstr>Project Assignment</vt:lpstr>
      <vt:lpstr>Theoretical Exam</vt:lpstr>
      <vt:lpstr>Course Scoring</vt:lpstr>
      <vt:lpstr>Learn to Search in Internet</vt:lpstr>
      <vt:lpstr>Course Web Site, Forum and FB Group</vt:lpstr>
      <vt:lpstr>License</vt:lpstr>
      <vt:lpstr>Questions?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Software Development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Дани</cp:lastModifiedBy>
  <cp:revision>22</cp:revision>
  <dcterms:created xsi:type="dcterms:W3CDTF">2018-05-23T13:08:44Z</dcterms:created>
  <dcterms:modified xsi:type="dcterms:W3CDTF">2023-01-30T08:57:53Z</dcterms:modified>
  <cp:category>programming; education; software engineering; software development </cp:category>
</cp:coreProperties>
</file>