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image" Target="../media/image-6-14.png"/><Relationship Id="rId15" Type="http://schemas.openxmlformats.org/officeDocument/2006/relationships/image" Target="../media/image-6-15.png"/><Relationship Id="rId16" Type="http://schemas.openxmlformats.org/officeDocument/2006/relationships/image" Target="../media/image-6-16.png"/><Relationship Id="rId17" Type="http://schemas.openxmlformats.org/officeDocument/2006/relationships/image" Target="../media/image-6-17.png"/><Relationship Id="rId18" Type="http://schemas.openxmlformats.org/officeDocument/2006/relationships/image" Target="../media/image-6-18.png"/><Relationship Id="rId19" Type="http://schemas.openxmlformats.org/officeDocument/2006/relationships/image" Target="../media/image-6-19.png"/><Relationship Id="rId20" Type="http://schemas.openxmlformats.org/officeDocument/2006/relationships/image" Target="../media/image-6-20.png"/><Relationship Id="rId21" Type="http://schemas.openxmlformats.org/officeDocument/2006/relationships/image" Target="../media/image-6-21.png"/><Relationship Id="rId22" Type="http://schemas.openxmlformats.org/officeDocument/2006/relationships/slideLayout" Target="../slideLayouts/slideLayout1.xml"/><Relationship Id="rId2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image" Target="../media/image-7-10.png"/><Relationship Id="rId11" Type="http://schemas.openxmlformats.org/officeDocument/2006/relationships/image" Target="../media/image-7-11.png"/><Relationship Id="rId12" Type="http://schemas.openxmlformats.org/officeDocument/2006/relationships/image" Target="../media/image-7-12.png"/><Relationship Id="rId13" Type="http://schemas.openxmlformats.org/officeDocument/2006/relationships/image" Target="../media/image-7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143375" y="486501"/>
            <a:ext cx="857250" cy="8572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8" y="700813"/>
            <a:ext cx="428625" cy="4286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14500" y="1629501"/>
            <a:ext cx="57150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714500" y="2572476"/>
            <a:ext cx="57150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E0E7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Disposable SMS Platform</a:t>
            </a:r>
            <a:endParaRPr lang="en-US" sz="2025" dirty="0"/>
          </a:p>
        </p:txBody>
      </p:sp>
      <p:sp>
        <p:nvSpPr>
          <p:cNvPr id="7" name="Text 3"/>
          <p:cNvSpPr/>
          <p:nvPr/>
        </p:nvSpPr>
        <p:spPr>
          <a:xfrm>
            <a:off x="1714500" y="3301138"/>
            <a:ext cx="5715000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9FAF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Secure, temporary phone numbers for SMS verification with 100% delivery guarantee and real-time message reception </a:t>
            </a:r>
            <a:endParaRPr lang="en-US" sz="1350" dirty="0"/>
          </a:p>
        </p:txBody>
      </p:sp>
      <p:sp>
        <p:nvSpPr>
          <p:cNvPr id="8" name="Shape 4"/>
          <p:cNvSpPr/>
          <p:nvPr/>
        </p:nvSpPr>
        <p:spPr>
          <a:xfrm>
            <a:off x="2424996" y="4278381"/>
            <a:ext cx="1334793" cy="378619"/>
          </a:xfrm>
          <a:prstGeom prst="roundRect">
            <a:avLst/>
          </a:prstGeom>
          <a:solidFill>
            <a:srgbClr val="FFFFFF">
              <a:alpha val="20000"/>
            </a:srgbClr>
          </a:solidFill>
          <a:ln w="99">
            <a:solidFill>
              <a:srgbClr val="FFFFFF">
                <a:alpha val="30000"/>
              </a:srgbClr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590" y="4403396"/>
            <a:ext cx="128588" cy="12858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803615" y="4371249"/>
            <a:ext cx="77758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100% Secure </a:t>
            </a:r>
            <a:endParaRPr lang="en-US" sz="942" dirty="0"/>
          </a:p>
        </p:txBody>
      </p:sp>
      <p:sp>
        <p:nvSpPr>
          <p:cNvPr id="11" name="Shape 6"/>
          <p:cNvSpPr/>
          <p:nvPr/>
        </p:nvSpPr>
        <p:spPr>
          <a:xfrm>
            <a:off x="3895520" y="4278381"/>
            <a:ext cx="1110016" cy="378619"/>
          </a:xfrm>
          <a:prstGeom prst="roundRect">
            <a:avLst/>
          </a:prstGeom>
          <a:solidFill>
            <a:srgbClr val="FFFFFF">
              <a:alpha val="20000"/>
            </a:srgbClr>
          </a:solidFill>
          <a:ln w="99">
            <a:solidFill>
              <a:srgbClr val="FFFFFF">
                <a:alpha val="30000"/>
              </a:srgbClr>
            </a:solidFill>
            <a:prstDash val="solid"/>
          </a:ln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4114" y="4403396"/>
            <a:ext cx="96441" cy="1285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4241992" y="4371249"/>
            <a:ext cx="5849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Real-time </a:t>
            </a:r>
            <a:endParaRPr lang="en-US" sz="942" dirty="0"/>
          </a:p>
        </p:txBody>
      </p:sp>
      <p:sp>
        <p:nvSpPr>
          <p:cNvPr id="14" name="Shape 8"/>
          <p:cNvSpPr/>
          <p:nvPr/>
        </p:nvSpPr>
        <p:spPr>
          <a:xfrm>
            <a:off x="5141268" y="4278381"/>
            <a:ext cx="1563421" cy="378619"/>
          </a:xfrm>
          <a:prstGeom prst="roundRect">
            <a:avLst/>
          </a:prstGeom>
          <a:solidFill>
            <a:srgbClr val="FFFFFF">
              <a:alpha val="20000"/>
            </a:srgbClr>
          </a:solidFill>
          <a:ln w="99">
            <a:solidFill>
              <a:srgbClr val="FFFFFF">
                <a:alpha val="30000"/>
              </a:srgbClr>
            </a:solidFill>
            <a:prstDash val="solid"/>
          </a:ln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9861" y="4403396"/>
            <a:ext cx="128588" cy="12858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519886" y="4371249"/>
            <a:ext cx="100620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Global Coverage 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3765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" name="Shape 1"/>
          <p:cNvSpPr/>
          <p:nvPr/>
        </p:nvSpPr>
        <p:spPr>
          <a:xfrm>
            <a:off x="285750" y="142875"/>
            <a:ext cx="2857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600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57163"/>
            <a:ext cx="29974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DispoSMS: Disposable SMS Platform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85750" y="857250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Problem We Solve</a:t>
            </a:r>
            <a:endParaRPr lang="en-US" sz="2025" dirty="0"/>
          </a:p>
        </p:txBody>
      </p:sp>
      <p:sp>
        <p:nvSpPr>
          <p:cNvPr id="8" name="Shape 4"/>
          <p:cNvSpPr/>
          <p:nvPr/>
        </p:nvSpPr>
        <p:spPr>
          <a:xfrm>
            <a:off x="285750" y="1457325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9" y="1543050"/>
            <a:ext cx="100013" cy="1143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14375" y="1457325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Privacy Concerns</a:t>
            </a:r>
            <a:endParaRPr lang="en-US" sz="1046" dirty="0"/>
          </a:p>
        </p:txBody>
      </p:sp>
      <p:sp>
        <p:nvSpPr>
          <p:cNvPr id="11" name="Text 6"/>
          <p:cNvSpPr/>
          <p:nvPr/>
        </p:nvSpPr>
        <p:spPr>
          <a:xfrm>
            <a:off x="714375" y="1728788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Using personal phone numbers for online verification exposes users to potential privacy breaches, unwanted marketing messages, and data harvesting by third parties. 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285750" y="2455971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541696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14375" y="2455971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Spam Messages</a:t>
            </a:r>
            <a:endParaRPr lang="en-US" sz="1046" dirty="0"/>
          </a:p>
        </p:txBody>
      </p:sp>
      <p:sp>
        <p:nvSpPr>
          <p:cNvPr id="15" name="Text 9"/>
          <p:cNvSpPr/>
          <p:nvPr/>
        </p:nvSpPr>
        <p:spPr>
          <a:xfrm>
            <a:off x="714375" y="2727434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After verification, users often receive unwanted promotional messages and spam, cluttering their personal messaging inbox and causing notification fatigue. </a:t>
            </a:r>
            <a:endParaRPr lang="en-US" sz="837" dirty="0"/>
          </a:p>
        </p:txBody>
      </p:sp>
      <p:sp>
        <p:nvSpPr>
          <p:cNvPr id="16" name="Shape 10"/>
          <p:cNvSpPr/>
          <p:nvPr/>
        </p:nvSpPr>
        <p:spPr>
          <a:xfrm>
            <a:off x="285750" y="3454617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3540342"/>
            <a:ext cx="114300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14375" y="3454617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Geographic Limitations</a:t>
            </a:r>
            <a:endParaRPr lang="en-US" sz="1046" dirty="0"/>
          </a:p>
        </p:txBody>
      </p:sp>
      <p:sp>
        <p:nvSpPr>
          <p:cNvPr id="19" name="Text 12"/>
          <p:cNvSpPr/>
          <p:nvPr/>
        </p:nvSpPr>
        <p:spPr>
          <a:xfrm>
            <a:off x="714375" y="3726080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Many services restrict verification to specific countries, making it difficult for international users to access these platforms without a local phone number. </a:t>
            </a:r>
            <a:endParaRPr lang="en-US" sz="837" dirty="0"/>
          </a:p>
        </p:txBody>
      </p:sp>
      <p:sp>
        <p:nvSpPr>
          <p:cNvPr id="20" name="Shape 13"/>
          <p:cNvSpPr/>
          <p:nvPr/>
        </p:nvSpPr>
        <p:spPr>
          <a:xfrm>
            <a:off x="285750" y="4453263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4538988"/>
            <a:ext cx="142875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714375" y="4453263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Developer Testing Challenges</a:t>
            </a:r>
            <a:endParaRPr lang="en-US" sz="1046" dirty="0"/>
          </a:p>
        </p:txBody>
      </p:sp>
      <p:sp>
        <p:nvSpPr>
          <p:cNvPr id="23" name="Text 15"/>
          <p:cNvSpPr/>
          <p:nvPr/>
        </p:nvSpPr>
        <p:spPr>
          <a:xfrm>
            <a:off x="714375" y="4724726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Developers need multiple phone numbers to test SMS functionality in applications, which is costly and logistically challenging without a dedicated solution. </a:t>
            </a:r>
            <a:endParaRPr lang="en-US" sz="837" dirty="0"/>
          </a:p>
        </p:txBody>
      </p:sp>
      <p:pic>
        <p:nvPicPr>
          <p:cNvPr id="2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0625" y="1368642"/>
            <a:ext cx="35718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691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" name="Shape 1"/>
          <p:cNvSpPr/>
          <p:nvPr/>
        </p:nvSpPr>
        <p:spPr>
          <a:xfrm>
            <a:off x="285750" y="142875"/>
            <a:ext cx="2857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600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57163"/>
            <a:ext cx="29974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DispoSMS: Disposable SMS Platform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1784375"/>
            <a:ext cx="3571875" cy="3571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14875" y="857250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Our Solution</a:t>
            </a:r>
            <a:endParaRPr lang="en-US" sz="2025" dirty="0"/>
          </a:p>
        </p:txBody>
      </p:sp>
      <p:sp>
        <p:nvSpPr>
          <p:cNvPr id="9" name="Text 4"/>
          <p:cNvSpPr/>
          <p:nvPr/>
        </p:nvSpPr>
        <p:spPr>
          <a:xfrm>
            <a:off x="4714875" y="1457325"/>
            <a:ext cx="41433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DispoSMS provides temporary phone numbers that act as a secure intermediary between users and services requiring SMS verification, protecting privacy while ensuring message delivery. </a:t>
            </a:r>
            <a:endParaRPr lang="en-US" sz="942" dirty="0"/>
          </a:p>
        </p:txBody>
      </p:sp>
      <p:sp>
        <p:nvSpPr>
          <p:cNvPr id="10" name="Shape 5"/>
          <p:cNvSpPr/>
          <p:nvPr/>
        </p:nvSpPr>
        <p:spPr>
          <a:xfrm>
            <a:off x="4714875" y="2288791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0" y="2374516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143500" y="2288791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Privacy Protection</a:t>
            </a:r>
            <a:endParaRPr lang="en-US" sz="1046" dirty="0"/>
          </a:p>
        </p:txBody>
      </p:sp>
      <p:sp>
        <p:nvSpPr>
          <p:cNvPr id="13" name="Text 7"/>
          <p:cNvSpPr/>
          <p:nvPr/>
        </p:nvSpPr>
        <p:spPr>
          <a:xfrm>
            <a:off x="5143500" y="2560253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Users can keep their personal phone numbers private by using our temporary numbers for verification, preventing data harvesting and unwanted marketing. </a:t>
            </a:r>
            <a:endParaRPr lang="en-US" sz="837" dirty="0"/>
          </a:p>
        </p:txBody>
      </p:sp>
      <p:sp>
        <p:nvSpPr>
          <p:cNvPr id="14" name="Shape 8"/>
          <p:cNvSpPr/>
          <p:nvPr/>
        </p:nvSpPr>
        <p:spPr>
          <a:xfrm>
            <a:off x="4714875" y="3287437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888" y="3373162"/>
            <a:ext cx="85725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143500" y="3287437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SMS Reception</a:t>
            </a:r>
            <a:endParaRPr lang="en-US" sz="1046" dirty="0"/>
          </a:p>
        </p:txBody>
      </p:sp>
      <p:sp>
        <p:nvSpPr>
          <p:cNvPr id="17" name="Text 10"/>
          <p:cNvSpPr/>
          <p:nvPr/>
        </p:nvSpPr>
        <p:spPr>
          <a:xfrm>
            <a:off x="5143500" y="3558899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All messages are delivered instantly through our WebSocket technology, with automatic OTP detection and highlighting for quick verification. 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4714875" y="4286083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0600" y="4371808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5143500" y="4286083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Global Number Access</a:t>
            </a:r>
            <a:endParaRPr lang="en-US" sz="1046" dirty="0"/>
          </a:p>
        </p:txBody>
      </p:sp>
      <p:sp>
        <p:nvSpPr>
          <p:cNvPr id="21" name="Text 13"/>
          <p:cNvSpPr/>
          <p:nvPr/>
        </p:nvSpPr>
        <p:spPr>
          <a:xfrm>
            <a:off x="5143500" y="4557545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Access phone numbers from 50+ countries, bypassing geographic restrictions and enabling global service access for international users. </a:t>
            </a:r>
            <a:endParaRPr lang="en-US" sz="837" dirty="0"/>
          </a:p>
        </p:txBody>
      </p:sp>
      <p:sp>
        <p:nvSpPr>
          <p:cNvPr id="22" name="Shape 14"/>
          <p:cNvSpPr/>
          <p:nvPr/>
        </p:nvSpPr>
        <p:spPr>
          <a:xfrm>
            <a:off x="4714875" y="5284729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3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5370454"/>
            <a:ext cx="114300" cy="1143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5143500" y="5284729"/>
            <a:ext cx="3714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Delivery Guarantee</a:t>
            </a:r>
            <a:endParaRPr lang="en-US" sz="1046" dirty="0"/>
          </a:p>
        </p:txBody>
      </p:sp>
      <p:sp>
        <p:nvSpPr>
          <p:cNvPr id="25" name="Text 16"/>
          <p:cNvSpPr/>
          <p:nvPr/>
        </p:nvSpPr>
        <p:spPr>
          <a:xfrm>
            <a:off x="5143500" y="5556191"/>
            <a:ext cx="3714750" cy="54859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Our multi-provider failover system ensures all messages are received, with redundant connections to major SMS gateways for maximum reliability. 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6782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" name="Shape 1"/>
          <p:cNvSpPr/>
          <p:nvPr/>
        </p:nvSpPr>
        <p:spPr>
          <a:xfrm>
            <a:off x="285750" y="142875"/>
            <a:ext cx="2857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600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57163"/>
            <a:ext cx="29974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DispoSMS: Disposable SMS Platform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85750" y="857250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Architecture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285750" y="1457325"/>
            <a:ext cx="41433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DispoSMS uses a modern, scalable architecture with a clear separation of concerns, real-time communication capabilities, and multi-provider SMS integration.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288791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31" y="2374516"/>
            <a:ext cx="128588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14375" y="2288791"/>
            <a:ext cx="3714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Layer</a:t>
            </a:r>
            <a:endParaRPr lang="en-US" sz="942" dirty="0"/>
          </a:p>
        </p:txBody>
      </p:sp>
      <p:sp>
        <p:nvSpPr>
          <p:cNvPr id="12" name="Text 7"/>
          <p:cNvSpPr/>
          <p:nvPr/>
        </p:nvSpPr>
        <p:spPr>
          <a:xfrm>
            <a:off x="714375" y="2524534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React.js application with Tailwind CSS for responsive UI, Socket.IO client for real-time updates, and JWT authentication for secure access. </a:t>
            </a:r>
            <a:endParaRPr lang="en-US" sz="732" dirty="0"/>
          </a:p>
        </p:txBody>
      </p:sp>
      <p:sp>
        <p:nvSpPr>
          <p:cNvPr id="13" name="Shape 8"/>
          <p:cNvSpPr/>
          <p:nvPr/>
        </p:nvSpPr>
        <p:spPr>
          <a:xfrm>
            <a:off x="285750" y="2967447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3053172"/>
            <a:ext cx="114300" cy="1143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14375" y="2967447"/>
            <a:ext cx="3714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942" dirty="0"/>
          </a:p>
        </p:txBody>
      </p:sp>
      <p:sp>
        <p:nvSpPr>
          <p:cNvPr id="16" name="Text 10"/>
          <p:cNvSpPr/>
          <p:nvPr/>
        </p:nvSpPr>
        <p:spPr>
          <a:xfrm>
            <a:off x="714375" y="3203191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Flask application with RESTful API endpoints, WebSocket support via Socket.IO, and JWT-based authentication system for secure access control. </a:t>
            </a:r>
            <a:endParaRPr lang="en-US" sz="732" dirty="0"/>
          </a:p>
        </p:txBody>
      </p:sp>
      <p:sp>
        <p:nvSpPr>
          <p:cNvPr id="17" name="Shape 11"/>
          <p:cNvSpPr/>
          <p:nvPr/>
        </p:nvSpPr>
        <p:spPr>
          <a:xfrm>
            <a:off x="285750" y="3646103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3731828"/>
            <a:ext cx="100013" cy="11430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14375" y="3646103"/>
            <a:ext cx="3714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Layer</a:t>
            </a:r>
            <a:endParaRPr lang="en-US" sz="942" dirty="0"/>
          </a:p>
        </p:txBody>
      </p:sp>
      <p:sp>
        <p:nvSpPr>
          <p:cNvPr id="20" name="Text 13"/>
          <p:cNvSpPr/>
          <p:nvPr/>
        </p:nvSpPr>
        <p:spPr>
          <a:xfrm>
            <a:off x="714375" y="3881847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PostgreSQL database with SQLAlchemy ORM for data persistence, storing user accounts, phone number assignments, and message history. </a:t>
            </a:r>
            <a:endParaRPr lang="en-US" sz="732" dirty="0"/>
          </a:p>
        </p:txBody>
      </p:sp>
      <p:sp>
        <p:nvSpPr>
          <p:cNvPr id="21" name="Shape 14"/>
          <p:cNvSpPr/>
          <p:nvPr/>
        </p:nvSpPr>
        <p:spPr>
          <a:xfrm>
            <a:off x="285750" y="4324759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4410484"/>
            <a:ext cx="114300" cy="114300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714375" y="4324759"/>
            <a:ext cx="3714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SMS Gateway Integration</a:t>
            </a:r>
            <a:endParaRPr lang="en-US" sz="942" dirty="0"/>
          </a:p>
        </p:txBody>
      </p:sp>
      <p:sp>
        <p:nvSpPr>
          <p:cNvPr id="24" name="Text 16"/>
          <p:cNvSpPr/>
          <p:nvPr/>
        </p:nvSpPr>
        <p:spPr>
          <a:xfrm>
            <a:off x="714375" y="4560503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Multi-provider integration with Twilio, Nexmo, and other SMS gateways with automatic failover for 100% message delivery guarantee. </a:t>
            </a:r>
            <a:endParaRPr lang="en-US" sz="732" dirty="0"/>
          </a:p>
        </p:txBody>
      </p:sp>
      <p:sp>
        <p:nvSpPr>
          <p:cNvPr id="25" name="Shape 17"/>
          <p:cNvSpPr/>
          <p:nvPr/>
        </p:nvSpPr>
        <p:spPr>
          <a:xfrm>
            <a:off x="285750" y="5003416"/>
            <a:ext cx="285750" cy="285750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75" y="5089141"/>
            <a:ext cx="114300" cy="11430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714375" y="5003416"/>
            <a:ext cx="371475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Layer</a:t>
            </a:r>
            <a:endParaRPr lang="en-US" sz="942" dirty="0"/>
          </a:p>
        </p:txBody>
      </p:sp>
      <p:sp>
        <p:nvSpPr>
          <p:cNvPr id="28" name="Text 19"/>
          <p:cNvSpPr/>
          <p:nvPr/>
        </p:nvSpPr>
        <p:spPr>
          <a:xfrm>
            <a:off x="714375" y="5239159"/>
            <a:ext cx="3714750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Comprehensive security with bcrypt password hashing, JWT token validation, CORS protection, and rate limiting to prevent abuse.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81805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" name="Shape 1"/>
          <p:cNvSpPr/>
          <p:nvPr/>
        </p:nvSpPr>
        <p:spPr>
          <a:xfrm>
            <a:off x="285750" y="142875"/>
            <a:ext cx="2857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600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57163"/>
            <a:ext cx="29974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DispoSMS: Disposable SMS Platform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85750" y="857250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Features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285750" y="1457325"/>
            <a:ext cx="41433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DispoSMS offers a comprehensive set of features designed to provide secure, reliable, and user-friendly temporary phone number services for SMS verification.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288791"/>
            <a:ext cx="1982391" cy="162877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0" name="Shape 6"/>
          <p:cNvSpPr/>
          <p:nvPr/>
        </p:nvSpPr>
        <p:spPr>
          <a:xfrm>
            <a:off x="428625" y="2431666"/>
            <a:ext cx="357188" cy="357188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81" y="2538822"/>
            <a:ext cx="142875" cy="1428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28625" y="2896009"/>
            <a:ext cx="1696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Number Management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428625" y="3160328"/>
            <a:ext cx="169664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Assign unlimited phone numbers from 50+ countries with flexible duration options (1-24 hours) and easy extension capabilities. 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2446734" y="2288791"/>
            <a:ext cx="1982391" cy="162877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5" name="Shape 10"/>
          <p:cNvSpPr/>
          <p:nvPr/>
        </p:nvSpPr>
        <p:spPr>
          <a:xfrm>
            <a:off x="2589609" y="2431666"/>
            <a:ext cx="357188" cy="357188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2538822"/>
            <a:ext cx="107156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2589609" y="2896009"/>
            <a:ext cx="1696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Updates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2589609" y="3160328"/>
            <a:ext cx="169664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Receive instant notifications when new messages arrive through WebSocket technology, with no need to refresh the page. </a:t>
            </a:r>
            <a:endParaRPr lang="en-US" sz="732" dirty="0"/>
          </a:p>
        </p:txBody>
      </p:sp>
      <p:sp>
        <p:nvSpPr>
          <p:cNvPr id="19" name="Shape 13"/>
          <p:cNvSpPr/>
          <p:nvPr/>
        </p:nvSpPr>
        <p:spPr>
          <a:xfrm>
            <a:off x="285750" y="4081872"/>
            <a:ext cx="1982391" cy="162877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20" name="Shape 14"/>
          <p:cNvSpPr/>
          <p:nvPr/>
        </p:nvSpPr>
        <p:spPr>
          <a:xfrm>
            <a:off x="428625" y="4224747"/>
            <a:ext cx="357188" cy="357188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781" y="4331903"/>
            <a:ext cx="142875" cy="1428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428625" y="4689091"/>
            <a:ext cx="1696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OTP Detection</a:t>
            </a:r>
            <a:endParaRPr lang="en-US" sz="942" dirty="0"/>
          </a:p>
        </p:txBody>
      </p:sp>
      <p:sp>
        <p:nvSpPr>
          <p:cNvPr id="23" name="Text 16"/>
          <p:cNvSpPr/>
          <p:nvPr/>
        </p:nvSpPr>
        <p:spPr>
          <a:xfrm>
            <a:off x="428625" y="4953409"/>
            <a:ext cx="169664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Automatic detection and highlighting of verification codes in messages, with one-click copy functionality for quick use. </a:t>
            </a:r>
            <a:endParaRPr lang="en-US" sz="732" dirty="0"/>
          </a:p>
        </p:txBody>
      </p:sp>
      <p:sp>
        <p:nvSpPr>
          <p:cNvPr id="24" name="Shape 17"/>
          <p:cNvSpPr/>
          <p:nvPr/>
        </p:nvSpPr>
        <p:spPr>
          <a:xfrm>
            <a:off x="2446734" y="4081872"/>
            <a:ext cx="1982391" cy="162877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25" name="Shape 18"/>
          <p:cNvSpPr/>
          <p:nvPr/>
        </p:nvSpPr>
        <p:spPr>
          <a:xfrm>
            <a:off x="2589609" y="4224747"/>
            <a:ext cx="357188" cy="357188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6766" y="4331903"/>
            <a:ext cx="142875" cy="142875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2589609" y="4689091"/>
            <a:ext cx="1696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Delivery Guarantee</a:t>
            </a:r>
            <a:endParaRPr lang="en-US" sz="942" dirty="0"/>
          </a:p>
        </p:txBody>
      </p:sp>
      <p:sp>
        <p:nvSpPr>
          <p:cNvPr id="28" name="Text 20"/>
          <p:cNvSpPr/>
          <p:nvPr/>
        </p:nvSpPr>
        <p:spPr>
          <a:xfrm>
            <a:off x="2589609" y="4953409"/>
            <a:ext cx="169664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Multi-provider failover system ensures all messages are received, with redundant connections to major SMS gateways. </a:t>
            </a:r>
            <a:endParaRPr lang="en-US" sz="732" dirty="0"/>
          </a:p>
        </p:txBody>
      </p:sp>
      <p:sp>
        <p:nvSpPr>
          <p:cNvPr id="29" name="Shape 21"/>
          <p:cNvSpPr/>
          <p:nvPr/>
        </p:nvSpPr>
        <p:spPr>
          <a:xfrm>
            <a:off x="285750" y="5874953"/>
            <a:ext cx="1982391" cy="162877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30" name="Shape 22"/>
          <p:cNvSpPr/>
          <p:nvPr/>
        </p:nvSpPr>
        <p:spPr>
          <a:xfrm>
            <a:off x="428625" y="6017828"/>
            <a:ext cx="357188" cy="357188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3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" y="6124984"/>
            <a:ext cx="142875" cy="142875"/>
          </a:xfrm>
          <a:prstGeom prst="rect">
            <a:avLst/>
          </a:prstGeom>
        </p:spPr>
      </p:pic>
      <p:sp>
        <p:nvSpPr>
          <p:cNvPr id="32" name="Text 23"/>
          <p:cNvSpPr/>
          <p:nvPr/>
        </p:nvSpPr>
        <p:spPr>
          <a:xfrm>
            <a:off x="428625" y="6482172"/>
            <a:ext cx="1696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Message Filtering</a:t>
            </a:r>
            <a:endParaRPr lang="en-US" sz="942" dirty="0"/>
          </a:p>
        </p:txBody>
      </p:sp>
      <p:sp>
        <p:nvSpPr>
          <p:cNvPr id="33" name="Text 24"/>
          <p:cNvSpPr/>
          <p:nvPr/>
        </p:nvSpPr>
        <p:spPr>
          <a:xfrm>
            <a:off x="428625" y="6746491"/>
            <a:ext cx="169664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Advanced filtering options by sender, content, date, and message type, with full-text search capabilities. </a:t>
            </a:r>
            <a:endParaRPr lang="en-US" sz="732" dirty="0"/>
          </a:p>
        </p:txBody>
      </p:sp>
      <p:sp>
        <p:nvSpPr>
          <p:cNvPr id="34" name="Shape 25"/>
          <p:cNvSpPr/>
          <p:nvPr/>
        </p:nvSpPr>
        <p:spPr>
          <a:xfrm>
            <a:off x="2446734" y="5874953"/>
            <a:ext cx="1982391" cy="1628775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35" name="Shape 26"/>
          <p:cNvSpPr/>
          <p:nvPr/>
        </p:nvSpPr>
        <p:spPr>
          <a:xfrm>
            <a:off x="2589609" y="6017828"/>
            <a:ext cx="357188" cy="357188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8906" y="6124984"/>
            <a:ext cx="178594" cy="142875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2589609" y="6482172"/>
            <a:ext cx="16966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Integration</a:t>
            </a:r>
            <a:endParaRPr lang="en-US" sz="942" dirty="0"/>
          </a:p>
        </p:txBody>
      </p:sp>
      <p:sp>
        <p:nvSpPr>
          <p:cNvPr id="38" name="Text 28"/>
          <p:cNvSpPr/>
          <p:nvPr/>
        </p:nvSpPr>
        <p:spPr>
          <a:xfrm>
            <a:off x="2589609" y="6746491"/>
            <a:ext cx="169664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Comprehensive REST API and WebSocket support for developers, with SDKs for popular programming languages. </a:t>
            </a:r>
            <a:endParaRPr lang="en-US" sz="732" dirty="0"/>
          </a:p>
        </p:txBody>
      </p:sp>
      <p:pic>
        <p:nvPicPr>
          <p:cNvPr id="39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00625" y="2387408"/>
            <a:ext cx="35718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8924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" name="Shape 1"/>
          <p:cNvSpPr/>
          <p:nvPr/>
        </p:nvSpPr>
        <p:spPr>
          <a:xfrm>
            <a:off x="285750" y="142875"/>
            <a:ext cx="2857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600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57163"/>
            <a:ext cx="29974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DispoSMS: Disposable SMS Platform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85750" y="857250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Stack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285750" y="1457325"/>
            <a:ext cx="41433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DispoSMS is built with modern, scalable technologies that enable real-time communication, secure authentication, and reliable SMS handling.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288791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39" y="2324509"/>
            <a:ext cx="160734" cy="1428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71500" y="2288791"/>
            <a:ext cx="158493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Frontend Technologies </a:t>
            </a:r>
            <a:endParaRPr lang="en-US" sz="1046" dirty="0"/>
          </a:p>
        </p:txBody>
      </p:sp>
      <p:sp>
        <p:nvSpPr>
          <p:cNvPr id="12" name="Shape 7"/>
          <p:cNvSpPr/>
          <p:nvPr/>
        </p:nvSpPr>
        <p:spPr>
          <a:xfrm>
            <a:off x="285750" y="2610259"/>
            <a:ext cx="768204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906" y="2717416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64356" y="2699556"/>
            <a:ext cx="36815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</a:t>
            </a:r>
            <a:endParaRPr lang="en-US" sz="732" dirty="0"/>
          </a:p>
        </p:txBody>
      </p:sp>
      <p:sp>
        <p:nvSpPr>
          <p:cNvPr id="15" name="Shape 9"/>
          <p:cNvSpPr/>
          <p:nvPr/>
        </p:nvSpPr>
        <p:spPr>
          <a:xfrm>
            <a:off x="1146823" y="2610259"/>
            <a:ext cx="963876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979" y="2717416"/>
            <a:ext cx="85725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1396854" y="2699556"/>
            <a:ext cx="59240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Tailwind CSS</a:t>
            </a:r>
            <a:endParaRPr lang="en-US" sz="732" dirty="0"/>
          </a:p>
        </p:txBody>
      </p:sp>
      <p:sp>
        <p:nvSpPr>
          <p:cNvPr id="18" name="Shape 11"/>
          <p:cNvSpPr/>
          <p:nvPr/>
        </p:nvSpPr>
        <p:spPr>
          <a:xfrm>
            <a:off x="2203568" y="2610259"/>
            <a:ext cx="1131280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724" y="2717416"/>
            <a:ext cx="85725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2453599" y="2699556"/>
            <a:ext cx="75980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Socket.IO Client</a:t>
            </a:r>
            <a:endParaRPr lang="en-US" sz="732" dirty="0"/>
          </a:p>
        </p:txBody>
      </p:sp>
      <p:sp>
        <p:nvSpPr>
          <p:cNvPr id="21" name="Shape 13"/>
          <p:cNvSpPr/>
          <p:nvPr/>
        </p:nvSpPr>
        <p:spPr>
          <a:xfrm>
            <a:off x="3427716" y="2610259"/>
            <a:ext cx="835205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873" y="2710272"/>
            <a:ext cx="114300" cy="11430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3706323" y="2692412"/>
            <a:ext cx="43515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JWT Auth</a:t>
            </a:r>
            <a:endParaRPr lang="en-US" sz="732" dirty="0"/>
          </a:p>
        </p:txBody>
      </p:sp>
      <p:sp>
        <p:nvSpPr>
          <p:cNvPr id="24" name="Shape 15"/>
          <p:cNvSpPr/>
          <p:nvPr/>
        </p:nvSpPr>
        <p:spPr>
          <a:xfrm>
            <a:off x="285750" y="3103178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469" y="3138897"/>
            <a:ext cx="142875" cy="142875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571500" y="3103178"/>
            <a:ext cx="154519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Backend Technologies </a:t>
            </a:r>
            <a:endParaRPr lang="en-US" sz="1046" dirty="0"/>
          </a:p>
        </p:txBody>
      </p:sp>
      <p:sp>
        <p:nvSpPr>
          <p:cNvPr id="27" name="Shape 17"/>
          <p:cNvSpPr/>
          <p:nvPr/>
        </p:nvSpPr>
        <p:spPr>
          <a:xfrm>
            <a:off x="285750" y="3424647"/>
            <a:ext cx="627506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906" y="3531803"/>
            <a:ext cx="100013" cy="114300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550069" y="3513944"/>
            <a:ext cx="24174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</a:t>
            </a:r>
            <a:endParaRPr lang="en-US" sz="732" dirty="0"/>
          </a:p>
        </p:txBody>
      </p:sp>
      <p:sp>
        <p:nvSpPr>
          <p:cNvPr id="30" name="Shape 19"/>
          <p:cNvSpPr/>
          <p:nvPr/>
        </p:nvSpPr>
        <p:spPr>
          <a:xfrm>
            <a:off x="1006125" y="3424647"/>
            <a:ext cx="829038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3281" y="3531803"/>
            <a:ext cx="85725" cy="114300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1256156" y="3513944"/>
            <a:ext cx="457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Socket.IO</a:t>
            </a:r>
            <a:endParaRPr lang="en-US" sz="732" dirty="0"/>
          </a:p>
        </p:txBody>
      </p:sp>
      <p:sp>
        <p:nvSpPr>
          <p:cNvPr id="33" name="Shape 21"/>
          <p:cNvSpPr/>
          <p:nvPr/>
        </p:nvSpPr>
        <p:spPr>
          <a:xfrm>
            <a:off x="1928031" y="3424647"/>
            <a:ext cx="1331389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34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35187" y="3531803"/>
            <a:ext cx="114300" cy="114300"/>
          </a:xfrm>
          <a:prstGeom prst="rect">
            <a:avLst/>
          </a:prstGeom>
        </p:spPr>
      </p:pic>
      <p:sp>
        <p:nvSpPr>
          <p:cNvPr id="35" name="Text 22"/>
          <p:cNvSpPr/>
          <p:nvPr/>
        </p:nvSpPr>
        <p:spPr>
          <a:xfrm>
            <a:off x="2206637" y="3513944"/>
            <a:ext cx="93133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Flask-JWT-Extended</a:t>
            </a:r>
            <a:endParaRPr lang="en-US" sz="732" dirty="0"/>
          </a:p>
        </p:txBody>
      </p:sp>
      <p:sp>
        <p:nvSpPr>
          <p:cNvPr id="36" name="Shape 23"/>
          <p:cNvSpPr/>
          <p:nvPr/>
        </p:nvSpPr>
        <p:spPr>
          <a:xfrm>
            <a:off x="3352288" y="3424647"/>
            <a:ext cx="944342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3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59445" y="3524659"/>
            <a:ext cx="114300" cy="114300"/>
          </a:xfrm>
          <a:prstGeom prst="rect">
            <a:avLst/>
          </a:prstGeom>
        </p:spPr>
      </p:pic>
      <p:sp>
        <p:nvSpPr>
          <p:cNvPr id="38" name="Text 24"/>
          <p:cNvSpPr/>
          <p:nvPr/>
        </p:nvSpPr>
        <p:spPr>
          <a:xfrm>
            <a:off x="3630895" y="3506800"/>
            <a:ext cx="54429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RESTful API</a:t>
            </a:r>
            <a:endParaRPr lang="en-US" sz="732" dirty="0"/>
          </a:p>
        </p:txBody>
      </p:sp>
      <p:sp>
        <p:nvSpPr>
          <p:cNvPr id="39" name="Shape 25"/>
          <p:cNvSpPr/>
          <p:nvPr/>
        </p:nvSpPr>
        <p:spPr>
          <a:xfrm>
            <a:off x="285750" y="3917566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40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0398" y="3953284"/>
            <a:ext cx="125016" cy="142875"/>
          </a:xfrm>
          <a:prstGeom prst="rect">
            <a:avLst/>
          </a:prstGeom>
        </p:spPr>
      </p:pic>
      <p:sp>
        <p:nvSpPr>
          <p:cNvPr id="41" name="Text 26"/>
          <p:cNvSpPr/>
          <p:nvPr/>
        </p:nvSpPr>
        <p:spPr>
          <a:xfrm>
            <a:off x="571500" y="3917566"/>
            <a:ext cx="908986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Data Storage </a:t>
            </a:r>
            <a:endParaRPr lang="en-US" sz="1046" dirty="0"/>
          </a:p>
        </p:txBody>
      </p:sp>
      <p:sp>
        <p:nvSpPr>
          <p:cNvPr id="42" name="Shape 27"/>
          <p:cNvSpPr/>
          <p:nvPr/>
        </p:nvSpPr>
        <p:spPr>
          <a:xfrm>
            <a:off x="285750" y="4239034"/>
            <a:ext cx="941440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4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92906" y="4346191"/>
            <a:ext cx="100013" cy="114300"/>
          </a:xfrm>
          <a:prstGeom prst="rect">
            <a:avLst/>
          </a:prstGeom>
        </p:spPr>
      </p:pic>
      <p:sp>
        <p:nvSpPr>
          <p:cNvPr id="44" name="Text 28"/>
          <p:cNvSpPr/>
          <p:nvPr/>
        </p:nvSpPr>
        <p:spPr>
          <a:xfrm>
            <a:off x="550069" y="4328331"/>
            <a:ext cx="55567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</a:t>
            </a:r>
            <a:endParaRPr lang="en-US" sz="732" dirty="0"/>
          </a:p>
        </p:txBody>
      </p:sp>
      <p:sp>
        <p:nvSpPr>
          <p:cNvPr id="45" name="Shape 29"/>
          <p:cNvSpPr/>
          <p:nvPr/>
        </p:nvSpPr>
        <p:spPr>
          <a:xfrm>
            <a:off x="1320059" y="4239034"/>
            <a:ext cx="1256268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4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27215" y="4346191"/>
            <a:ext cx="114300" cy="114300"/>
          </a:xfrm>
          <a:prstGeom prst="rect">
            <a:avLst/>
          </a:prstGeom>
        </p:spPr>
      </p:pic>
      <p:sp>
        <p:nvSpPr>
          <p:cNvPr id="47" name="Text 30"/>
          <p:cNvSpPr/>
          <p:nvPr/>
        </p:nvSpPr>
        <p:spPr>
          <a:xfrm>
            <a:off x="1598665" y="4328331"/>
            <a:ext cx="85621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SQLAlchemy ORM</a:t>
            </a:r>
            <a:endParaRPr lang="en-US" sz="732" dirty="0"/>
          </a:p>
        </p:txBody>
      </p:sp>
      <p:sp>
        <p:nvSpPr>
          <p:cNvPr id="48" name="Shape 31"/>
          <p:cNvSpPr/>
          <p:nvPr/>
        </p:nvSpPr>
        <p:spPr>
          <a:xfrm>
            <a:off x="2669195" y="4239034"/>
            <a:ext cx="1145846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49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76351" y="4339047"/>
            <a:ext cx="128588" cy="114300"/>
          </a:xfrm>
          <a:prstGeom prst="rect">
            <a:avLst/>
          </a:prstGeom>
        </p:spPr>
      </p:pic>
      <p:sp>
        <p:nvSpPr>
          <p:cNvPr id="50" name="Text 32"/>
          <p:cNvSpPr/>
          <p:nvPr/>
        </p:nvSpPr>
        <p:spPr>
          <a:xfrm>
            <a:off x="2962089" y="4321187"/>
            <a:ext cx="73150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Redis (Caching)</a:t>
            </a:r>
            <a:endParaRPr lang="en-US" sz="732" dirty="0"/>
          </a:p>
        </p:txBody>
      </p:sp>
      <p:sp>
        <p:nvSpPr>
          <p:cNvPr id="51" name="Shape 33"/>
          <p:cNvSpPr/>
          <p:nvPr/>
        </p:nvSpPr>
        <p:spPr>
          <a:xfrm>
            <a:off x="285750" y="4731953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52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03609" y="4767672"/>
            <a:ext cx="178594" cy="142875"/>
          </a:xfrm>
          <a:prstGeom prst="rect">
            <a:avLst/>
          </a:prstGeom>
        </p:spPr>
      </p:pic>
      <p:sp>
        <p:nvSpPr>
          <p:cNvPr id="53" name="Text 34"/>
          <p:cNvSpPr/>
          <p:nvPr/>
        </p:nvSpPr>
        <p:spPr>
          <a:xfrm>
            <a:off x="571500" y="4731953"/>
            <a:ext cx="118530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External Services </a:t>
            </a:r>
            <a:endParaRPr lang="en-US" sz="1046" dirty="0"/>
          </a:p>
        </p:txBody>
      </p:sp>
      <p:sp>
        <p:nvSpPr>
          <p:cNvPr id="54" name="Shape 35"/>
          <p:cNvSpPr/>
          <p:nvPr/>
        </p:nvSpPr>
        <p:spPr>
          <a:xfrm>
            <a:off x="285750" y="5053422"/>
            <a:ext cx="677596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55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92906" y="5160578"/>
            <a:ext cx="114300" cy="114300"/>
          </a:xfrm>
          <a:prstGeom prst="rect">
            <a:avLst/>
          </a:prstGeom>
        </p:spPr>
      </p:pic>
      <p:sp>
        <p:nvSpPr>
          <p:cNvPr id="56" name="Text 36"/>
          <p:cNvSpPr/>
          <p:nvPr/>
        </p:nvSpPr>
        <p:spPr>
          <a:xfrm>
            <a:off x="564356" y="5142719"/>
            <a:ext cx="27754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Twilio</a:t>
            </a:r>
            <a:endParaRPr lang="en-US" sz="732" dirty="0"/>
          </a:p>
        </p:txBody>
      </p:sp>
      <p:sp>
        <p:nvSpPr>
          <p:cNvPr id="57" name="Shape 37"/>
          <p:cNvSpPr/>
          <p:nvPr/>
        </p:nvSpPr>
        <p:spPr>
          <a:xfrm>
            <a:off x="1056215" y="5053422"/>
            <a:ext cx="1141465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58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63371" y="5160578"/>
            <a:ext cx="114300" cy="114300"/>
          </a:xfrm>
          <a:prstGeom prst="rect">
            <a:avLst/>
          </a:prstGeom>
        </p:spPr>
      </p:pic>
      <p:sp>
        <p:nvSpPr>
          <p:cNvPr id="59" name="Text 38"/>
          <p:cNvSpPr/>
          <p:nvPr/>
        </p:nvSpPr>
        <p:spPr>
          <a:xfrm>
            <a:off x="1334821" y="5142719"/>
            <a:ext cx="74141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Nexmo/Vonage</a:t>
            </a:r>
            <a:endParaRPr lang="en-US" sz="732" dirty="0"/>
          </a:p>
        </p:txBody>
      </p:sp>
      <p:sp>
        <p:nvSpPr>
          <p:cNvPr id="60" name="Shape 39"/>
          <p:cNvSpPr/>
          <p:nvPr/>
        </p:nvSpPr>
        <p:spPr>
          <a:xfrm>
            <a:off x="2290549" y="5053422"/>
            <a:ext cx="1383990" cy="32861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61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97705" y="5153434"/>
            <a:ext cx="114300" cy="114300"/>
          </a:xfrm>
          <a:prstGeom prst="rect">
            <a:avLst/>
          </a:prstGeom>
        </p:spPr>
      </p:pic>
      <p:sp>
        <p:nvSpPr>
          <p:cNvPr id="62" name="Text 40"/>
          <p:cNvSpPr/>
          <p:nvPr/>
        </p:nvSpPr>
        <p:spPr>
          <a:xfrm>
            <a:off x="2569155" y="5135575"/>
            <a:ext cx="9839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Other SMS Providers</a:t>
            </a:r>
            <a:endParaRPr lang="en-US" sz="732" dirty="0"/>
          </a:p>
        </p:txBody>
      </p:sp>
      <p:pic>
        <p:nvPicPr>
          <p:cNvPr id="63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14875" y="857250"/>
            <a:ext cx="4143375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007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rgbClr val="4F46E5"/>
          </a:solidFill>
          <a:ln/>
        </p:spPr>
      </p:sp>
      <p:sp>
        <p:nvSpPr>
          <p:cNvPr id="4" name="Shape 1"/>
          <p:cNvSpPr/>
          <p:nvPr/>
        </p:nvSpPr>
        <p:spPr>
          <a:xfrm>
            <a:off x="285750" y="142875"/>
            <a:ext cx="2857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75" y="228600"/>
            <a:ext cx="114300" cy="11430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4375" y="157163"/>
            <a:ext cx="299747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DispoSMS: Disposable SMS Platform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285750" y="857250"/>
            <a:ext cx="41433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285750" y="1457325"/>
            <a:ext cx="4143375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DispoSMS provides a comprehensive solution for temporary phone number needs, ensuring privacy, security, and reliability for all your SMS verification requirements.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288791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" y="2338797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07219" y="2310222"/>
            <a:ext cx="333378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Complete privacy protection with disposable phone numbers 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285750" y="2610259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56" y="2660266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07219" y="2631691"/>
            <a:ext cx="26871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Real-time message delivery with 100% guarantee </a:t>
            </a:r>
            <a:endParaRPr lang="en-US" sz="837" dirty="0"/>
          </a:p>
        </p:txBody>
      </p:sp>
      <p:sp>
        <p:nvSpPr>
          <p:cNvPr id="15" name="Shape 9"/>
          <p:cNvSpPr/>
          <p:nvPr/>
        </p:nvSpPr>
        <p:spPr>
          <a:xfrm>
            <a:off x="285750" y="2931728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56" y="2981734"/>
            <a:ext cx="114300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07219" y="2953159"/>
            <a:ext cx="239700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Automatic OTP detection and one-click copy 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285750" y="3253197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56" y="3303203"/>
            <a:ext cx="114300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07219" y="3274628"/>
            <a:ext cx="2472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Access to phone numbers from 50+ countries </a:t>
            </a:r>
            <a:endParaRPr lang="en-US" sz="837" dirty="0"/>
          </a:p>
        </p:txBody>
      </p:sp>
      <p:sp>
        <p:nvSpPr>
          <p:cNvPr id="21" name="Shape 13"/>
          <p:cNvSpPr/>
          <p:nvPr/>
        </p:nvSpPr>
        <p:spPr>
          <a:xfrm>
            <a:off x="285750" y="3574666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756" y="3624672"/>
            <a:ext cx="114300" cy="11430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607219" y="3596097"/>
            <a:ext cx="25912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Developer-friendly API for seamless integration </a:t>
            </a:r>
            <a:endParaRPr lang="en-US" sz="837" dirty="0"/>
          </a:p>
        </p:txBody>
      </p:sp>
      <p:sp>
        <p:nvSpPr>
          <p:cNvPr id="24" name="Shape 15"/>
          <p:cNvSpPr/>
          <p:nvPr/>
        </p:nvSpPr>
        <p:spPr>
          <a:xfrm>
            <a:off x="285750" y="3896134"/>
            <a:ext cx="214313" cy="214313"/>
          </a:xfrm>
          <a:prstGeom prst="ellipse">
            <a:avLst/>
          </a:prstGeom>
          <a:solidFill>
            <a:srgbClr val="EEF2FF"/>
          </a:solidFill>
          <a:ln/>
        </p:spPr>
      </p:sp>
      <p:pic>
        <p:nvPicPr>
          <p:cNvPr id="25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756" y="3946141"/>
            <a:ext cx="114300" cy="114300"/>
          </a:xfrm>
          <a:prstGeom prst="rect">
            <a:avLst/>
          </a:prstGeom>
        </p:spPr>
      </p:pic>
      <p:sp>
        <p:nvSpPr>
          <p:cNvPr id="26" name="Text 16"/>
          <p:cNvSpPr/>
          <p:nvPr/>
        </p:nvSpPr>
        <p:spPr>
          <a:xfrm>
            <a:off x="607219" y="3917566"/>
            <a:ext cx="208427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Secure, scalable, and reliable platform </a:t>
            </a:r>
            <a:endParaRPr lang="en-US" sz="837" dirty="0"/>
          </a:p>
        </p:txBody>
      </p:sp>
      <p:sp>
        <p:nvSpPr>
          <p:cNvPr id="27" name="Shape 17"/>
          <p:cNvSpPr/>
          <p:nvPr/>
        </p:nvSpPr>
        <p:spPr>
          <a:xfrm>
            <a:off x="285750" y="4324759"/>
            <a:ext cx="1545924" cy="3429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28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200" y="4439059"/>
            <a:ext cx="114300" cy="114300"/>
          </a:xfrm>
          <a:prstGeom prst="rect">
            <a:avLst/>
          </a:prstGeom>
        </p:spPr>
      </p:pic>
      <p:sp>
        <p:nvSpPr>
          <p:cNvPr id="29" name="Text 18"/>
          <p:cNvSpPr/>
          <p:nvPr/>
        </p:nvSpPr>
        <p:spPr>
          <a:xfrm>
            <a:off x="628650" y="4410484"/>
            <a:ext cx="103157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Try DispoSMS Now </a:t>
            </a:r>
            <a:endParaRPr lang="en-US" sz="837" dirty="0"/>
          </a:p>
        </p:txBody>
      </p:sp>
      <p:sp>
        <p:nvSpPr>
          <p:cNvPr id="30" name="Shape 19"/>
          <p:cNvSpPr/>
          <p:nvPr/>
        </p:nvSpPr>
        <p:spPr>
          <a:xfrm>
            <a:off x="1968550" y="4324759"/>
            <a:ext cx="1492848" cy="342900"/>
          </a:xfrm>
          <a:prstGeom prst="rect">
            <a:avLst/>
          </a:prstGeom>
          <a:solidFill>
            <a:srgbClr val="4F46E5"/>
          </a:solidFill>
          <a:ln/>
        </p:spPr>
      </p:sp>
      <p:pic>
        <p:nvPicPr>
          <p:cNvPr id="3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0000" y="4439059"/>
            <a:ext cx="110728" cy="114300"/>
          </a:xfrm>
          <a:prstGeom prst="rect">
            <a:avLst/>
          </a:prstGeom>
        </p:spPr>
      </p:pic>
      <p:sp>
        <p:nvSpPr>
          <p:cNvPr id="32" name="Text 20"/>
          <p:cNvSpPr/>
          <p:nvPr/>
        </p:nvSpPr>
        <p:spPr>
          <a:xfrm>
            <a:off x="2307878" y="4410484"/>
            <a:ext cx="9820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View Source Code </a:t>
            </a:r>
            <a:endParaRPr lang="en-US" sz="837" dirty="0"/>
          </a:p>
        </p:txBody>
      </p:sp>
      <p:pic>
        <p:nvPicPr>
          <p:cNvPr id="3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750" y="4842681"/>
            <a:ext cx="128588" cy="128588"/>
          </a:xfrm>
          <a:prstGeom prst="rect">
            <a:avLst/>
          </a:prstGeom>
        </p:spPr>
      </p:pic>
      <p:sp>
        <p:nvSpPr>
          <p:cNvPr id="34" name="Text 21"/>
          <p:cNvSpPr/>
          <p:nvPr/>
        </p:nvSpPr>
        <p:spPr>
          <a:xfrm>
            <a:off x="485775" y="4810534"/>
            <a:ext cx="220401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https://77h9ikcww70j.manus.space </a:t>
            </a:r>
            <a:endParaRPr lang="en-US" sz="942" dirty="0"/>
          </a:p>
        </p:txBody>
      </p:sp>
      <p:pic>
        <p:nvPicPr>
          <p:cNvPr id="3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79219" y="857250"/>
            <a:ext cx="3214688" cy="3214688"/>
          </a:xfrm>
          <a:prstGeom prst="rect">
            <a:avLst/>
          </a:prstGeom>
        </p:spPr>
      </p:pic>
      <p:sp>
        <p:nvSpPr>
          <p:cNvPr id="36" name="Text 22"/>
          <p:cNvSpPr/>
          <p:nvPr/>
        </p:nvSpPr>
        <p:spPr>
          <a:xfrm>
            <a:off x="6383359" y="4214813"/>
            <a:ext cx="80640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1182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Scan to Access</a:t>
            </a:r>
            <a:endParaRPr lang="en-US" sz="837" dirty="0"/>
          </a:p>
        </p:txBody>
      </p:sp>
      <p:sp>
        <p:nvSpPr>
          <p:cNvPr id="37" name="Shape 23"/>
          <p:cNvSpPr/>
          <p:nvPr/>
        </p:nvSpPr>
        <p:spPr>
          <a:xfrm>
            <a:off x="6357938" y="4457700"/>
            <a:ext cx="857250" cy="857250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pic>
        <p:nvPicPr>
          <p:cNvPr id="38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9375" y="4529138"/>
            <a:ext cx="714375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2025-08-06T12:59:30Z</dcterms:created>
  <dcterms:modified xsi:type="dcterms:W3CDTF">2025-08-06T12:59:30Z</dcterms:modified>
</cp:coreProperties>
</file>