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1" r:id="rId6"/>
    <p:sldId id="260" r:id="rId7"/>
    <p:sldId id="262" r:id="rId8"/>
    <p:sldId id="263" r:id="rId9"/>
    <p:sldId id="264" r:id="rId10"/>
    <p:sldId id="267" r:id="rId11"/>
    <p:sldId id="266" r:id="rId12"/>
    <p:sldId id="265" r:id="rId13"/>
    <p:sldId id="268" r:id="rId14"/>
    <p:sldId id="270" r:id="rId15"/>
    <p:sldId id="269" r:id="rId16"/>
    <p:sldId id="271"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08" autoAdjust="0"/>
  </p:normalViewPr>
  <p:slideViewPr>
    <p:cSldViewPr>
      <p:cViewPr varScale="1">
        <p:scale>
          <a:sx n="46" d="100"/>
          <a:sy n="46" d="100"/>
        </p:scale>
        <p:origin x="-20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03F-F8F2-4022-A090-D109762E2771}" type="datetimeFigureOut">
              <a:rPr lang="en-US" smtClean="0"/>
              <a:pPr/>
              <a:t>4/18/2011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7416D-AA1E-4AB2-AFD8-7BDE7B5756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 Mesin pencari web pertama adalah Archie (diambil</a:t>
            </a:r>
            <a:r>
              <a:rPr lang="en-US" baseline="0" smtClean="0"/>
              <a:t> dari kata archive (tanpa “v”)). Archie dibuat pada tahun 1990 oleh Alan Emtage yang merupakan mahasiswa di Universitas McGill di Montreal. </a:t>
            </a:r>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 Website berkembang sangat cepat, bahkan mengalahkan kecepatan index dari mesin pencari web yang ada saat ini,</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 Halaman</a:t>
            </a:r>
            <a:r>
              <a:rPr lang="en-US" baseline="0" smtClean="0"/>
              <a:t> website yang sering diperbaharui (update), memaksa mesin pencari web harus mengunjungi website tersebut secara berkala,</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smtClean="0"/>
              <a:t> Kemampuan mesin pencari dalam mengolah kata kunci masih terbatas, sehingga terkadang hasil yang didapatkan kurang sesuai,</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smtClean="0"/>
              <a:t> Website yang dibuat secara dinamis, yang membuat mesin pencari web membutuhkan waktu yang lama untuk melakukan proses index,</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smtClean="0"/>
              <a:t> Banyak website dinamis yang tidak dapat di index oleh mesin pencari web, hal ini dikenal juga dengan istilah invisible web,</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smtClean="0"/>
              <a:t> Beberapa mesin pencari tidak menampilkan hasil pencarian berdasarkan kecocokan, melainkan lebih berdasarkan banyaknya uang yang dibayarkan oleh website yang bersangkutan,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smtClean="0"/>
              <a:t> Beberapa website melakukan kecurangan agar website mereka ditampilkan paling pertama pada hasil pencarian, ini menyebabkan website yang sebenarnya lebih cocok untuk hasil pencarian berada pada posisi paling bawah.</a:t>
            </a:r>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mtClean="0"/>
              <a:t> Mesin pencari web bekerja dengan cara menyimpan informasi tentang banyak halaman web, yang diambil langsung dari WWW. </a:t>
            </a:r>
          </a:p>
          <a:p>
            <a:pPr>
              <a:buFont typeface="Arial" pitchFamily="34" charset="0"/>
              <a:buChar char="•"/>
            </a:pPr>
            <a:r>
              <a:rPr lang="en-US" smtClean="0"/>
              <a:t> Halaman-halaman ini diambil dengan web crawler (browser web otomatis yang mengikuti setiap link yang dilihatnya). </a:t>
            </a:r>
          </a:p>
          <a:p>
            <a:pPr>
              <a:buFont typeface="Arial" pitchFamily="34" charset="0"/>
              <a:buChar char="•"/>
            </a:pPr>
            <a:r>
              <a:rPr lang="en-US" smtClean="0"/>
              <a:t> Isi setiap halaman kemudian dianalisis untuk menentukan cara mengindeksnya (misalnya, kata-kata diambil dari judul, subjudul, atau field khusus yang disebut meta tag). </a:t>
            </a:r>
          </a:p>
          <a:p>
            <a:pPr>
              <a:buFont typeface="Arial" pitchFamily="34" charset="0"/>
              <a:buChar char="•"/>
            </a:pPr>
            <a:r>
              <a:rPr lang="en-US" smtClean="0"/>
              <a:t> Data tentang halaman web disimpan dalam sebuah database indeks untuk digunakan dalam pencarian selanjutnya. </a:t>
            </a:r>
          </a:p>
          <a:p>
            <a:pPr>
              <a:buFont typeface="Arial" pitchFamily="34" charset="0"/>
              <a:buChar char="•"/>
            </a:pPr>
            <a:r>
              <a:rPr lang="en-US" smtClean="0"/>
              <a:t> Sebagian mesin pencari, seperti Google, menyimpan seluruh atau sebagian halaman sumber (yang disebut cache) maupun informasi tentang halaman web itu sendiri. </a:t>
            </a:r>
          </a:p>
          <a:p>
            <a:pPr>
              <a:buFont typeface="Arial" pitchFamily="34" charset="0"/>
              <a:buChar char="•"/>
            </a:pPr>
            <a:r>
              <a:rPr lang="en-US" smtClean="0"/>
              <a:t> Ketika seorang pengguna mengunjungi mesin pencari dan memasukkan query, biasanya dengan memasukkan kata kunci, mesin mencari indeks dan memberikan daftar halaman web yang paling sesuai dengan kriterianya, biasanya disertai ringkasan singkat mengenai judul dokumen dan terkadang sebagian teksnya.</a:t>
            </a:r>
          </a:p>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mtClean="0"/>
              <a:t> Mesin pencari </a:t>
            </a:r>
            <a:r>
              <a:rPr lang="en-US" i="1" smtClean="0"/>
              <a:t>real-time</a:t>
            </a:r>
            <a:r>
              <a:rPr lang="en-US" smtClean="0"/>
              <a:t>: menggunakan sistem pencarian informasi secara langsung saat  mendapatkan masukkan dari user.</a:t>
            </a:r>
          </a:p>
          <a:p>
            <a:pPr>
              <a:buFont typeface="Arial" pitchFamily="34" charset="0"/>
              <a:buChar char="•"/>
            </a:pPr>
            <a:r>
              <a:rPr lang="en-US" i="1" baseline="0" smtClean="0"/>
              <a:t> </a:t>
            </a:r>
            <a:r>
              <a:rPr lang="en-US" i="0" baseline="0" smtClean="0"/>
              <a:t>Keuntungan sistem ini adalah </a:t>
            </a:r>
            <a:r>
              <a:rPr lang="en-US" smtClean="0"/>
              <a:t>informasi selalu mutakhir/hampir tak ada link mati, dan lebih sedikit sumberdaya sistem yang diperlukan. (Google menggunakan hampir 100.000 komputer, Orase hanya satu.) Kelemahannya yakni proses pencarian yang lebih lama.</a:t>
            </a:r>
            <a:endParaRPr lang="en-US" i="0" smtClean="0"/>
          </a:p>
          <a:p>
            <a:pPr>
              <a:buFont typeface="Arial" pitchFamily="34" charset="0"/>
              <a:buChar char="•"/>
            </a:pPr>
            <a:r>
              <a:rPr lang="en-US" smtClean="0"/>
              <a:t> Mesin pencari </a:t>
            </a:r>
            <a:r>
              <a:rPr lang="en-US" i="1" smtClean="0"/>
              <a:t>indeks</a:t>
            </a:r>
            <a:r>
              <a:rPr lang="en-US" smtClean="0"/>
              <a:t>: menggunakan sistem pencarian informasi dari berdasarkan data-data yang sebelumnya telah di indeks.</a:t>
            </a:r>
          </a:p>
          <a:p>
            <a:pPr>
              <a:buFont typeface="Arial" pitchFamily="34" charset="0"/>
              <a:buChar char="•"/>
            </a:pPr>
            <a:r>
              <a:rPr lang="en-US" i="1" smtClean="0"/>
              <a:t> </a:t>
            </a:r>
            <a:r>
              <a:rPr lang="en-US" i="0" baseline="0" smtClean="0"/>
              <a:t>Keuntungan sistem ini adalah </a:t>
            </a:r>
            <a:r>
              <a:rPr lang="en-US" smtClean="0"/>
              <a:t>informasi yang disajikan lebih cepat.</a:t>
            </a:r>
            <a:r>
              <a:rPr lang="en-US" baseline="0" smtClean="0"/>
              <a:t> Kelemahannya yakni membutuhkan banyak resource.</a:t>
            </a:r>
            <a:endParaRPr lang="en-US" i="1" smtClean="0"/>
          </a:p>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mtClean="0"/>
              <a:t> </a:t>
            </a:r>
            <a:r>
              <a:rPr lang="en-US" sz="1200" b="0" i="0" kern="1200" smtClean="0">
                <a:solidFill>
                  <a:schemeClr val="tx1"/>
                </a:solidFill>
                <a:latin typeface="+mn-lt"/>
                <a:ea typeface="+mn-ea"/>
                <a:cs typeface="+mn-cs"/>
              </a:rPr>
              <a:t>mengandung </a:t>
            </a:r>
            <a:r>
              <a:rPr lang="en-US" sz="1200" b="1" i="0" kern="1200" smtClean="0">
                <a:solidFill>
                  <a:schemeClr val="tx1"/>
                </a:solidFill>
                <a:latin typeface="+mn-lt"/>
                <a:ea typeface="+mn-ea"/>
                <a:cs typeface="+mn-cs"/>
              </a:rPr>
              <a:t>seluruh</a:t>
            </a:r>
            <a:r>
              <a:rPr lang="en-US" sz="1200" b="0" i="0" kern="1200" smtClean="0">
                <a:solidFill>
                  <a:schemeClr val="tx1"/>
                </a:solidFill>
                <a:latin typeface="+mn-lt"/>
                <a:ea typeface="+mn-ea"/>
                <a:cs typeface="+mn-cs"/>
              </a:rPr>
              <a:t> kata berikut</a:t>
            </a:r>
            <a:r>
              <a:rPr lang="en-US" smtClean="0"/>
              <a:t> = naruto shippuuden</a:t>
            </a:r>
          </a:p>
          <a:p>
            <a:pPr>
              <a:buFont typeface="Arial" pitchFamily="34" charset="0"/>
              <a:buChar char="•"/>
            </a:pPr>
            <a:r>
              <a:rPr lang="en-US" smtClean="0"/>
              <a:t> </a:t>
            </a:r>
            <a:r>
              <a:rPr lang="en-US" sz="1200" b="0" i="0" kern="1200" smtClean="0">
                <a:solidFill>
                  <a:schemeClr val="tx1"/>
                </a:solidFill>
                <a:latin typeface="+mn-lt"/>
                <a:ea typeface="+mn-ea"/>
                <a:cs typeface="+mn-cs"/>
              </a:rPr>
              <a:t>mengandung </a:t>
            </a:r>
            <a:r>
              <a:rPr lang="en-US" sz="1200" b="1" i="0" kern="1200" smtClean="0">
                <a:solidFill>
                  <a:schemeClr val="tx1"/>
                </a:solidFill>
                <a:latin typeface="+mn-lt"/>
                <a:ea typeface="+mn-ea"/>
                <a:cs typeface="+mn-cs"/>
              </a:rPr>
              <a:t>frasa yang persis dengan</a:t>
            </a:r>
            <a:r>
              <a:rPr lang="en-US" smtClean="0"/>
              <a:t> =</a:t>
            </a:r>
            <a:r>
              <a:rPr lang="en-US" baseline="0" smtClean="0"/>
              <a:t> “naruto shippuuden”</a:t>
            </a:r>
          </a:p>
          <a:p>
            <a:pPr>
              <a:buFont typeface="Arial" pitchFamily="34" charset="0"/>
              <a:buChar char="•"/>
            </a:pPr>
            <a:r>
              <a:rPr lang="en-US" baseline="0" smtClean="0"/>
              <a:t> </a:t>
            </a:r>
            <a:r>
              <a:rPr lang="en-US" sz="1200" b="0" i="0" kern="1200" smtClean="0">
                <a:solidFill>
                  <a:schemeClr val="tx1"/>
                </a:solidFill>
                <a:latin typeface="+mn-lt"/>
                <a:ea typeface="+mn-ea"/>
                <a:cs typeface="+mn-cs"/>
              </a:rPr>
              <a:t>mengandung paling tidak </a:t>
            </a:r>
            <a:r>
              <a:rPr lang="en-US" sz="1200" b="1" i="0" kern="1200" smtClean="0">
                <a:solidFill>
                  <a:schemeClr val="tx1"/>
                </a:solidFill>
                <a:latin typeface="+mn-lt"/>
                <a:ea typeface="+mn-ea"/>
                <a:cs typeface="+mn-cs"/>
              </a:rPr>
              <a:t>salah satu</a:t>
            </a:r>
            <a:r>
              <a:rPr lang="en-US" sz="1200" b="0" i="0" kern="1200" smtClean="0">
                <a:solidFill>
                  <a:schemeClr val="tx1"/>
                </a:solidFill>
                <a:latin typeface="+mn-lt"/>
                <a:ea typeface="+mn-ea"/>
                <a:cs typeface="+mn-cs"/>
              </a:rPr>
              <a:t> kata berikut</a:t>
            </a:r>
            <a:r>
              <a:rPr lang="en-US" smtClean="0"/>
              <a:t> = naruto OR shippuuden</a:t>
            </a:r>
          </a:p>
          <a:p>
            <a:pPr>
              <a:buFont typeface="Arial" pitchFamily="34" charset="0"/>
              <a:buChar char="•"/>
            </a:pPr>
            <a:r>
              <a:rPr lang="en-US" smtClean="0"/>
              <a:t> </a:t>
            </a:r>
            <a:r>
              <a:rPr lang="en-US" sz="1200" b="1" i="0" kern="1200" smtClean="0">
                <a:solidFill>
                  <a:schemeClr val="tx1"/>
                </a:solidFill>
                <a:latin typeface="+mn-lt"/>
                <a:ea typeface="+mn-ea"/>
                <a:cs typeface="+mn-cs"/>
              </a:rPr>
              <a:t>tak mengandung</a:t>
            </a:r>
            <a:r>
              <a:rPr lang="en-US" sz="1200" b="0" i="0" kern="1200" smtClean="0">
                <a:solidFill>
                  <a:schemeClr val="tx1"/>
                </a:solidFill>
                <a:latin typeface="+mn-lt"/>
                <a:ea typeface="+mn-ea"/>
                <a:cs typeface="+mn-cs"/>
              </a:rPr>
              <a:t> kata/frasa</a:t>
            </a:r>
            <a:r>
              <a:rPr lang="en-US" smtClean="0"/>
              <a:t> </a:t>
            </a:r>
            <a:r>
              <a:rPr lang="en-US" smtClean="0">
                <a:sym typeface="Wingdings" pitchFamily="2" charset="2"/>
              </a:rPr>
              <a:t> biasanya dikombinasikan dengan</a:t>
            </a:r>
            <a:r>
              <a:rPr lang="en-US" baseline="0" smtClean="0">
                <a:sym typeface="Wingdings" pitchFamily="2" charset="2"/>
              </a:rPr>
              <a:t> metode pencarian lainnya = naruto –shippuuden</a:t>
            </a:r>
          </a:p>
          <a:p>
            <a:pPr>
              <a:buFont typeface="Arial" pitchFamily="34" charset="0"/>
              <a:buChar char="•"/>
            </a:pPr>
            <a:r>
              <a:rPr lang="en-US" baseline="0" smtClean="0">
                <a:sym typeface="Wingdings" pitchFamily="2" charset="2"/>
              </a:rPr>
              <a:t> Tanggal = hasil pencarian hanya akan menampilkan site yang terakhir diakses selama batas waktu yang ditentukan</a:t>
            </a:r>
          </a:p>
          <a:p>
            <a:pPr>
              <a:buFont typeface="Arial" pitchFamily="34" charset="0"/>
              <a:buChar char="•"/>
            </a:pPr>
            <a:r>
              <a:rPr lang="en-US" baseline="0" smtClean="0">
                <a:sym typeface="Wingdings" pitchFamily="2" charset="2"/>
              </a:rPr>
              <a:t> Domain  Tampilkan = naruto shippuuden site:youtube.com  Jangan Tampilkan = naruto shippuuden -site:youtube.com </a:t>
            </a:r>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67416D-AA1E-4AB2-AFD8-7BDE7B57564A}"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43B7B87-D676-41C1-B59B-F23643908B20}" type="datetimeFigureOut">
              <a:rPr lang="en-US" smtClean="0"/>
              <a:pPr/>
              <a:t>4/18/2011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DC47836-B28D-46E4-AEA9-4D18E860511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3B7B87-D676-41C1-B59B-F23643908B20}" type="datetimeFigureOut">
              <a:rPr lang="en-US" smtClean="0"/>
              <a:pPr/>
              <a:t>4/18/2011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47836-B28D-46E4-AEA9-4D18E860511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DC47836-B28D-46E4-AEA9-4D18E860511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3B7B87-D676-41C1-B59B-F23643908B20}" type="datetimeFigureOut">
              <a:rPr lang="en-US" smtClean="0"/>
              <a:pPr/>
              <a:t>4/18/2011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43B7B87-D676-41C1-B59B-F23643908B20}" type="datetimeFigureOut">
              <a:rPr lang="en-US" smtClean="0"/>
              <a:pPr/>
              <a:t>4/18/2011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DC47836-B28D-46E4-AEA9-4D18E860511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43B7B87-D676-41C1-B59B-F23643908B20}" type="datetimeFigureOut">
              <a:rPr lang="en-US" smtClean="0"/>
              <a:pPr/>
              <a:t>4/18/2011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DC47836-B28D-46E4-AEA9-4D18E860511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43B7B87-D676-41C1-B59B-F23643908B20}" type="datetimeFigureOut">
              <a:rPr lang="en-US" smtClean="0"/>
              <a:pPr/>
              <a:t>4/18/2011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47836-B28D-46E4-AEA9-4D18E860511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43B7B87-D676-41C1-B59B-F23643908B20}" type="datetimeFigureOut">
              <a:rPr lang="en-US" smtClean="0"/>
              <a:pPr/>
              <a:t>4/18/2011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DC47836-B28D-46E4-AEA9-4D18E860511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3B7B87-D676-41C1-B59B-F23643908B20}" type="datetimeFigureOut">
              <a:rPr lang="en-US" smtClean="0"/>
              <a:pPr/>
              <a:t>4/18/2011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DC47836-B28D-46E4-AEA9-4D18E86051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43B7B87-D676-41C1-B59B-F23643908B20}" type="datetimeFigureOut">
              <a:rPr lang="en-US" smtClean="0"/>
              <a:pPr/>
              <a:t>4/18/2011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DC47836-B28D-46E4-AEA9-4D18E86051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DC47836-B28D-46E4-AEA9-4D18E860511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43B7B87-D676-41C1-B59B-F23643908B20}" type="datetimeFigureOut">
              <a:rPr lang="en-US" smtClean="0"/>
              <a:pPr/>
              <a:t>4/18/2011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DC47836-B28D-46E4-AEA9-4D18E860511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43B7B87-D676-41C1-B59B-F23643908B20}" type="datetimeFigureOut">
              <a:rPr lang="en-US" smtClean="0"/>
              <a:pPr/>
              <a:t>4/18/2011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43B7B87-D676-41C1-B59B-F23643908B20}" type="datetimeFigureOut">
              <a:rPr lang="en-US" smtClean="0"/>
              <a:pPr/>
              <a:t>4/18/2011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DC47836-B28D-46E4-AEA9-4D18E860511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Search Engine </a:t>
            </a:r>
            <a:br>
              <a:rPr lang="en-US" dirty="0" smtClean="0"/>
            </a:br>
            <a:r>
              <a:rPr lang="en-US" dirty="0" smtClean="0"/>
              <a:t>(</a:t>
            </a:r>
            <a:r>
              <a:rPr lang="en-US" dirty="0" err="1" smtClean="0"/>
              <a:t>Mesin</a:t>
            </a:r>
            <a:r>
              <a:rPr lang="en-US" dirty="0" smtClean="0"/>
              <a:t> </a:t>
            </a:r>
            <a:r>
              <a:rPr lang="en-US" dirty="0" err="1" smtClean="0"/>
              <a:t>Pencari</a:t>
            </a:r>
            <a:r>
              <a:rPr lang="en-US" dirty="0" smtClean="0"/>
              <a:t> Web)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Penelusuran Lanjutan Google</a:t>
            </a:r>
            <a:endParaRPr lang="en-US"/>
          </a:p>
        </p:txBody>
      </p:sp>
      <p:pic>
        <p:nvPicPr>
          <p:cNvPr id="4" name="Content Placeholder 3" descr="Penelusuran Lanjutan.jpg"/>
          <p:cNvPicPr>
            <a:picLocks noGrp="1" noChangeAspect="1"/>
          </p:cNvPicPr>
          <p:nvPr>
            <p:ph sz="quarter" idx="1"/>
          </p:nvPr>
        </p:nvPicPr>
        <p:blipFill>
          <a:blip r:embed="rId3" cstate="print"/>
          <a:stretch>
            <a:fillRect/>
          </a:stretch>
        </p:blipFill>
        <p:spPr>
          <a:xfrm>
            <a:off x="301625" y="1946828"/>
            <a:ext cx="8504238" cy="373269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Preferensi Google</a:t>
            </a:r>
            <a:endParaRPr lang="en-US"/>
          </a:p>
        </p:txBody>
      </p:sp>
      <p:pic>
        <p:nvPicPr>
          <p:cNvPr id="4" name="Content Placeholder 3" descr="Preferensi.jpg"/>
          <p:cNvPicPr>
            <a:picLocks noGrp="1" noChangeAspect="1"/>
          </p:cNvPicPr>
          <p:nvPr>
            <p:ph sz="quarter" idx="1"/>
          </p:nvPr>
        </p:nvPicPr>
        <p:blipFill>
          <a:blip r:embed="rId2" cstate="print"/>
          <a:stretch>
            <a:fillRect/>
          </a:stretch>
        </p:blipFill>
        <p:spPr>
          <a:xfrm>
            <a:off x="1871455" y="1527175"/>
            <a:ext cx="5364578" cy="4572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Alat Bahasa Google</a:t>
            </a:r>
            <a:endParaRPr lang="en-US"/>
          </a:p>
        </p:txBody>
      </p:sp>
      <p:pic>
        <p:nvPicPr>
          <p:cNvPr id="4" name="Content Placeholder 3" descr="Alat Bahasa.jpg"/>
          <p:cNvPicPr>
            <a:picLocks noGrp="1" noChangeAspect="1"/>
          </p:cNvPicPr>
          <p:nvPr>
            <p:ph sz="quarter" idx="1"/>
          </p:nvPr>
        </p:nvPicPr>
        <p:blipFill>
          <a:blip r:embed="rId2" cstate="print"/>
          <a:stretch>
            <a:fillRect/>
          </a:stretch>
        </p:blipFill>
        <p:spPr>
          <a:xfrm>
            <a:off x="907123" y="1527175"/>
            <a:ext cx="7293242" cy="457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Fitur Dasar Pencarian Google (1)</a:t>
            </a:r>
            <a:endParaRPr lang="en-US"/>
          </a:p>
        </p:txBody>
      </p:sp>
      <p:sp>
        <p:nvSpPr>
          <p:cNvPr id="3" name="Content Placeholder 2"/>
          <p:cNvSpPr>
            <a:spLocks noGrp="1"/>
          </p:cNvSpPr>
          <p:nvPr>
            <p:ph sz="quarter" idx="1"/>
          </p:nvPr>
        </p:nvSpPr>
        <p:spPr/>
        <p:txBody>
          <a:bodyPr>
            <a:normAutofit fontScale="77500" lnSpcReduction="20000"/>
          </a:bodyPr>
          <a:lstStyle/>
          <a:p>
            <a:r>
              <a:rPr lang="en-US" smtClean="0"/>
              <a:t>AND : Mencari informasi yang mengandung kedua kata yang kita cari. Contoh ukiran jepara maka masukan ukiran and jepara atau ukiran+jepara,</a:t>
            </a:r>
          </a:p>
          <a:p>
            <a:r>
              <a:rPr lang="en-US" smtClean="0"/>
              <a:t>OR : Mencari infornasi yang mengandung salah satu dari kedua kata. Contoh sayur or ikan atau sayur | ikan,</a:t>
            </a:r>
          </a:p>
          <a:p>
            <a:r>
              <a:rPr lang="en-US" smtClean="0"/>
              <a:t>FRASE : Mencari informasi yang mengandung frase yang dicari dengan menggunakan tanda " ". Contoh "perangkat lunak“,</a:t>
            </a:r>
          </a:p>
          <a:p>
            <a:r>
              <a:rPr lang="en-US" smtClean="0"/>
              <a:t>NOT : Hasil pencarian yang mengandung kata yang di depan, tapi tidak dibelakang (-). Contoh, ikan -nila kata tersebut akan mencari kata ikan tapi tidak untuk nila,</a:t>
            </a:r>
          </a:p>
          <a:p>
            <a:r>
              <a:rPr lang="en-US" smtClean="0"/>
              <a:t>SINONIM (~) : Mencari kata beserta sinonim-sinonimnya. Contoh, ~mobil akan membawa hasil pencarian mobil dan sinonim-sinonimnya,</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Fitur Dasar Pencarian Google (2)</a:t>
            </a:r>
            <a:endParaRPr lang="en-US"/>
          </a:p>
        </p:txBody>
      </p:sp>
      <p:sp>
        <p:nvSpPr>
          <p:cNvPr id="3" name="Content Placeholder 2"/>
          <p:cNvSpPr>
            <a:spLocks noGrp="1"/>
          </p:cNvSpPr>
          <p:nvPr>
            <p:ph sz="quarter" idx="1"/>
          </p:nvPr>
        </p:nvSpPr>
        <p:spPr/>
        <p:txBody>
          <a:bodyPr>
            <a:normAutofit fontScale="85000" lnSpcReduction="20000"/>
          </a:bodyPr>
          <a:lstStyle/>
          <a:p>
            <a:r>
              <a:rPr lang="en-US" smtClean="0"/>
              <a:t>ASTERIK (*) : Karakter pengganti kata. Contoh ayam*pedas akan menghasilkan beberapa kemungkinan seperti: ayam bakar pedas, ayam asem pedas dan lainnya,</a:t>
            </a:r>
          </a:p>
          <a:p>
            <a:r>
              <a:rPr lang="en-US" smtClean="0"/>
              <a:t>CASE INSENTITIVE : Pencarian di google menangkap kapital dan bukan kapital sebagai sesuatu yang sama. Jadi Bloger, bLoger, BloGER semuanya akan membawa pancarian yang sama</a:t>
            </a:r>
          </a:p>
          <a:p>
            <a:r>
              <a:rPr lang="en-US" smtClean="0"/>
              <a:t>PENGABAIAN KATA : Google mengabaikan keyword berupa karakter tunggal dan kata-kata berikut : a, about, an, are, as, dan lainnya. </a:t>
            </a:r>
          </a:p>
          <a:p>
            <a:r>
              <a:rPr lang="en-US" smtClean="0"/>
              <a:t>I'M FEELING LUCKY : Akan membawa kita langsung menuju ke hasil pencarian pertama query kita.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Fitur Pencarian Google Lanjut (1)</a:t>
            </a:r>
            <a:endParaRPr lang="en-US"/>
          </a:p>
        </p:txBody>
      </p:sp>
      <p:sp>
        <p:nvSpPr>
          <p:cNvPr id="3" name="Content Placeholder 2"/>
          <p:cNvSpPr>
            <a:spLocks noGrp="1"/>
          </p:cNvSpPr>
          <p:nvPr>
            <p:ph sz="quarter" idx="1"/>
          </p:nvPr>
        </p:nvSpPr>
        <p:spPr/>
        <p:txBody>
          <a:bodyPr>
            <a:normAutofit fontScale="70000" lnSpcReduction="20000"/>
          </a:bodyPr>
          <a:lstStyle/>
          <a:p>
            <a:r>
              <a:rPr lang="en-US" smtClean="0"/>
              <a:t>DEFINE : Mencari definisi dari sebuah terminologi. Dari contoh berikut, hasil yang didapat adalah berbagai definisi tentang e-learning dari berbagai sumber. define:e-learning,</a:t>
            </a:r>
          </a:p>
          <a:p>
            <a:r>
              <a:rPr lang="en-US" smtClean="0"/>
              <a:t>CACHE : Menampilakn situs web yang telah diindeks oleh Google meskipun sudah tidak aktif lagi. cache:cyberdeath.co.cc ,</a:t>
            </a:r>
          </a:p>
          <a:p>
            <a:r>
              <a:rPr lang="en-US" smtClean="0"/>
              <a:t>LINK : Menampilkan daftar link yang mengarah ke sebuah situs. Contoh link:www.umich.edu,</a:t>
            </a:r>
          </a:p>
          <a:p>
            <a:r>
              <a:rPr lang="en-US" smtClean="0"/>
              <a:t>RELATED : Menampilkan daftar situs yang serupa, mirip atau memiliki hubungan dengan suatu situs. Contoh related:www.umich.edu,</a:t>
            </a:r>
          </a:p>
          <a:p>
            <a:r>
              <a:rPr lang="en-US" smtClean="0"/>
              <a:t>INFO : Menampilkan informasi yang google ketahui tentang sebuah situs. Contoh info:www.umich.edu,</a:t>
            </a:r>
          </a:p>
          <a:p>
            <a:r>
              <a:rPr lang="en-US" smtClean="0"/>
              <a:t>FILETYPE : Menampilkan jenis pencarian yang berupa extensi file tertentu. sedangkan jenis filenya adalah : doc, xls, rtf, swf, ppt, pdf, mdb, txt dan lainnya. Contoh : pemrograman website filetype:pdf atau filetype:pdf pemrograman website,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Fitur Pencarian Google Lanjut (2)</a:t>
            </a:r>
            <a:endParaRPr lang="en-US"/>
          </a:p>
        </p:txBody>
      </p:sp>
      <p:sp>
        <p:nvSpPr>
          <p:cNvPr id="3" name="Content Placeholder 2"/>
          <p:cNvSpPr>
            <a:spLocks noGrp="1"/>
          </p:cNvSpPr>
          <p:nvPr>
            <p:ph sz="quarter" idx="1"/>
          </p:nvPr>
        </p:nvSpPr>
        <p:spPr/>
        <p:txBody>
          <a:bodyPr>
            <a:normAutofit fontScale="77500" lnSpcReduction="20000"/>
          </a:bodyPr>
          <a:lstStyle/>
          <a:p>
            <a:r>
              <a:rPr lang="en-US" smtClean="0"/>
              <a:t>ALLINTITLE : Menampilkan seluruh kata yang dicari dalam TITLE halaman. Contoh allintitle:dasar pemrograman,</a:t>
            </a:r>
          </a:p>
          <a:p>
            <a:r>
              <a:rPr lang="en-US" smtClean="0"/>
              <a:t>INTITLE : Menampilkan satu kata yang dicari di dalam TITLE halaman. Contoh intitle:pemrograman, </a:t>
            </a:r>
          </a:p>
          <a:p>
            <a:r>
              <a:rPr lang="en-US" smtClean="0"/>
              <a:t>SITE : Menampilkan pencarian khusus di suatu situs yang ditunjuk. Contoh Aqua Timez site:mediafire.com,</a:t>
            </a:r>
          </a:p>
          <a:p>
            <a:r>
              <a:rPr lang="en-US" smtClean="0"/>
              <a:t>INURL : Menampilkan seluruh kata yang dicari dalam URL. Menghasilkan daftar URL yang mengandung kata pemrograman. Contoh inurl:pemrograman,</a:t>
            </a:r>
          </a:p>
          <a:p>
            <a:r>
              <a:rPr lang="en-US" smtClean="0"/>
              <a:t>ALLINURL : Menampilkan seluruh kata yang dicari dalam URL. Contoh dibawah akan menghasilkan daftar URL yang mengandung kata pemrograman. allinurl:dasar pemrograman.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Fasilitas-Fasilitas Google</a:t>
            </a:r>
            <a:endParaRPr lang="en-US"/>
          </a:p>
        </p:txBody>
      </p:sp>
      <p:sp>
        <p:nvSpPr>
          <p:cNvPr id="3" name="Content Placeholder 2"/>
          <p:cNvSpPr>
            <a:spLocks noGrp="1"/>
          </p:cNvSpPr>
          <p:nvPr>
            <p:ph sz="quarter" idx="1"/>
          </p:nvPr>
        </p:nvSpPr>
        <p:spPr/>
        <p:txBody>
          <a:bodyPr/>
          <a:lstStyle/>
          <a:p>
            <a:r>
              <a:rPr lang="en-US" smtClean="0"/>
              <a:t>http://images.google.com </a:t>
            </a:r>
            <a:r>
              <a:rPr lang="en-US" smtClean="0">
                <a:sym typeface="Wingdings" pitchFamily="2" charset="2"/>
              </a:rPr>
              <a:t> digunakan untuk melakukan pencarian file-file gambar,</a:t>
            </a:r>
          </a:p>
          <a:p>
            <a:r>
              <a:rPr lang="en-US" smtClean="0"/>
              <a:t>http://maps.google.com </a:t>
            </a:r>
            <a:r>
              <a:rPr lang="en-US" smtClean="0">
                <a:sym typeface="Wingdings" pitchFamily="2" charset="2"/>
              </a:rPr>
              <a:t> digunakan untuk mencari lokasi suatu tempat,</a:t>
            </a:r>
          </a:p>
          <a:p>
            <a:r>
              <a:rPr lang="en-US" smtClean="0"/>
              <a:t>http://news.google.com </a:t>
            </a:r>
            <a:r>
              <a:rPr lang="en-US" smtClean="0">
                <a:sym typeface="Wingdings" pitchFamily="2" charset="2"/>
              </a:rPr>
              <a:t> digunakan untuk mencari informasi/berita,</a:t>
            </a:r>
          </a:p>
          <a:p>
            <a:r>
              <a:rPr lang="en-US" smtClean="0"/>
              <a:t>http://video.google.com </a:t>
            </a:r>
            <a:r>
              <a:rPr lang="en-US" smtClean="0">
                <a:sym typeface="Wingdings" pitchFamily="2" charset="2"/>
              </a:rPr>
              <a:t> digunakan untuk mencari file-file video,</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Kendala pada Mesin Pencari Web</a:t>
            </a:r>
            <a:endParaRPr lang="en-US"/>
          </a:p>
        </p:txBody>
      </p:sp>
      <p:sp>
        <p:nvSpPr>
          <p:cNvPr id="3" name="Content Placeholder 2"/>
          <p:cNvSpPr>
            <a:spLocks noGrp="1"/>
          </p:cNvSpPr>
          <p:nvPr>
            <p:ph sz="quarter" idx="1"/>
          </p:nvPr>
        </p:nvSpPr>
        <p:spPr/>
        <p:txBody>
          <a:bodyPr>
            <a:normAutofit fontScale="85000" lnSpcReduction="10000"/>
          </a:bodyPr>
          <a:lstStyle/>
          <a:p>
            <a:r>
              <a:rPr lang="en-US" smtClean="0"/>
              <a:t>Website berkembang sangat cepat, </a:t>
            </a:r>
          </a:p>
          <a:p>
            <a:r>
              <a:rPr lang="en-US" smtClean="0"/>
              <a:t>Halaman website yang sering diperbaharui (update), </a:t>
            </a:r>
          </a:p>
          <a:p>
            <a:r>
              <a:rPr lang="en-US" smtClean="0"/>
              <a:t>Kemampuan mesin pencari dalam mengolah kata kunci masih terbatas,</a:t>
            </a:r>
          </a:p>
          <a:p>
            <a:r>
              <a:rPr lang="en-US" smtClean="0"/>
              <a:t>Website yang dibuat secara dinamis,</a:t>
            </a:r>
          </a:p>
          <a:p>
            <a:r>
              <a:rPr lang="en-US" smtClean="0"/>
              <a:t>Banyak website dinamis yang tidak dapat di index oleh mesin pencari web,</a:t>
            </a:r>
          </a:p>
          <a:p>
            <a:r>
              <a:rPr lang="en-US" smtClean="0"/>
              <a:t>Beberapa mesin pencari tidak menampilkan hasil pencarian berdasarkan kecocokan,</a:t>
            </a:r>
          </a:p>
          <a:p>
            <a:r>
              <a:rPr lang="en-US" smtClean="0"/>
              <a:t>Beberapa website melakukan kecurangan agar website mereka ditampilkan paling pertama pada hasil pencarian.</a:t>
            </a:r>
          </a:p>
          <a:p>
            <a:endParaRPr lang="en-US" smtClean="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Pengertian Mesin Pencari</a:t>
            </a:r>
            <a:endParaRPr lang="en-US"/>
          </a:p>
        </p:txBody>
      </p:sp>
      <p:sp>
        <p:nvSpPr>
          <p:cNvPr id="3" name="Content Placeholder 2"/>
          <p:cNvSpPr>
            <a:spLocks noGrp="1"/>
          </p:cNvSpPr>
          <p:nvPr>
            <p:ph sz="quarter" idx="1"/>
          </p:nvPr>
        </p:nvSpPr>
        <p:spPr/>
        <p:txBody>
          <a:bodyPr/>
          <a:lstStyle/>
          <a:p>
            <a:r>
              <a:rPr lang="en-US" smtClean="0"/>
              <a:t>Mesin pencari web merupakan suatu fasilitas yang terdapat di World Wide Web yang dapat digunakan untuk mencari informasi mengenai lokasi sebuah artikel, file, dan lain-lain di internet.</a:t>
            </a:r>
          </a:p>
          <a:p>
            <a:r>
              <a:rPr lang="en-US" smtClean="0"/>
              <a:t>Hasil pencarian ini dapat berupa halaman web, file-file gambar, audio, ataupun dalam format-format dokumen.</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Sejarah Mesin Pencari Web</a:t>
            </a:r>
            <a:endParaRPr lang="en-US"/>
          </a:p>
        </p:txBody>
      </p:sp>
      <p:sp>
        <p:nvSpPr>
          <p:cNvPr id="3" name="Content Placeholder 2"/>
          <p:cNvSpPr>
            <a:spLocks noGrp="1"/>
          </p:cNvSpPr>
          <p:nvPr>
            <p:ph sz="quarter" idx="1"/>
          </p:nvPr>
        </p:nvSpPr>
        <p:spPr/>
        <p:txBody>
          <a:bodyPr/>
          <a:lstStyle/>
          <a:p>
            <a:r>
              <a:rPr lang="en-US" smtClean="0"/>
              <a:t>Archie 	</a:t>
            </a:r>
            <a:r>
              <a:rPr lang="en-US" smtClean="0">
                <a:sym typeface="Wingdings" pitchFamily="2" charset="2"/>
              </a:rPr>
              <a:t> 	1990</a:t>
            </a:r>
          </a:p>
          <a:p>
            <a:r>
              <a:rPr lang="en-US" smtClean="0"/>
              <a:t>Veronica dan Jughead 		</a:t>
            </a:r>
            <a:r>
              <a:rPr lang="en-US" smtClean="0">
                <a:sym typeface="Wingdings" pitchFamily="2" charset="2"/>
              </a:rPr>
              <a:t> 	1991</a:t>
            </a:r>
          </a:p>
          <a:p>
            <a:r>
              <a:rPr lang="en-US" smtClean="0"/>
              <a:t>Wandex, Aliweb dan JumpStation	</a:t>
            </a:r>
            <a:r>
              <a:rPr lang="en-US" smtClean="0">
                <a:sym typeface="Wingdings" pitchFamily="2" charset="2"/>
              </a:rPr>
              <a:t>     1993</a:t>
            </a:r>
          </a:p>
          <a:p>
            <a:r>
              <a:rPr lang="en-US" smtClean="0"/>
              <a:t>WebCrawler, Lycos, Magellan, Excite, Infoseek, Inktomi, Northern Light, Yahoo, Google          1994</a:t>
            </a:r>
            <a:endParaRPr lang="en-US"/>
          </a:p>
        </p:txBody>
      </p:sp>
      <p:sp>
        <p:nvSpPr>
          <p:cNvPr id="4" name="Chevron 3"/>
          <p:cNvSpPr/>
          <p:nvPr/>
        </p:nvSpPr>
        <p:spPr>
          <a:xfrm>
            <a:off x="2514600" y="4495800"/>
            <a:ext cx="152400" cy="228600"/>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Cara Kerja Mesin Pencari Web</a:t>
            </a:r>
            <a:endParaRPr lang="en-US"/>
          </a:p>
        </p:txBody>
      </p:sp>
      <p:sp>
        <p:nvSpPr>
          <p:cNvPr id="3" name="Content Placeholder 2"/>
          <p:cNvSpPr>
            <a:spLocks noGrp="1"/>
          </p:cNvSpPr>
          <p:nvPr>
            <p:ph sz="quarter" idx="1"/>
          </p:nvPr>
        </p:nvSpPr>
        <p:spPr/>
        <p:txBody>
          <a:bodyPr>
            <a:normAutofit/>
          </a:bodyPr>
          <a:lstStyle/>
          <a:p>
            <a:r>
              <a:rPr lang="en-US" smtClean="0"/>
              <a:t>Mesin pencari web bekerja dengan cara menyimpan informasi tentang banyak halaman web, yang diambil langsung dari World Wide Web. </a:t>
            </a:r>
          </a:p>
          <a:p>
            <a:r>
              <a:rPr lang="en-US" smtClean="0"/>
              <a:t>Halaman-halaman ini diambil dengan web crawler. </a:t>
            </a:r>
          </a:p>
          <a:p>
            <a:r>
              <a:rPr lang="en-US" smtClean="0"/>
              <a:t>Isi setiap halaman kemudian dianalisis untuk menentukan cara mengindeksnya.</a:t>
            </a:r>
          </a:p>
          <a:p>
            <a:r>
              <a:rPr lang="en-US" smtClean="0"/>
              <a:t>Data tentang halaman web disimpan dalam sebuah database indeks untuk digunakan dalam pencarian selanjutnya.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Jenis Mesin Pencari Web</a:t>
            </a:r>
            <a:endParaRPr lang="en-US"/>
          </a:p>
        </p:txBody>
      </p:sp>
      <p:sp>
        <p:nvSpPr>
          <p:cNvPr id="3" name="Content Placeholder 2"/>
          <p:cNvSpPr>
            <a:spLocks noGrp="1"/>
          </p:cNvSpPr>
          <p:nvPr>
            <p:ph sz="quarter" idx="1"/>
          </p:nvPr>
        </p:nvSpPr>
        <p:spPr/>
        <p:txBody>
          <a:bodyPr/>
          <a:lstStyle/>
          <a:p>
            <a:r>
              <a:rPr lang="en-US" smtClean="0"/>
              <a:t>Mesin pencari </a:t>
            </a:r>
            <a:r>
              <a:rPr lang="en-US" i="1" smtClean="0"/>
              <a:t>real-time</a:t>
            </a:r>
            <a:r>
              <a:rPr lang="en-US" smtClean="0"/>
              <a:t>: menggunakan sistem pencarian informasi secara langsung saat  mendapatkan masukkan dari user.</a:t>
            </a:r>
            <a:endParaRPr lang="en-US" i="1" smtClean="0"/>
          </a:p>
          <a:p>
            <a:r>
              <a:rPr lang="en-US" smtClean="0"/>
              <a:t>Mesin pencari </a:t>
            </a:r>
            <a:r>
              <a:rPr lang="en-US" i="1" smtClean="0"/>
              <a:t>indeks</a:t>
            </a:r>
            <a:r>
              <a:rPr lang="en-US" smtClean="0"/>
              <a:t>: menggunakan sistem pencarian informasi dari berdasarkan data-data yang sebelumnya telah di indeks.</a:t>
            </a:r>
            <a:endParaRPr 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Mesin Pencari Web Google (1)</a:t>
            </a:r>
            <a:endParaRPr lang="en-US"/>
          </a:p>
        </p:txBody>
      </p:sp>
      <p:pic>
        <p:nvPicPr>
          <p:cNvPr id="4" name="Content Placeholder 3" descr="google.jpg"/>
          <p:cNvPicPr>
            <a:picLocks noGrp="1" noChangeAspect="1"/>
          </p:cNvPicPr>
          <p:nvPr>
            <p:ph sz="quarter" idx="1"/>
          </p:nvPr>
        </p:nvPicPr>
        <p:blipFill>
          <a:blip r:embed="rId2" cstate="print"/>
          <a:stretch>
            <a:fillRect/>
          </a:stretch>
        </p:blipFill>
        <p:spPr>
          <a:xfrm>
            <a:off x="1372536" y="1905000"/>
            <a:ext cx="5917264" cy="4037012"/>
          </a:xfrm>
        </p:spPr>
      </p:pic>
      <p:cxnSp>
        <p:nvCxnSpPr>
          <p:cNvPr id="6" name="Straight Arrow Connector 5"/>
          <p:cNvCxnSpPr/>
          <p:nvPr/>
        </p:nvCxnSpPr>
        <p:spPr>
          <a:xfrm>
            <a:off x="1219200" y="2743200"/>
            <a:ext cx="16764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990600" y="3886200"/>
            <a:ext cx="17526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181600" y="3886200"/>
            <a:ext cx="17526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1600200" y="4343400"/>
            <a:ext cx="1676400" cy="1371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4648200" y="5105400"/>
            <a:ext cx="10668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6781800" y="2362200"/>
            <a:ext cx="1219200" cy="1143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553200" y="3733800"/>
            <a:ext cx="1219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6400800" y="3886200"/>
            <a:ext cx="17526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200" y="2438400"/>
            <a:ext cx="369012" cy="523220"/>
          </a:xfrm>
          <a:prstGeom prst="rect">
            <a:avLst/>
          </a:prstGeom>
          <a:noFill/>
        </p:spPr>
        <p:txBody>
          <a:bodyPr wrap="none" rtlCol="0">
            <a:spAutoFit/>
          </a:bodyPr>
          <a:lstStyle/>
          <a:p>
            <a:r>
              <a:rPr lang="en-US" sz="2800" b="1" smtClean="0"/>
              <a:t>a</a:t>
            </a:r>
            <a:endParaRPr lang="en-US" sz="2800" b="1"/>
          </a:p>
        </p:txBody>
      </p:sp>
      <p:sp>
        <p:nvSpPr>
          <p:cNvPr id="35" name="TextBox 34"/>
          <p:cNvSpPr txBox="1"/>
          <p:nvPr/>
        </p:nvSpPr>
        <p:spPr>
          <a:xfrm>
            <a:off x="533400" y="4419600"/>
            <a:ext cx="385042" cy="523220"/>
          </a:xfrm>
          <a:prstGeom prst="rect">
            <a:avLst/>
          </a:prstGeom>
          <a:noFill/>
        </p:spPr>
        <p:txBody>
          <a:bodyPr wrap="none" rtlCol="0">
            <a:spAutoFit/>
          </a:bodyPr>
          <a:lstStyle/>
          <a:p>
            <a:r>
              <a:rPr lang="en-US" sz="2800" b="1" smtClean="0"/>
              <a:t>b</a:t>
            </a:r>
            <a:endParaRPr lang="en-US" sz="2800" b="1"/>
          </a:p>
        </p:txBody>
      </p:sp>
      <p:sp>
        <p:nvSpPr>
          <p:cNvPr id="36" name="TextBox 35"/>
          <p:cNvSpPr txBox="1"/>
          <p:nvPr/>
        </p:nvSpPr>
        <p:spPr>
          <a:xfrm>
            <a:off x="1219200" y="5715000"/>
            <a:ext cx="385042" cy="523220"/>
          </a:xfrm>
          <a:prstGeom prst="rect">
            <a:avLst/>
          </a:prstGeom>
          <a:noFill/>
        </p:spPr>
        <p:txBody>
          <a:bodyPr wrap="none" rtlCol="0">
            <a:spAutoFit/>
          </a:bodyPr>
          <a:lstStyle/>
          <a:p>
            <a:r>
              <a:rPr lang="en-US" sz="2800" b="1" smtClean="0"/>
              <a:t>d</a:t>
            </a:r>
            <a:endParaRPr lang="en-US" sz="2800" b="1"/>
          </a:p>
        </p:txBody>
      </p:sp>
      <p:sp>
        <p:nvSpPr>
          <p:cNvPr id="37" name="TextBox 36"/>
          <p:cNvSpPr txBox="1"/>
          <p:nvPr/>
        </p:nvSpPr>
        <p:spPr>
          <a:xfrm>
            <a:off x="2743200" y="6182380"/>
            <a:ext cx="369012" cy="523220"/>
          </a:xfrm>
          <a:prstGeom prst="rect">
            <a:avLst/>
          </a:prstGeom>
          <a:noFill/>
        </p:spPr>
        <p:txBody>
          <a:bodyPr wrap="none" rtlCol="0">
            <a:spAutoFit/>
          </a:bodyPr>
          <a:lstStyle/>
          <a:p>
            <a:r>
              <a:rPr lang="en-US" sz="2800" b="1" smtClean="0"/>
              <a:t>e</a:t>
            </a:r>
            <a:endParaRPr lang="en-US" sz="2800" b="1"/>
          </a:p>
        </p:txBody>
      </p:sp>
      <p:sp>
        <p:nvSpPr>
          <p:cNvPr id="38" name="TextBox 37"/>
          <p:cNvSpPr txBox="1"/>
          <p:nvPr/>
        </p:nvSpPr>
        <p:spPr>
          <a:xfrm>
            <a:off x="7010400" y="4800600"/>
            <a:ext cx="343364" cy="523220"/>
          </a:xfrm>
          <a:prstGeom prst="rect">
            <a:avLst/>
          </a:prstGeom>
          <a:noFill/>
        </p:spPr>
        <p:txBody>
          <a:bodyPr wrap="none" rtlCol="0">
            <a:spAutoFit/>
          </a:bodyPr>
          <a:lstStyle/>
          <a:p>
            <a:r>
              <a:rPr lang="en-US" sz="2800" b="1" smtClean="0"/>
              <a:t>c</a:t>
            </a:r>
            <a:endParaRPr lang="en-US" sz="2800" b="1"/>
          </a:p>
        </p:txBody>
      </p:sp>
      <p:sp>
        <p:nvSpPr>
          <p:cNvPr id="39" name="TextBox 38"/>
          <p:cNvSpPr txBox="1"/>
          <p:nvPr/>
        </p:nvSpPr>
        <p:spPr>
          <a:xfrm>
            <a:off x="7848600" y="3505200"/>
            <a:ext cx="385042" cy="523220"/>
          </a:xfrm>
          <a:prstGeom prst="rect">
            <a:avLst/>
          </a:prstGeom>
          <a:noFill/>
        </p:spPr>
        <p:txBody>
          <a:bodyPr wrap="none" rtlCol="0">
            <a:spAutoFit/>
          </a:bodyPr>
          <a:lstStyle/>
          <a:p>
            <a:r>
              <a:rPr lang="en-US" sz="2800" b="1" smtClean="0"/>
              <a:t>h</a:t>
            </a:r>
            <a:endParaRPr lang="en-US" sz="2800" b="1"/>
          </a:p>
        </p:txBody>
      </p:sp>
      <p:sp>
        <p:nvSpPr>
          <p:cNvPr id="40" name="TextBox 39"/>
          <p:cNvSpPr txBox="1"/>
          <p:nvPr/>
        </p:nvSpPr>
        <p:spPr>
          <a:xfrm>
            <a:off x="8001000" y="2057400"/>
            <a:ext cx="381836" cy="523220"/>
          </a:xfrm>
          <a:prstGeom prst="rect">
            <a:avLst/>
          </a:prstGeom>
          <a:noFill/>
        </p:spPr>
        <p:txBody>
          <a:bodyPr wrap="none" rtlCol="0">
            <a:spAutoFit/>
          </a:bodyPr>
          <a:lstStyle/>
          <a:p>
            <a:r>
              <a:rPr lang="en-US" sz="2800" b="1" smtClean="0"/>
              <a:t>g</a:t>
            </a:r>
            <a:endParaRPr lang="en-US" sz="2800" b="1"/>
          </a:p>
        </p:txBody>
      </p:sp>
      <p:sp>
        <p:nvSpPr>
          <p:cNvPr id="41" name="TextBox 40"/>
          <p:cNvSpPr txBox="1"/>
          <p:nvPr/>
        </p:nvSpPr>
        <p:spPr>
          <a:xfrm>
            <a:off x="5562600" y="5943600"/>
            <a:ext cx="303288" cy="523220"/>
          </a:xfrm>
          <a:prstGeom prst="rect">
            <a:avLst/>
          </a:prstGeom>
          <a:noFill/>
        </p:spPr>
        <p:txBody>
          <a:bodyPr wrap="none" rtlCol="0">
            <a:spAutoFit/>
          </a:bodyPr>
          <a:lstStyle/>
          <a:p>
            <a:r>
              <a:rPr lang="en-US" sz="2800" b="1" smtClean="0"/>
              <a:t>f</a:t>
            </a:r>
            <a:endParaRPr lang="en-US" sz="2800" b="1"/>
          </a:p>
        </p:txBody>
      </p:sp>
      <p:cxnSp>
        <p:nvCxnSpPr>
          <p:cNvPr id="45" name="Straight Arrow Connector 44"/>
          <p:cNvCxnSpPr/>
          <p:nvPr/>
        </p:nvCxnSpPr>
        <p:spPr>
          <a:xfrm rot="5400000" flipH="1" flipV="1">
            <a:off x="2781300" y="5676900"/>
            <a:ext cx="838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183766" y="4038600"/>
            <a:ext cx="274434" cy="523220"/>
          </a:xfrm>
          <a:prstGeom prst="rect">
            <a:avLst/>
          </a:prstGeom>
          <a:noFill/>
        </p:spPr>
        <p:txBody>
          <a:bodyPr wrap="none" rtlCol="0">
            <a:spAutoFit/>
          </a:bodyPr>
          <a:lstStyle/>
          <a:p>
            <a:r>
              <a:rPr lang="en-US" sz="2800" b="1" smtClean="0"/>
              <a:t>i</a:t>
            </a:r>
            <a:endParaRPr lang="en-US" sz="28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Mesin Pencari Web Google (2)</a:t>
            </a:r>
            <a:endParaRPr lang="en-US"/>
          </a:p>
        </p:txBody>
      </p:sp>
      <p:sp>
        <p:nvSpPr>
          <p:cNvPr id="3" name="Content Placeholder 2"/>
          <p:cNvSpPr>
            <a:spLocks noGrp="1"/>
          </p:cNvSpPr>
          <p:nvPr>
            <p:ph sz="quarter" idx="1"/>
          </p:nvPr>
        </p:nvSpPr>
        <p:spPr/>
        <p:txBody>
          <a:bodyPr>
            <a:normAutofit lnSpcReduction="10000"/>
          </a:bodyPr>
          <a:lstStyle/>
          <a:p>
            <a:pPr marL="633222" indent="-514350">
              <a:buFont typeface="+mj-lt"/>
              <a:buAutoNum type="alphaLcParenR"/>
            </a:pPr>
            <a:r>
              <a:rPr lang="en-US" smtClean="0"/>
              <a:t>Kolom input merupakan tempat memasukkan  kata kunci yang akan dicari,</a:t>
            </a:r>
          </a:p>
          <a:p>
            <a:pPr marL="633222" indent="-514350">
              <a:buFont typeface="+mj-lt"/>
              <a:buAutoNum type="alphaLcParenR"/>
            </a:pPr>
            <a:r>
              <a:rPr lang="en-US" smtClean="0"/>
              <a:t>Tombol Telusuri dengan Google merupakan tombol yang digunakan untuk memulai pencarian,</a:t>
            </a:r>
          </a:p>
          <a:p>
            <a:pPr marL="633222" indent="-514350">
              <a:buFont typeface="+mj-lt"/>
              <a:buAutoNum type="alphaLcParenR"/>
            </a:pPr>
            <a:r>
              <a:rPr lang="en-US" smtClean="0"/>
              <a:t>Tombol Saya Lagi Beruntung  merupakan tombol yang digunakan untuk mencari kata kunci dan langsung membuka halaman yang  paling berhubungan dengan kata kunci tersebut,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Mesin Pencari Web Google (3)</a:t>
            </a:r>
            <a:endParaRPr lang="en-US"/>
          </a:p>
        </p:txBody>
      </p:sp>
      <p:sp>
        <p:nvSpPr>
          <p:cNvPr id="3" name="Content Placeholder 2"/>
          <p:cNvSpPr>
            <a:spLocks noGrp="1"/>
          </p:cNvSpPr>
          <p:nvPr>
            <p:ph sz="quarter" idx="1"/>
          </p:nvPr>
        </p:nvSpPr>
        <p:spPr/>
        <p:txBody>
          <a:bodyPr/>
          <a:lstStyle/>
          <a:p>
            <a:pPr marL="633222" indent="-514350">
              <a:buFont typeface="+mj-lt"/>
              <a:buAutoNum type="alphaLcParenR" startAt="4"/>
            </a:pPr>
            <a:r>
              <a:rPr lang="en-US" smtClean="0"/>
              <a:t>Opsi Telusuri, digunakan untuk menentukan sumber pencarian. Apakah dari halaman yang terdapat di seluruh dunia atau hanya halaman dari Indonesia,</a:t>
            </a:r>
          </a:p>
          <a:p>
            <a:pPr marL="633222" indent="-514350">
              <a:buFont typeface="+mj-lt"/>
              <a:buAutoNum type="alphaLcParenR" startAt="4"/>
            </a:pPr>
            <a:r>
              <a:rPr lang="en-US" smtClean="0"/>
              <a:t>Link lainnya yang merujuk ke layanan iklan, tentang google, dan domain google.com,</a:t>
            </a:r>
          </a:p>
          <a:p>
            <a:pPr marL="633222" indent="-514350">
              <a:buFont typeface="+mj-lt"/>
              <a:buAutoNum type="alphaLcParenR" startAt="4"/>
            </a:pPr>
            <a:r>
              <a:rPr lang="en-US" smtClean="0"/>
              <a:t>Pemilihan bahasa Google, digunakan untuk menentukan bahasa yang digunakan, seperti bahasa Inggris dan Jawa,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Mesin Pencari Web Google (4)</a:t>
            </a:r>
            <a:endParaRPr lang="en-US"/>
          </a:p>
        </p:txBody>
      </p:sp>
      <p:sp>
        <p:nvSpPr>
          <p:cNvPr id="3" name="Content Placeholder 2"/>
          <p:cNvSpPr>
            <a:spLocks noGrp="1"/>
          </p:cNvSpPr>
          <p:nvPr>
            <p:ph sz="quarter" idx="1"/>
          </p:nvPr>
        </p:nvSpPr>
        <p:spPr/>
        <p:txBody>
          <a:bodyPr>
            <a:normAutofit lnSpcReduction="10000"/>
          </a:bodyPr>
          <a:lstStyle/>
          <a:p>
            <a:pPr marL="633222" indent="-514350">
              <a:buFont typeface="+mj-lt"/>
              <a:buAutoNum type="alphaLcParenR" startAt="7"/>
            </a:pPr>
            <a:r>
              <a:rPr lang="en-US" smtClean="0"/>
              <a:t>Penelusuran Lanjutan, digunakan untuk melakukan pencarian dari suatu kata kunci dengan pilihan yang opsi yang lebih lengkap,</a:t>
            </a:r>
          </a:p>
          <a:p>
            <a:pPr marL="633222" indent="-514350">
              <a:buFont typeface="+mj-lt"/>
              <a:buAutoNum type="alphaLcParenR" startAt="7"/>
            </a:pPr>
            <a:r>
              <a:rPr lang="en-US" smtClean="0"/>
              <a:t>Preferensi, digunakan untuk melakukan konfigurasi dari tampilan/interface dari halaman google ,</a:t>
            </a:r>
          </a:p>
          <a:p>
            <a:pPr marL="633222" indent="-514350">
              <a:buFont typeface="+mj-lt"/>
              <a:buAutoNum type="alphaLcParenR" startAt="7"/>
            </a:pPr>
            <a:r>
              <a:rPr lang="en-US" smtClean="0"/>
              <a:t>Alat Bahasa, merupakan peralatan tambahan yang disediakan Google untuk melakukan penterjemahan bahasa.</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814</TotalTime>
  <Words>1371</Words>
  <Application>Microsoft Office PowerPoint</Application>
  <PresentationFormat>On-screen Show (4:3)</PresentationFormat>
  <Paragraphs>115</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Web Search Engine  (Mesin Pencari Web)</vt:lpstr>
      <vt:lpstr>Pengertian Mesin Pencari</vt:lpstr>
      <vt:lpstr>Sejarah Mesin Pencari Web</vt:lpstr>
      <vt:lpstr>Cara Kerja Mesin Pencari Web</vt:lpstr>
      <vt:lpstr>Jenis Mesin Pencari Web</vt:lpstr>
      <vt:lpstr>Mesin Pencari Web Google (1)</vt:lpstr>
      <vt:lpstr>Mesin Pencari Web Google (2)</vt:lpstr>
      <vt:lpstr>Mesin Pencari Web Google (3)</vt:lpstr>
      <vt:lpstr>Mesin Pencari Web Google (4)</vt:lpstr>
      <vt:lpstr>Penelusuran Lanjutan Google</vt:lpstr>
      <vt:lpstr>Preferensi Google</vt:lpstr>
      <vt:lpstr>Alat Bahasa Google</vt:lpstr>
      <vt:lpstr>Fitur Dasar Pencarian Google (1)</vt:lpstr>
      <vt:lpstr>Fitur Dasar Pencarian Google (2)</vt:lpstr>
      <vt:lpstr>Fitur Pencarian Google Lanjut (1)</vt:lpstr>
      <vt:lpstr>Fitur Pencarian Google Lanjut (2)</vt:lpstr>
      <vt:lpstr>Fasilitas-Fasilitas Google</vt:lpstr>
      <vt:lpstr>Kendala pada Mesin Pencari Web</vt:lpstr>
    </vt:vector>
  </TitlesOfParts>
  <Company>Sadink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(Mesin Pencari)</dc:title>
  <dc:creator>Alit Mardangga</dc:creator>
  <cp:lastModifiedBy>astari</cp:lastModifiedBy>
  <cp:revision>85</cp:revision>
  <dcterms:created xsi:type="dcterms:W3CDTF">2009-04-20T13:13:34Z</dcterms:created>
  <dcterms:modified xsi:type="dcterms:W3CDTF">2011-04-18T12:35:16Z</dcterms:modified>
</cp:coreProperties>
</file>