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62" r:id="rId3"/>
    <p:sldId id="263" r:id="rId4"/>
    <p:sldId id="258" r:id="rId5"/>
    <p:sldId id="259" r:id="rId6"/>
    <p:sldId id="260" r:id="rId7"/>
    <p:sldId id="264" r:id="rId8"/>
    <p:sldId id="261"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3" autoAdjust="0"/>
    <p:restoredTop sz="82655" autoAdjust="0"/>
  </p:normalViewPr>
  <p:slideViewPr>
    <p:cSldViewPr snapToGrid="0">
      <p:cViewPr varScale="1">
        <p:scale>
          <a:sx n="73" d="100"/>
          <a:sy n="73" d="100"/>
        </p:scale>
        <p:origin x="3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5BD13-BD7D-4718-AC2D-14EDD2D7CA14}" type="datetimeFigureOut">
              <a:rPr lang="en-US" smtClean="0"/>
              <a:t>3/23/2019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162AD5-1932-491D-B351-6919568E4E5D}" type="slidenum">
              <a:rPr lang="en-US" smtClean="0"/>
              <a:t>‹#›</a:t>
            </a:fld>
            <a:endParaRPr lang="en-US"/>
          </a:p>
        </p:txBody>
      </p:sp>
    </p:spTree>
    <p:extLst>
      <p:ext uri="{BB962C8B-B14F-4D97-AF65-F5344CB8AC3E}">
        <p14:creationId xmlns:p14="http://schemas.microsoft.com/office/powerpoint/2010/main" val="290570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endParaRPr lang="en-US" dirty="0" smtClean="0"/>
          </a:p>
          <a:p>
            <a:r>
              <a:rPr lang="en-US" dirty="0" smtClean="0"/>
              <a:t>  "</a:t>
            </a:r>
            <a:r>
              <a:rPr lang="en-US" dirty="0" err="1" smtClean="0"/>
              <a:t>honestBrokerToken</a:t>
            </a:r>
            <a:r>
              <a:rPr lang="en-US" dirty="0" smtClean="0"/>
              <a:t>": "aeh92784h6aidsgubyaewrtaT",</a:t>
            </a:r>
          </a:p>
          <a:p>
            <a:endParaRPr lang="en-US" dirty="0" smtClean="0"/>
          </a:p>
          <a:p>
            <a:r>
              <a:rPr lang="en-US" dirty="0" smtClean="0"/>
              <a:t>  "</a:t>
            </a:r>
            <a:r>
              <a:rPr lang="en-US" dirty="0" err="1" smtClean="0"/>
              <a:t>firstName</a:t>
            </a:r>
            <a:r>
              <a:rPr lang="en-US" dirty="0" smtClean="0"/>
              <a:t>": "John",</a:t>
            </a:r>
          </a:p>
          <a:p>
            <a:endParaRPr lang="en-US" dirty="0" smtClean="0"/>
          </a:p>
          <a:p>
            <a:r>
              <a:rPr lang="en-US" dirty="0" smtClean="0"/>
              <a:t>  "</a:t>
            </a:r>
            <a:r>
              <a:rPr lang="en-US" dirty="0" err="1" smtClean="0"/>
              <a:t>middleName</a:t>
            </a:r>
            <a:r>
              <a:rPr lang="en-US" dirty="0" smtClean="0"/>
              <a:t>": "Kennedy James",</a:t>
            </a:r>
          </a:p>
          <a:p>
            <a:endParaRPr lang="en-US" dirty="0" smtClean="0"/>
          </a:p>
          <a:p>
            <a:r>
              <a:rPr lang="en-US" dirty="0" smtClean="0"/>
              <a:t>  "</a:t>
            </a:r>
            <a:r>
              <a:rPr lang="en-US" dirty="0" err="1" smtClean="0"/>
              <a:t>lastName</a:t>
            </a:r>
            <a:r>
              <a:rPr lang="en-US" dirty="0" smtClean="0"/>
              <a:t>": "Smith",</a:t>
            </a:r>
          </a:p>
          <a:p>
            <a:endParaRPr lang="en-US" dirty="0" smtClean="0"/>
          </a:p>
          <a:p>
            <a:r>
              <a:rPr lang="en-US" dirty="0" smtClean="0"/>
              <a:t>  "</a:t>
            </a:r>
            <a:r>
              <a:rPr lang="en-US" dirty="0" err="1" smtClean="0"/>
              <a:t>streetAddress</a:t>
            </a:r>
            <a:r>
              <a:rPr lang="en-US" dirty="0" smtClean="0"/>
              <a:t>": "123 Main St",</a:t>
            </a:r>
          </a:p>
          <a:p>
            <a:endParaRPr lang="en-US" dirty="0" smtClean="0"/>
          </a:p>
          <a:p>
            <a:r>
              <a:rPr lang="en-US" dirty="0" smtClean="0"/>
              <a:t>  "city": "Default",</a:t>
            </a:r>
          </a:p>
          <a:p>
            <a:endParaRPr lang="en-US" dirty="0" smtClean="0"/>
          </a:p>
          <a:p>
            <a:r>
              <a:rPr lang="en-US" dirty="0" smtClean="0"/>
              <a:t>  "</a:t>
            </a:r>
            <a:r>
              <a:rPr lang="en-US" dirty="0" err="1" smtClean="0"/>
              <a:t>stateProvince</a:t>
            </a:r>
            <a:r>
              <a:rPr lang="en-US" dirty="0" smtClean="0"/>
              <a:t>": "NA",</a:t>
            </a:r>
          </a:p>
          <a:p>
            <a:endParaRPr lang="en-US" dirty="0" smtClean="0"/>
          </a:p>
          <a:p>
            <a:r>
              <a:rPr lang="en-US" dirty="0" smtClean="0"/>
              <a:t>  "country": "US",</a:t>
            </a:r>
          </a:p>
          <a:p>
            <a:endParaRPr lang="en-US" dirty="0" smtClean="0"/>
          </a:p>
          <a:p>
            <a:r>
              <a:rPr lang="en-US" dirty="0" smtClean="0"/>
              <a:t>  "</a:t>
            </a:r>
            <a:r>
              <a:rPr lang="en-US" dirty="0" err="1" smtClean="0"/>
              <a:t>zipcode</a:t>
            </a:r>
            <a:r>
              <a:rPr lang="en-US" dirty="0" smtClean="0"/>
              <a:t>": "12345",</a:t>
            </a:r>
          </a:p>
          <a:p>
            <a:endParaRPr lang="en-US" dirty="0" smtClean="0"/>
          </a:p>
          <a:p>
            <a:r>
              <a:rPr lang="en-US" dirty="0" smtClean="0"/>
              <a:t>  "</a:t>
            </a:r>
            <a:r>
              <a:rPr lang="en-US" dirty="0" err="1" smtClean="0"/>
              <a:t>dob</a:t>
            </a:r>
            <a:r>
              <a:rPr lang="en-US" dirty="0" smtClean="0"/>
              <a:t>": "2000-01-01",</a:t>
            </a:r>
          </a:p>
          <a:p>
            <a:endParaRPr lang="en-US" dirty="0" smtClean="0"/>
          </a:p>
          <a:p>
            <a:r>
              <a:rPr lang="en-US" dirty="0" smtClean="0"/>
              <a:t>  "age": 19,</a:t>
            </a:r>
          </a:p>
          <a:p>
            <a:endParaRPr lang="en-US" dirty="0" smtClean="0"/>
          </a:p>
          <a:p>
            <a:r>
              <a:rPr lang="en-US" dirty="0" smtClean="0"/>
              <a:t>  "</a:t>
            </a:r>
            <a:r>
              <a:rPr lang="en-US" dirty="0" err="1" smtClean="0"/>
              <a:t>bloodType</a:t>
            </a:r>
            <a:r>
              <a:rPr lang="en-US" dirty="0" smtClean="0"/>
              <a:t>": "O-",</a:t>
            </a:r>
          </a:p>
          <a:p>
            <a:endParaRPr lang="en-US" dirty="0" smtClean="0"/>
          </a:p>
          <a:p>
            <a:r>
              <a:rPr lang="en-US" dirty="0" smtClean="0"/>
              <a:t>  "race": "alien",</a:t>
            </a:r>
          </a:p>
          <a:p>
            <a:endParaRPr lang="en-US" dirty="0" smtClean="0"/>
          </a:p>
          <a:p>
            <a:r>
              <a:rPr lang="en-US" dirty="0" smtClean="0"/>
              <a:t>  "diagnoses": {</a:t>
            </a:r>
          </a:p>
          <a:p>
            <a:endParaRPr lang="en-US" dirty="0" smtClean="0"/>
          </a:p>
          <a:p>
            <a:r>
              <a:rPr lang="en-US" dirty="0" smtClean="0"/>
              <a:t>    "Diabetes1": {</a:t>
            </a:r>
          </a:p>
          <a:p>
            <a:endParaRPr lang="en-US" dirty="0" smtClean="0"/>
          </a:p>
          <a:p>
            <a:r>
              <a:rPr lang="en-US" dirty="0" smtClean="0"/>
              <a:t>      "diagnosed": true,</a:t>
            </a:r>
          </a:p>
          <a:p>
            <a:endParaRPr lang="en-US" dirty="0" smtClean="0"/>
          </a:p>
          <a:p>
            <a:r>
              <a:rPr lang="en-US" dirty="0" smtClean="0"/>
              <a:t>      "</a:t>
            </a:r>
            <a:r>
              <a:rPr lang="en-US" dirty="0" err="1" smtClean="0"/>
              <a:t>dateDiagnosed</a:t>
            </a:r>
            <a:r>
              <a:rPr lang="en-US" dirty="0" smtClean="0"/>
              <a:t>": "2007-05-06"</a:t>
            </a:r>
          </a:p>
          <a:p>
            <a:endParaRPr lang="en-US" dirty="0" smtClean="0"/>
          </a:p>
          <a:p>
            <a:r>
              <a:rPr lang="en-US" dirty="0" smtClean="0"/>
              <a:t>    },</a:t>
            </a:r>
          </a:p>
          <a:p>
            <a:endParaRPr lang="en-US" dirty="0" smtClean="0"/>
          </a:p>
          <a:p>
            <a:r>
              <a:rPr lang="en-US" dirty="0" smtClean="0"/>
              <a:t>    "Obesity": {</a:t>
            </a:r>
          </a:p>
          <a:p>
            <a:endParaRPr lang="en-US" dirty="0" smtClean="0"/>
          </a:p>
          <a:p>
            <a:r>
              <a:rPr lang="en-US" dirty="0" smtClean="0"/>
              <a:t>      "diagnosed": true,</a:t>
            </a:r>
          </a:p>
          <a:p>
            <a:endParaRPr lang="en-US" dirty="0" smtClean="0"/>
          </a:p>
          <a:p>
            <a:r>
              <a:rPr lang="en-US" dirty="0" smtClean="0"/>
              <a:t>      "</a:t>
            </a:r>
            <a:r>
              <a:rPr lang="en-US" dirty="0" err="1" smtClean="0"/>
              <a:t>dateDiagnosed</a:t>
            </a:r>
            <a:r>
              <a:rPr lang="en-US" dirty="0" smtClean="0"/>
              <a:t>": "2008-01-01"</a:t>
            </a:r>
          </a:p>
          <a:p>
            <a:endParaRPr lang="en-US" dirty="0" smtClean="0"/>
          </a:p>
          <a:p>
            <a:r>
              <a:rPr lang="en-US" dirty="0" smtClean="0"/>
              <a:t>    }</a:t>
            </a:r>
          </a:p>
          <a:p>
            <a:endParaRPr lang="en-US" dirty="0" smtClean="0"/>
          </a:p>
          <a:p>
            <a:r>
              <a:rPr lang="en-US" dirty="0" smtClean="0"/>
              <a:t>  },</a:t>
            </a:r>
          </a:p>
          <a:p>
            <a:r>
              <a:rPr lang="en-US" dirty="0" smtClean="0"/>
              <a:t>  "visits": [</a:t>
            </a:r>
          </a:p>
          <a:p>
            <a:r>
              <a:rPr lang="en-US" dirty="0" smtClean="0"/>
              <a:t>    {</a:t>
            </a:r>
          </a:p>
          <a:p>
            <a:r>
              <a:rPr lang="en-US" dirty="0" smtClean="0"/>
              <a:t>      "</a:t>
            </a:r>
            <a:r>
              <a:rPr lang="en-US" dirty="0" err="1" smtClean="0"/>
              <a:t>locationName</a:t>
            </a:r>
            <a:r>
              <a:rPr lang="en-US" dirty="0" smtClean="0"/>
              <a:t>": "Medical Center 123",</a:t>
            </a:r>
          </a:p>
          <a:p>
            <a:r>
              <a:rPr lang="en-US" dirty="0" smtClean="0"/>
              <a:t>      "</a:t>
            </a:r>
            <a:r>
              <a:rPr lang="en-US" dirty="0" err="1" smtClean="0"/>
              <a:t>locationStreetAddress</a:t>
            </a:r>
            <a:r>
              <a:rPr lang="en-US" dirty="0" smtClean="0"/>
              <a:t>": "123 Main St",</a:t>
            </a:r>
          </a:p>
          <a:p>
            <a:r>
              <a:rPr lang="en-US" dirty="0" smtClean="0"/>
              <a:t>      "</a:t>
            </a:r>
            <a:r>
              <a:rPr lang="en-US" dirty="0" err="1" smtClean="0"/>
              <a:t>locationCity</a:t>
            </a:r>
            <a:r>
              <a:rPr lang="en-US" dirty="0" smtClean="0"/>
              <a:t>": "Default",</a:t>
            </a:r>
          </a:p>
          <a:p>
            <a:r>
              <a:rPr lang="en-US" dirty="0" smtClean="0"/>
              <a:t>      "</a:t>
            </a:r>
            <a:r>
              <a:rPr lang="en-US" dirty="0" err="1" smtClean="0"/>
              <a:t>locationStateProvince</a:t>
            </a:r>
            <a:r>
              <a:rPr lang="en-US" dirty="0" smtClean="0"/>
              <a:t>": "NA",</a:t>
            </a:r>
          </a:p>
          <a:p>
            <a:r>
              <a:rPr lang="en-US" dirty="0" smtClean="0"/>
              <a:t>      "</a:t>
            </a:r>
            <a:r>
              <a:rPr lang="en-US" dirty="0" err="1" smtClean="0"/>
              <a:t>locationCountry</a:t>
            </a:r>
            <a:r>
              <a:rPr lang="en-US" dirty="0" smtClean="0"/>
              <a:t>": "US",</a:t>
            </a:r>
          </a:p>
          <a:p>
            <a:r>
              <a:rPr lang="en-US" dirty="0" smtClean="0"/>
              <a:t>      "</a:t>
            </a:r>
            <a:r>
              <a:rPr lang="en-US" dirty="0" err="1" smtClean="0"/>
              <a:t>locationZipcode</a:t>
            </a:r>
            <a:r>
              <a:rPr lang="en-US" dirty="0" smtClean="0"/>
              <a:t>": "12345",</a:t>
            </a:r>
          </a:p>
          <a:p>
            <a:r>
              <a:rPr lang="en-US" dirty="0" smtClean="0"/>
              <a:t>      "professional": "Dr. Schrödinger",</a:t>
            </a:r>
          </a:p>
          <a:p>
            <a:r>
              <a:rPr lang="en-US" dirty="0" smtClean="0"/>
              <a:t>      "</a:t>
            </a:r>
            <a:r>
              <a:rPr lang="en-US" dirty="0" err="1" smtClean="0"/>
              <a:t>visitDate</a:t>
            </a:r>
            <a:r>
              <a:rPr lang="en-US" dirty="0" smtClean="0"/>
              <a:t>": "2015-01-01 12:15:00",</a:t>
            </a:r>
          </a:p>
          <a:p>
            <a:r>
              <a:rPr lang="en-US" dirty="0" smtClean="0"/>
              <a:t>      "diagnoses": {},</a:t>
            </a:r>
          </a:p>
          <a:p>
            <a:r>
              <a:rPr lang="en-US" dirty="0" smtClean="0"/>
              <a:t>      "treatments": [</a:t>
            </a:r>
          </a:p>
          <a:p>
            <a:r>
              <a:rPr lang="en-US" dirty="0" smtClean="0"/>
              <a:t>        {</a:t>
            </a:r>
          </a:p>
          <a:p>
            <a:r>
              <a:rPr lang="en-US" dirty="0" smtClean="0"/>
              <a:t>          "type": "</a:t>
            </a:r>
            <a:r>
              <a:rPr lang="en-US" dirty="0" err="1" smtClean="0"/>
              <a:t>Perscription</a:t>
            </a:r>
            <a:r>
              <a:rPr lang="en-US" dirty="0" smtClean="0"/>
              <a:t>",</a:t>
            </a:r>
          </a:p>
          <a:p>
            <a:r>
              <a:rPr lang="en-US" dirty="0" smtClean="0"/>
              <a:t>          "name": "</a:t>
            </a:r>
            <a:r>
              <a:rPr lang="en-US" dirty="0" err="1" smtClean="0"/>
              <a:t>Oxicoton</a:t>
            </a:r>
            <a:r>
              <a:rPr lang="en-US" dirty="0" smtClean="0"/>
              <a:t>"</a:t>
            </a:r>
          </a:p>
          <a:p>
            <a:r>
              <a:rPr lang="en-US" dirty="0" smtClean="0"/>
              <a:t>        }</a:t>
            </a:r>
          </a:p>
          <a:p>
            <a:r>
              <a:rPr lang="en-US" dirty="0" smtClean="0"/>
              <a:t>      ],</a:t>
            </a:r>
          </a:p>
          <a:p>
            <a:r>
              <a:rPr lang="en-US" dirty="0" smtClean="0"/>
              <a:t>      "</a:t>
            </a:r>
            <a:r>
              <a:rPr lang="en-US" dirty="0" err="1" smtClean="0"/>
              <a:t>miscellaneousNotes</a:t>
            </a:r>
            <a:r>
              <a:rPr lang="en-US" dirty="0" smtClean="0"/>
              <a:t>": "He came in with chest pain.  Gave XXX and left him with YYYY"</a:t>
            </a:r>
          </a:p>
          <a:p>
            <a:endParaRPr lang="en-US" dirty="0" smtClean="0"/>
          </a:p>
          <a:p>
            <a:r>
              <a:rPr lang="en-US" dirty="0" smtClean="0"/>
              <a:t>    }</a:t>
            </a:r>
          </a:p>
          <a:p>
            <a:r>
              <a:rPr lang="en-US" dirty="0" smtClean="0"/>
              <a:t>]</a:t>
            </a:r>
          </a:p>
          <a:p>
            <a:r>
              <a:rPr lang="en-US" dirty="0" smtClean="0"/>
              <a:t>}</a:t>
            </a:r>
            <a:endParaRPr lang="en-US" dirty="0"/>
          </a:p>
        </p:txBody>
      </p:sp>
      <p:sp>
        <p:nvSpPr>
          <p:cNvPr id="4" name="Slide Number Placeholder 3"/>
          <p:cNvSpPr>
            <a:spLocks noGrp="1"/>
          </p:cNvSpPr>
          <p:nvPr>
            <p:ph type="sldNum" sz="quarter" idx="10"/>
          </p:nvPr>
        </p:nvSpPr>
        <p:spPr/>
        <p:txBody>
          <a:bodyPr/>
          <a:lstStyle/>
          <a:p>
            <a:fld id="{66162AD5-1932-491D-B351-6919568E4E5D}" type="slidenum">
              <a:rPr lang="en-US" smtClean="0"/>
              <a:t>7</a:t>
            </a:fld>
            <a:endParaRPr lang="en-US"/>
          </a:p>
        </p:txBody>
      </p:sp>
    </p:spTree>
    <p:extLst>
      <p:ext uri="{BB962C8B-B14F-4D97-AF65-F5344CB8AC3E}">
        <p14:creationId xmlns:p14="http://schemas.microsoft.com/office/powerpoint/2010/main" val="3748657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Excerpt from the Honest Broker paper mentioned in the slide:</a:t>
            </a:r>
          </a:p>
          <a:p>
            <a:endParaRPr lang="en-US" dirty="0" smtClean="0"/>
          </a:p>
          <a:p>
            <a:r>
              <a:rPr lang="en-US" sz="1200" kern="1200" dirty="0" smtClean="0">
                <a:solidFill>
                  <a:schemeClr val="tx1"/>
                </a:solidFill>
                <a:effectLst/>
                <a:latin typeface="+mn-lt"/>
                <a:ea typeface="+mn-ea"/>
                <a:cs typeface="+mn-cs"/>
              </a:rPr>
              <a:t>The honest broker is not part of either the clinical or research team. The honest broker is dedicated to providing “honest broker” services only to a particular project and is not part of either the data collection team or the research team. This is to avoid any potential conflict of interest. It needs to be emphasized that these roles change from project to project for a particular individual. However the end result is that the dedicated honest broker for that project is not part of either the research team or the data/biological specimen aggregation team.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is important to ensure confidentiality and honest research. The honest broker is the only entity that can link research identifiers and clinical identifiers. This transfers control and responsibility of the de-identification process to an independent third party, the honest broker, thereby reducing the risk of conflict of interest. Personal and clinical identifiers (names, addresses, medical record numbers etc.) are limited to the clinical space. The research identifiers (i.e. “subject 12432”) cannot be traced back to the personal or clinical identifies except through the honest broker’s linkage codes. This concept differs from anonymization. Anonymization is a one-way process in which the linkage between personal identifiers and research identifiers is removed. Anonymization precludes any subsequent updating of data. The process of data annotation with the particular specimen stops when anonymization is performed. The process of having the honest broker assign linkage codes (re-identification codes) allows information to be updated at anytime in the future. The honest broker can identify the patient by means of the linkage code, access information related to this patient from the clinical domain, and provide updated information to the researchers in a de-identified fashion, using the original linkage code. The link between codes must be retained and protected by the honest broker. Subsequent requests to update information on research protocol participants (research cohort) must be conducted through the honest broker. The honest broker system is therefore an upgrade to the process of anonymization. Anonymization essentially provides information up to the time of accrual, whereas the honest broker concept allows information to be updated in a manner that is consistent with current legal and ethical protocols.</a:t>
            </a:r>
          </a:p>
          <a:p>
            <a:endParaRPr lang="en-US" dirty="0"/>
          </a:p>
        </p:txBody>
      </p:sp>
      <p:sp>
        <p:nvSpPr>
          <p:cNvPr id="4" name="Slide Number Placeholder 3"/>
          <p:cNvSpPr>
            <a:spLocks noGrp="1"/>
          </p:cNvSpPr>
          <p:nvPr>
            <p:ph type="sldNum" sz="quarter" idx="10"/>
          </p:nvPr>
        </p:nvSpPr>
        <p:spPr/>
        <p:txBody>
          <a:bodyPr/>
          <a:lstStyle/>
          <a:p>
            <a:fld id="{66162AD5-1932-491D-B351-6919568E4E5D}" type="slidenum">
              <a:rPr lang="en-US" smtClean="0"/>
              <a:t>8</a:t>
            </a:fld>
            <a:endParaRPr lang="en-US"/>
          </a:p>
        </p:txBody>
      </p:sp>
    </p:spTree>
    <p:extLst>
      <p:ext uri="{BB962C8B-B14F-4D97-AF65-F5344CB8AC3E}">
        <p14:creationId xmlns:p14="http://schemas.microsoft.com/office/powerpoint/2010/main" val="3821364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boktoso/hackathonclt2019/blob/master/PatientDataExample.js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cbi.nlm.nih.gov/pmc/articles/PMC274518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george.Azrak@gmail.com" TargetMode="External"/><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6939" y="1019287"/>
            <a:ext cx="8915399" cy="2262781"/>
          </a:xfrm>
        </p:spPr>
        <p:txBody>
          <a:bodyPr/>
          <a:lstStyle/>
          <a:p>
            <a:pPr algn="ctr"/>
            <a:r>
              <a:rPr lang="en-US" b="1" dirty="0" err="1"/>
              <a:t>Medlink</a:t>
            </a:r>
            <a:r>
              <a:rPr lang="en-US" b="1" dirty="0"/>
              <a:t> </a:t>
            </a:r>
            <a:br>
              <a:rPr lang="en-US" b="1" dirty="0"/>
            </a:br>
            <a:r>
              <a:rPr lang="en-US" b="1" dirty="0"/>
              <a:t>Universal Data Portal</a:t>
            </a:r>
            <a:endParaRPr lang="en-US" dirty="0"/>
          </a:p>
        </p:txBody>
      </p:sp>
      <p:sp>
        <p:nvSpPr>
          <p:cNvPr id="3" name="Subtitle 2"/>
          <p:cNvSpPr>
            <a:spLocks noGrp="1"/>
          </p:cNvSpPr>
          <p:nvPr>
            <p:ph type="subTitle" idx="1"/>
          </p:nvPr>
        </p:nvSpPr>
        <p:spPr>
          <a:xfrm>
            <a:off x="2675275" y="3958814"/>
            <a:ext cx="8915399" cy="2461215"/>
          </a:xfrm>
        </p:spPr>
        <p:txBody>
          <a:bodyPr>
            <a:normAutofit/>
          </a:bodyPr>
          <a:lstStyle/>
          <a:p>
            <a:pPr algn="ctr"/>
            <a:r>
              <a:rPr lang="en-US" b="1" dirty="0" smtClean="0"/>
              <a:t>Team Delta-Squad</a:t>
            </a:r>
            <a:endParaRPr lang="en-US" b="1" dirty="0"/>
          </a:p>
          <a:p>
            <a:pPr algn="ctr"/>
            <a:r>
              <a:rPr lang="en-US" dirty="0"/>
              <a:t>Robert John Hayman</a:t>
            </a:r>
          </a:p>
          <a:p>
            <a:pPr algn="ctr"/>
            <a:r>
              <a:rPr lang="en-US" dirty="0"/>
              <a:t>Christopher Maye</a:t>
            </a:r>
          </a:p>
          <a:p>
            <a:pPr algn="ctr"/>
            <a:r>
              <a:rPr lang="en-US" dirty="0"/>
              <a:t>George </a:t>
            </a:r>
            <a:r>
              <a:rPr lang="en-US" dirty="0" err="1"/>
              <a:t>Azrak</a:t>
            </a:r>
            <a:endParaRPr lang="en-US" dirty="0"/>
          </a:p>
          <a:p>
            <a:pPr algn="ctr"/>
            <a:endParaRPr lang="en-US" dirty="0"/>
          </a:p>
          <a:p>
            <a:pPr algn="ctr"/>
            <a:r>
              <a:rPr lang="en-US" dirty="0"/>
              <a:t>March 2019</a:t>
            </a:r>
            <a:endParaRPr lang="en-US" dirty="0"/>
          </a:p>
        </p:txBody>
      </p:sp>
    </p:spTree>
    <p:extLst>
      <p:ext uri="{BB962C8B-B14F-4D97-AF65-F5344CB8AC3E}">
        <p14:creationId xmlns:p14="http://schemas.microsoft.com/office/powerpoint/2010/main" val="23793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a:xfrm>
            <a:off x="2589212" y="2133600"/>
            <a:ext cx="3628708" cy="3777622"/>
          </a:xfrm>
        </p:spPr>
        <p:txBody>
          <a:bodyPr/>
          <a:lstStyle/>
          <a:p>
            <a:r>
              <a:rPr lang="en-US" dirty="0" smtClean="0"/>
              <a:t>We computed HIV cases / 100K for each count of schools in that Zip and count of </a:t>
            </a:r>
            <a:r>
              <a:rPr lang="en-US" dirty="0" err="1" smtClean="0"/>
              <a:t>Medlink</a:t>
            </a:r>
            <a:r>
              <a:rPr lang="en-US" dirty="0" smtClean="0"/>
              <a:t> Clinics in that Zip.</a:t>
            </a:r>
          </a:p>
          <a:p>
            <a:r>
              <a:rPr lang="en-US" dirty="0" smtClean="0"/>
              <a:t>Results did not yield conclusive trends. </a:t>
            </a:r>
          </a:p>
          <a:p>
            <a:r>
              <a:rPr lang="en-US" dirty="0" smtClean="0"/>
              <a:t>Results do serve for spot examination to see if Schools could be used as temporary clinics.</a:t>
            </a:r>
            <a:endParaRPr lang="en-US" dirty="0"/>
          </a:p>
        </p:txBody>
      </p:sp>
      <p:pic>
        <p:nvPicPr>
          <p:cNvPr id="4" name="Picture 3"/>
          <p:cNvPicPr>
            <a:picLocks noChangeAspect="1"/>
          </p:cNvPicPr>
          <p:nvPr/>
        </p:nvPicPr>
        <p:blipFill rotWithShape="1">
          <a:blip r:embed="rId2"/>
          <a:srcRect r="19622" b="18546"/>
          <a:stretch/>
        </p:blipFill>
        <p:spPr>
          <a:xfrm>
            <a:off x="7648152" y="1001195"/>
            <a:ext cx="4080552" cy="5309194"/>
          </a:xfrm>
          <a:prstGeom prst="rect">
            <a:avLst/>
          </a:prstGeom>
        </p:spPr>
      </p:pic>
    </p:spTree>
    <p:extLst>
      <p:ext uri="{BB962C8B-B14F-4D97-AF65-F5344CB8AC3E}">
        <p14:creationId xmlns:p14="http://schemas.microsoft.com/office/powerpoint/2010/main" val="1651222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Observations</a:t>
            </a:r>
            <a:endParaRPr lang="en-US" dirty="0"/>
          </a:p>
        </p:txBody>
      </p:sp>
      <p:pic>
        <p:nvPicPr>
          <p:cNvPr id="4" name="Picture 3"/>
          <p:cNvPicPr>
            <a:picLocks noChangeAspect="1"/>
          </p:cNvPicPr>
          <p:nvPr/>
        </p:nvPicPr>
        <p:blipFill rotWithShape="1">
          <a:blip r:embed="rId2"/>
          <a:srcRect r="19774" b="19613"/>
          <a:stretch/>
        </p:blipFill>
        <p:spPr>
          <a:xfrm>
            <a:off x="579135" y="1466088"/>
            <a:ext cx="11540096" cy="2849880"/>
          </a:xfrm>
          <a:prstGeom prst="rect">
            <a:avLst/>
          </a:prstGeom>
        </p:spPr>
      </p:pic>
      <p:pic>
        <p:nvPicPr>
          <p:cNvPr id="6" name="Picture 5"/>
          <p:cNvPicPr>
            <a:picLocks noChangeAspect="1"/>
          </p:cNvPicPr>
          <p:nvPr/>
        </p:nvPicPr>
        <p:blipFill rotWithShape="1">
          <a:blip r:embed="rId3"/>
          <a:srcRect r="19570" b="13258"/>
          <a:stretch/>
        </p:blipFill>
        <p:spPr>
          <a:xfrm>
            <a:off x="579135" y="4493598"/>
            <a:ext cx="11586628" cy="1151298"/>
          </a:xfrm>
          <a:prstGeom prst="rect">
            <a:avLst/>
          </a:prstGeom>
        </p:spPr>
      </p:pic>
    </p:spTree>
    <p:extLst>
      <p:ext uri="{BB962C8B-B14F-4D97-AF65-F5344CB8AC3E}">
        <p14:creationId xmlns:p14="http://schemas.microsoft.com/office/powerpoint/2010/main" val="3841911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a:t>
            </a:r>
            <a:endParaRPr lang="en-US" dirty="0"/>
          </a:p>
        </p:txBody>
      </p:sp>
      <p:sp>
        <p:nvSpPr>
          <p:cNvPr id="3" name="Content Placeholder 2"/>
          <p:cNvSpPr>
            <a:spLocks noGrp="1"/>
          </p:cNvSpPr>
          <p:nvPr>
            <p:ph idx="1"/>
          </p:nvPr>
        </p:nvSpPr>
        <p:spPr/>
        <p:txBody>
          <a:bodyPr/>
          <a:lstStyle/>
          <a:p>
            <a:r>
              <a:rPr lang="en-US" dirty="0" smtClean="0"/>
              <a:t>Have rich data for research performed on detailed data with anonymized information.</a:t>
            </a:r>
            <a:br>
              <a:rPr lang="en-US" dirty="0" smtClean="0"/>
            </a:br>
            <a:endParaRPr lang="en-US" dirty="0" smtClean="0"/>
          </a:p>
          <a:p>
            <a:r>
              <a:rPr lang="en-US" dirty="0" smtClean="0"/>
              <a:t>The ideal is to be able to have access to detailed longitudinal data that permits the researcher to have the flexibility to perform appropriate analysis.</a:t>
            </a:r>
            <a:endParaRPr lang="en-US" dirty="0"/>
          </a:p>
        </p:txBody>
      </p:sp>
    </p:spTree>
    <p:extLst>
      <p:ext uri="{BB962C8B-B14F-4D97-AF65-F5344CB8AC3E}">
        <p14:creationId xmlns:p14="http://schemas.microsoft.com/office/powerpoint/2010/main" val="637331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different approach to Data Analysis</a:t>
            </a:r>
            <a:endParaRPr lang="en-US" dirty="0"/>
          </a:p>
        </p:txBody>
      </p:sp>
      <p:sp>
        <p:nvSpPr>
          <p:cNvPr id="3" name="Content Placeholder 2"/>
          <p:cNvSpPr>
            <a:spLocks noGrp="1"/>
          </p:cNvSpPr>
          <p:nvPr>
            <p:ph idx="1"/>
          </p:nvPr>
        </p:nvSpPr>
        <p:spPr/>
        <p:txBody>
          <a:bodyPr/>
          <a:lstStyle/>
          <a:p>
            <a:r>
              <a:rPr lang="en-US" dirty="0" smtClean="0"/>
              <a:t>Traditionally, studies have focused on summarized data to draw any conclusions about health care outcomes, treatments, and any other facet of heath care research.	</a:t>
            </a:r>
          </a:p>
          <a:p>
            <a:r>
              <a:rPr lang="en-US" dirty="0" smtClean="0"/>
              <a:t>Recent technologies can deal with large amounts of data and take advantage of the richness of all the details.</a:t>
            </a:r>
          </a:p>
          <a:p>
            <a:r>
              <a:rPr lang="en-US" dirty="0" smtClean="0"/>
              <a:t>To that end we propose a dual prong solution:</a:t>
            </a:r>
          </a:p>
          <a:p>
            <a:pPr lvl="1"/>
            <a:r>
              <a:rPr lang="en-US" dirty="0" smtClean="0"/>
              <a:t>Anonymized detailed data that can provide a rich research platform</a:t>
            </a:r>
          </a:p>
          <a:p>
            <a:pPr lvl="1"/>
            <a:r>
              <a:rPr lang="en-US" dirty="0" smtClean="0"/>
              <a:t>A simplified patient portal that can assist </a:t>
            </a:r>
            <a:r>
              <a:rPr lang="en-US" dirty="0" err="1" smtClean="0"/>
              <a:t>Medlink</a:t>
            </a:r>
            <a:r>
              <a:rPr lang="en-US" dirty="0" smtClean="0"/>
              <a:t> in caring for their patients.  An advisory group of doctors can decide the minimal set of data needed.</a:t>
            </a:r>
            <a:endParaRPr lang="en-US" dirty="0"/>
          </a:p>
        </p:txBody>
      </p:sp>
    </p:spTree>
    <p:extLst>
      <p:ext uri="{BB962C8B-B14F-4D97-AF65-F5344CB8AC3E}">
        <p14:creationId xmlns:p14="http://schemas.microsoft.com/office/powerpoint/2010/main" val="3417637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Honest Broker &amp; Data Portal</a:t>
            </a:r>
            <a:endParaRPr lang="en-US" dirty="0"/>
          </a:p>
        </p:txBody>
      </p:sp>
      <p:pic>
        <p:nvPicPr>
          <p:cNvPr id="5" name="Picture 4"/>
          <p:cNvPicPr>
            <a:picLocks noChangeAspect="1"/>
          </p:cNvPicPr>
          <p:nvPr/>
        </p:nvPicPr>
        <p:blipFill>
          <a:blip r:embed="rId2"/>
          <a:stretch>
            <a:fillRect/>
          </a:stretch>
        </p:blipFill>
        <p:spPr>
          <a:xfrm>
            <a:off x="2592925" y="2382217"/>
            <a:ext cx="6334507" cy="3674339"/>
          </a:xfrm>
          <a:prstGeom prst="rect">
            <a:avLst/>
          </a:prstGeom>
        </p:spPr>
      </p:pic>
      <p:sp>
        <p:nvSpPr>
          <p:cNvPr id="6" name="Content Placeholder 2"/>
          <p:cNvSpPr>
            <a:spLocks noGrp="1"/>
          </p:cNvSpPr>
          <p:nvPr>
            <p:ph idx="1"/>
          </p:nvPr>
        </p:nvSpPr>
        <p:spPr>
          <a:xfrm>
            <a:off x="7949902" y="1699708"/>
            <a:ext cx="3554710" cy="4356848"/>
          </a:xfrm>
        </p:spPr>
        <p:txBody>
          <a:bodyPr/>
          <a:lstStyle/>
          <a:p>
            <a:r>
              <a:rPr lang="en-US" dirty="0" smtClean="0"/>
              <a:t>Dual purpose Portal:</a:t>
            </a:r>
          </a:p>
          <a:p>
            <a:pPr lvl="1"/>
            <a:r>
              <a:rPr lang="en-US" dirty="0" smtClean="0"/>
              <a:t>Anonymized data made available for research.</a:t>
            </a:r>
          </a:p>
          <a:p>
            <a:pPr lvl="1"/>
            <a:r>
              <a:rPr lang="en-US" dirty="0" smtClean="0"/>
              <a:t>Non-anonymized data made available to health providers if the patient gives consent.</a:t>
            </a:r>
          </a:p>
          <a:p>
            <a:r>
              <a:rPr lang="en-US" dirty="0" smtClean="0"/>
              <a:t>The portal does not have to be a comprehensive EMR / HER.  It can start simply by collecting enough information that an advisory group of doctor would decide on.</a:t>
            </a:r>
            <a:endParaRPr lang="en-US" dirty="0"/>
          </a:p>
        </p:txBody>
      </p:sp>
    </p:spTree>
    <p:extLst>
      <p:ext uri="{BB962C8B-B14F-4D97-AF65-F5344CB8AC3E}">
        <p14:creationId xmlns:p14="http://schemas.microsoft.com/office/powerpoint/2010/main" val="3479758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Simplified Data Structure</a:t>
            </a:r>
            <a:endParaRPr lang="en-US" dirty="0"/>
          </a:p>
        </p:txBody>
      </p:sp>
      <p:sp>
        <p:nvSpPr>
          <p:cNvPr id="3" name="Content Placeholder 2"/>
          <p:cNvSpPr>
            <a:spLocks noGrp="1"/>
          </p:cNvSpPr>
          <p:nvPr>
            <p:ph idx="1"/>
          </p:nvPr>
        </p:nvSpPr>
        <p:spPr>
          <a:xfrm>
            <a:off x="1316736" y="1682496"/>
            <a:ext cx="10187876" cy="4228726"/>
          </a:xfrm>
        </p:spPr>
        <p:txBody>
          <a:bodyPr/>
          <a:lstStyle/>
          <a:p>
            <a:pPr marL="0" indent="0">
              <a:buNone/>
            </a:pPr>
            <a:r>
              <a:rPr lang="en-US" dirty="0">
                <a:hlinkClick r:id="rId3"/>
              </a:rPr>
              <a:t>https://</a:t>
            </a:r>
            <a:r>
              <a:rPr lang="en-US" dirty="0" smtClean="0">
                <a:hlinkClick r:id="rId3"/>
              </a:rPr>
              <a:t>github.com/boktoso/hackathonclt2019/blob/master/PatientDataExample.json</a:t>
            </a:r>
            <a:endParaRPr lang="en-US" dirty="0" smtClean="0"/>
          </a:p>
          <a:p>
            <a:pPr marL="0" indent="0">
              <a:buNone/>
            </a:pPr>
            <a:endParaRPr lang="en-US" dirty="0"/>
          </a:p>
          <a:p>
            <a:pPr marL="0" indent="0">
              <a:buNone/>
            </a:pPr>
            <a:r>
              <a:rPr lang="en-US" dirty="0" smtClean="0"/>
              <a:t>{</a:t>
            </a:r>
          </a:p>
          <a:p>
            <a:pPr marL="0" indent="0">
              <a:buNone/>
            </a:pPr>
            <a:r>
              <a:rPr lang="en-US" dirty="0"/>
              <a:t> </a:t>
            </a:r>
            <a:r>
              <a:rPr lang="en-US" dirty="0" smtClean="0"/>
              <a:t> 	“</a:t>
            </a:r>
            <a:r>
              <a:rPr lang="en-US" dirty="0" err="1" smtClean="0"/>
              <a:t>honestBrokerID</a:t>
            </a:r>
            <a:r>
              <a:rPr lang="en-US" dirty="0" smtClean="0"/>
              <a:t>” : “asrhy3q4u69h4qw6”,</a:t>
            </a:r>
          </a:p>
          <a:p>
            <a:pPr marL="0" indent="0">
              <a:buNone/>
            </a:pPr>
            <a:r>
              <a:rPr lang="en-US" dirty="0" smtClean="0"/>
              <a:t>	“</a:t>
            </a:r>
            <a:r>
              <a:rPr lang="en-US" dirty="0" err="1" smtClean="0"/>
              <a:t>firstName</a:t>
            </a:r>
            <a:r>
              <a:rPr lang="en-US" dirty="0" smtClean="0"/>
              <a:t>” : “”,</a:t>
            </a:r>
          </a:p>
          <a:p>
            <a:pPr marL="0" indent="0">
              <a:buNone/>
            </a:pPr>
            <a:r>
              <a:rPr lang="en-US" dirty="0"/>
              <a:t>	</a:t>
            </a:r>
            <a:r>
              <a:rPr lang="en-US" dirty="0" smtClean="0"/>
              <a:t>…,</a:t>
            </a:r>
          </a:p>
          <a:p>
            <a:pPr marL="0" indent="0">
              <a:buNone/>
            </a:pPr>
            <a:r>
              <a:rPr lang="en-US" dirty="0"/>
              <a:t>	</a:t>
            </a:r>
            <a:r>
              <a:rPr lang="en-US" dirty="0" smtClean="0"/>
              <a:t>visits : […],</a:t>
            </a:r>
          </a:p>
          <a:p>
            <a:pPr marL="0" indent="0">
              <a:buNone/>
            </a:pPr>
            <a:r>
              <a:rPr lang="en-US" dirty="0"/>
              <a:t>	</a:t>
            </a:r>
            <a:r>
              <a:rPr lang="en-US" dirty="0" smtClean="0"/>
              <a:t>diagnoses : […],</a:t>
            </a: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288462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br>
              <a:rPr lang="en-US" dirty="0" smtClean="0"/>
            </a:br>
            <a:r>
              <a:rPr lang="en-US" dirty="0" smtClean="0"/>
              <a:t>Anonymization / De-</a:t>
            </a:r>
            <a:r>
              <a:rPr lang="en-US" dirty="0"/>
              <a:t> Anonymization </a:t>
            </a:r>
          </a:p>
        </p:txBody>
      </p:sp>
      <p:sp>
        <p:nvSpPr>
          <p:cNvPr id="3" name="Content Placeholder 2"/>
          <p:cNvSpPr>
            <a:spLocks noGrp="1"/>
          </p:cNvSpPr>
          <p:nvPr>
            <p:ph idx="1"/>
          </p:nvPr>
        </p:nvSpPr>
        <p:spPr/>
        <p:txBody>
          <a:bodyPr>
            <a:normAutofit lnSpcReduction="10000"/>
          </a:bodyPr>
          <a:lstStyle/>
          <a:p>
            <a:r>
              <a:rPr lang="en-US" dirty="0" smtClean="0"/>
              <a:t>We propose to borrow the concept of the Honest Broker that has been used in collecting detailed data for research.</a:t>
            </a:r>
          </a:p>
          <a:p>
            <a:r>
              <a:rPr lang="en-US" u="sng" dirty="0" smtClean="0">
                <a:hlinkClick r:id="rId3"/>
              </a:rPr>
              <a:t>Honest Broker explained</a:t>
            </a:r>
            <a:endParaRPr lang="en-US" u="sng" dirty="0" smtClean="0"/>
          </a:p>
          <a:p>
            <a:r>
              <a:rPr lang="en-US" dirty="0" smtClean="0"/>
              <a:t>In a nutshell…</a:t>
            </a:r>
          </a:p>
          <a:p>
            <a:pPr lvl="1"/>
            <a:r>
              <a:rPr lang="en-US" dirty="0" smtClean="0"/>
              <a:t>The Honest Broker (HB) is an independent party separate from the clinical providers and from the research community.</a:t>
            </a:r>
          </a:p>
          <a:p>
            <a:pPr lvl="1"/>
            <a:r>
              <a:rPr lang="en-US" dirty="0" smtClean="0"/>
              <a:t>The HB generates a unique key based on the HIPAA protected data.  Every time data is available from Health Provider it can be added to an anonymized set that collects continually over time.</a:t>
            </a:r>
          </a:p>
          <a:p>
            <a:r>
              <a:rPr lang="en-US" dirty="0" smtClean="0"/>
              <a:t>In addition…</a:t>
            </a:r>
            <a:br>
              <a:rPr lang="en-US" dirty="0" smtClean="0"/>
            </a:br>
            <a:r>
              <a:rPr lang="en-US" dirty="0" smtClean="0"/>
              <a:t>For patients that sign a release to provide protected data to </a:t>
            </a:r>
            <a:r>
              <a:rPr lang="en-US" dirty="0" err="1" smtClean="0"/>
              <a:t>Medlink</a:t>
            </a:r>
            <a:r>
              <a:rPr lang="en-US" dirty="0" smtClean="0"/>
              <a:t>, all data could be collected and made available to </a:t>
            </a:r>
            <a:r>
              <a:rPr lang="en-US" dirty="0" err="1" smtClean="0"/>
              <a:t>Medlink</a:t>
            </a:r>
            <a:r>
              <a:rPr lang="en-US" dirty="0" smtClean="0"/>
              <a:t> health providers. </a:t>
            </a:r>
          </a:p>
          <a:p>
            <a:endParaRPr lang="en-US" dirty="0"/>
          </a:p>
        </p:txBody>
      </p:sp>
    </p:spTree>
    <p:extLst>
      <p:ext uri="{BB962C8B-B14F-4D97-AF65-F5344CB8AC3E}">
        <p14:creationId xmlns:p14="http://schemas.microsoft.com/office/powerpoint/2010/main" val="3129923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Team</a:t>
            </a:r>
            <a:endParaRPr lang="en-US" dirty="0"/>
          </a:p>
        </p:txBody>
      </p:sp>
      <p:sp>
        <p:nvSpPr>
          <p:cNvPr id="4" name="Oval 3"/>
          <p:cNvSpPr>
            <a:spLocks noChangeAspect="1"/>
          </p:cNvSpPr>
          <p:nvPr/>
        </p:nvSpPr>
        <p:spPr>
          <a:xfrm>
            <a:off x="6500128" y="2332037"/>
            <a:ext cx="1097280" cy="109728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lIns="822960" tIns="1188720" rIns="1645920" rtlCol="0" anchor="t" anchorCtr="0"/>
          <a:lstStyle/>
          <a:p>
            <a:r>
              <a:rPr lang="en-US" sz="1400" dirty="0">
                <a:solidFill>
                  <a:schemeClr val="tx1"/>
                </a:solidFill>
                <a:latin typeface="Arial" panose="020B0604020202020204" pitchFamily="34" charset="0"/>
                <a:cs typeface="Arial" panose="020B0604020202020204" pitchFamily="34" charset="0"/>
              </a:rPr>
              <a:t>George Azrak</a:t>
            </a:r>
          </a:p>
          <a:p>
            <a:r>
              <a:rPr lang="en-US" sz="1200" dirty="0" smtClean="0">
                <a:solidFill>
                  <a:schemeClr val="tx1"/>
                </a:solidFill>
                <a:latin typeface="Arial" panose="020B0604020202020204" pitchFamily="34" charset="0"/>
                <a:cs typeface="Arial" panose="020B0604020202020204" pitchFamily="34" charset="0"/>
                <a:hlinkClick r:id="rId3"/>
              </a:rPr>
              <a:t>george.Azrak@gmail.com</a:t>
            </a:r>
            <a:endParaRPr lang="en-US" sz="1200" dirty="0" smtClean="0">
              <a:solidFill>
                <a:schemeClr val="tx1"/>
              </a:solidFill>
              <a:latin typeface="Arial" panose="020B0604020202020204" pitchFamily="34" charset="0"/>
              <a:cs typeface="Arial" panose="020B0604020202020204" pitchFamily="34" charset="0"/>
            </a:endParaRPr>
          </a:p>
          <a:p>
            <a:r>
              <a:rPr lang="en-US" sz="1200" dirty="0" smtClean="0">
                <a:solidFill>
                  <a:schemeClr val="tx1"/>
                </a:solidFill>
                <a:latin typeface="Arial" panose="020B0604020202020204" pitchFamily="34" charset="0"/>
                <a:cs typeface="Arial" panose="020B0604020202020204" pitchFamily="34" charset="0"/>
              </a:rPr>
              <a:t>(734)709-0408</a:t>
            </a:r>
            <a:endParaRPr lang="en-US" sz="1200" dirty="0">
              <a:solidFill>
                <a:schemeClr val="tx1"/>
              </a:solidFill>
              <a:latin typeface="Arial" panose="020B0604020202020204" pitchFamily="34" charset="0"/>
              <a:cs typeface="Arial" panose="020B0604020202020204" pitchFamily="34" charset="0"/>
            </a:endParaRPr>
          </a:p>
        </p:txBody>
      </p:sp>
      <p:sp>
        <p:nvSpPr>
          <p:cNvPr id="5" name="Oval 4"/>
          <p:cNvSpPr>
            <a:spLocks noChangeAspect="1"/>
          </p:cNvSpPr>
          <p:nvPr/>
        </p:nvSpPr>
        <p:spPr>
          <a:xfrm>
            <a:off x="3509278" y="2332037"/>
            <a:ext cx="1097280" cy="109728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lIns="822960" tIns="1188720" rIns="1645920" rtlCol="0" anchor="t" anchorCtr="0"/>
          <a:lstStyle/>
          <a:p>
            <a:r>
              <a:rPr lang="en-US" sz="1400" dirty="0" smtClean="0">
                <a:solidFill>
                  <a:schemeClr val="tx1"/>
                </a:solidFill>
                <a:latin typeface="Arial" panose="020B0604020202020204" pitchFamily="34" charset="0"/>
                <a:cs typeface="Arial" panose="020B0604020202020204" pitchFamily="34" charset="0"/>
              </a:rPr>
              <a:t>Robert Hayman</a:t>
            </a:r>
            <a:endParaRPr lang="en-US" sz="1400" dirty="0">
              <a:solidFill>
                <a:schemeClr val="tx1"/>
              </a:solidFill>
              <a:latin typeface="Arial" panose="020B0604020202020204" pitchFamily="34" charset="0"/>
              <a:cs typeface="Arial" panose="020B0604020202020204" pitchFamily="34" charset="0"/>
            </a:endParaRPr>
          </a:p>
          <a:p>
            <a:r>
              <a:rPr lang="en-US" sz="1200" dirty="0" smtClean="0">
                <a:solidFill>
                  <a:srgbClr val="FF0000"/>
                </a:solidFill>
                <a:latin typeface="Arial" panose="020B0604020202020204" pitchFamily="34" charset="0"/>
                <a:cs typeface="Arial" panose="020B0604020202020204" pitchFamily="34" charset="0"/>
              </a:rPr>
              <a:t>rhayman109@yahoo.com</a:t>
            </a:r>
            <a:endParaRPr lang="en-US" sz="1200" dirty="0" smtClean="0">
              <a:solidFill>
                <a:srgbClr val="FF0000"/>
              </a:solidFill>
              <a:latin typeface="Arial" panose="020B0604020202020204" pitchFamily="34" charset="0"/>
              <a:cs typeface="Arial" panose="020B0604020202020204" pitchFamily="34" charset="0"/>
            </a:endParaRPr>
          </a:p>
          <a:p>
            <a:r>
              <a:rPr lang="en-US" sz="1200" dirty="0" smtClean="0">
                <a:solidFill>
                  <a:schemeClr val="tx1"/>
                </a:solidFill>
                <a:latin typeface="Arial" panose="020B0604020202020204" pitchFamily="34" charset="0"/>
                <a:cs typeface="Arial" panose="020B0604020202020204" pitchFamily="34" charset="0"/>
              </a:rPr>
              <a:t>(540)907-5159</a:t>
            </a:r>
            <a:endParaRPr lang="en-US" sz="1200" dirty="0">
              <a:solidFill>
                <a:schemeClr val="tx1"/>
              </a:solidFill>
              <a:latin typeface="Arial" panose="020B0604020202020204" pitchFamily="34" charset="0"/>
              <a:cs typeface="Arial" panose="020B0604020202020204" pitchFamily="34" charset="0"/>
            </a:endParaRPr>
          </a:p>
        </p:txBody>
      </p:sp>
      <p:sp>
        <p:nvSpPr>
          <p:cNvPr id="6" name="Oval 5"/>
          <p:cNvSpPr>
            <a:spLocks noChangeAspect="1"/>
          </p:cNvSpPr>
          <p:nvPr/>
        </p:nvSpPr>
        <p:spPr>
          <a:xfrm>
            <a:off x="9490978" y="2298064"/>
            <a:ext cx="1097280" cy="109728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lIns="822960" tIns="1188720" rIns="1645920" rtlCol="0" anchor="t" anchorCtr="0"/>
          <a:lstStyle/>
          <a:p>
            <a:r>
              <a:rPr lang="en-US" sz="1400" dirty="0" smtClean="0">
                <a:solidFill>
                  <a:schemeClr val="tx1"/>
                </a:solidFill>
                <a:latin typeface="Arial" panose="020B0604020202020204" pitchFamily="34" charset="0"/>
                <a:cs typeface="Arial" panose="020B0604020202020204" pitchFamily="34" charset="0"/>
              </a:rPr>
              <a:t>Christopher Maye</a:t>
            </a:r>
            <a:endParaRPr lang="en-US" sz="1400" dirty="0">
              <a:solidFill>
                <a:schemeClr val="tx1"/>
              </a:solidFill>
              <a:latin typeface="Arial" panose="020B0604020202020204" pitchFamily="34" charset="0"/>
              <a:cs typeface="Arial" panose="020B0604020202020204" pitchFamily="34" charset="0"/>
            </a:endParaRPr>
          </a:p>
          <a:p>
            <a:r>
              <a:rPr lang="en-US" sz="1200" dirty="0" smtClean="0">
                <a:solidFill>
                  <a:srgbClr val="FF0000"/>
                </a:solidFill>
                <a:latin typeface="Arial" panose="020B0604020202020204" pitchFamily="34" charset="0"/>
                <a:cs typeface="Arial" panose="020B0604020202020204" pitchFamily="34" charset="0"/>
              </a:rPr>
              <a:t>mayec15@students.ecu.edu</a:t>
            </a:r>
            <a:endParaRPr lang="en-US" sz="1200" dirty="0" smtClean="0">
              <a:solidFill>
                <a:srgbClr val="FF0000"/>
              </a:solidFill>
              <a:latin typeface="Arial" panose="020B0604020202020204" pitchFamily="34" charset="0"/>
              <a:cs typeface="Arial" panose="020B0604020202020204" pitchFamily="34" charset="0"/>
            </a:endParaRPr>
          </a:p>
          <a:p>
            <a:r>
              <a:rPr lang="en-US" sz="1200" dirty="0" smtClean="0">
                <a:solidFill>
                  <a:schemeClr val="tx1"/>
                </a:solidFill>
                <a:latin typeface="Arial" panose="020B0604020202020204" pitchFamily="34" charset="0"/>
                <a:cs typeface="Arial" panose="020B0604020202020204" pitchFamily="34" charset="0"/>
              </a:rPr>
              <a:t>(252)402-8915</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8848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263</TotalTime>
  <Words>667</Words>
  <Application>Microsoft Office PowerPoint</Application>
  <PresentationFormat>Widescreen</PresentationFormat>
  <Paragraphs>129</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Wisp</vt:lpstr>
      <vt:lpstr>Medlink  Universal Data Portal</vt:lpstr>
      <vt:lpstr>Observations</vt:lpstr>
      <vt:lpstr>More Observations</vt:lpstr>
      <vt:lpstr>The Need</vt:lpstr>
      <vt:lpstr>A different approach to Data Analysis</vt:lpstr>
      <vt:lpstr>The Honest Broker &amp; Data Portal</vt:lpstr>
      <vt:lpstr>Example Simplified Data Structure</vt:lpstr>
      <vt:lpstr>How? Anonymization / De- Anonymization </vt:lpstr>
      <vt:lpstr>The Team</vt:lpstr>
    </vt:vector>
  </TitlesOfParts>
  <Company>Windows User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Medlink  Universal Data Portal</dc:title>
  <dc:creator>George Azrak</dc:creator>
  <cp:lastModifiedBy>George Azrak</cp:lastModifiedBy>
  <cp:revision>16</cp:revision>
  <dcterms:created xsi:type="dcterms:W3CDTF">2019-03-23T07:23:56Z</dcterms:created>
  <dcterms:modified xsi:type="dcterms:W3CDTF">2019-03-23T11:47:46Z</dcterms:modified>
</cp:coreProperties>
</file>