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81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6582" autoAdjust="0"/>
  </p:normalViewPr>
  <p:slideViewPr>
    <p:cSldViewPr snapToGrid="0">
      <p:cViewPr varScale="1">
        <p:scale>
          <a:sx n="92" d="100"/>
          <a:sy n="92" d="100"/>
        </p:scale>
        <p:origin x="1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_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000"/>
              <a:t>クラウドサービスの世界市場規模の推移及び予測</a:t>
            </a:r>
            <a:endParaRPr lang="ja-JP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IaaS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12.4</c:v>
                </c:pt>
                <c:pt idx="1">
                  <c:v>16.399999999999999</c:v>
                </c:pt>
                <c:pt idx="2">
                  <c:v>21.6</c:v>
                </c:pt>
                <c:pt idx="3">
                  <c:v>27.5</c:v>
                </c:pt>
                <c:pt idx="4">
                  <c:v>33.5</c:v>
                </c:pt>
                <c:pt idx="5">
                  <c:v>39.299999999999997</c:v>
                </c:pt>
                <c:pt idx="6">
                  <c:v>44.5</c:v>
                </c:pt>
              </c:numCache>
            </c:numRef>
          </c:val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CaaS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0</c:v>
                </c:pt>
                <c:pt idx="1">
                  <c:v>1.9</c:v>
                </c:pt>
                <c:pt idx="2">
                  <c:v>5</c:v>
                </c:pt>
                <c:pt idx="3">
                  <c:v>11.9</c:v>
                </c:pt>
                <c:pt idx="4">
                  <c:v>23.6</c:v>
                </c:pt>
                <c:pt idx="5">
                  <c:v>36.299999999999997</c:v>
                </c:pt>
                <c:pt idx="6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PaaS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Sheet1!$F$3:$F$9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3.3</c:v>
                </c:pt>
                <c:pt idx="3">
                  <c:v>6.8</c:v>
                </c:pt>
                <c:pt idx="4">
                  <c:v>12.4</c:v>
                </c:pt>
                <c:pt idx="5">
                  <c:v>19.7</c:v>
                </c:pt>
                <c:pt idx="6">
                  <c:v>26.5</c:v>
                </c:pt>
              </c:numCache>
            </c:numRef>
          </c:val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SaaS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Sheet1!$G$3:$G$9</c:f>
              <c:numCache>
                <c:formatCode>General</c:formatCode>
                <c:ptCount val="7"/>
                <c:pt idx="0">
                  <c:v>14.2</c:v>
                </c:pt>
                <c:pt idx="1">
                  <c:v>20.399999999999999</c:v>
                </c:pt>
                <c:pt idx="2">
                  <c:v>29.6</c:v>
                </c:pt>
                <c:pt idx="3">
                  <c:v>41.2</c:v>
                </c:pt>
                <c:pt idx="4">
                  <c:v>54.7</c:v>
                </c:pt>
                <c:pt idx="5">
                  <c:v>69.2</c:v>
                </c:pt>
                <c:pt idx="6">
                  <c:v>84.1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1636446496"/>
        <c:axId val="-1636445952"/>
      </c:barChart>
      <c:catAx>
        <c:axId val="-163644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6445952"/>
        <c:crosses val="autoZero"/>
        <c:auto val="1"/>
        <c:lblAlgn val="ctr"/>
        <c:lblOffset val="100"/>
        <c:noMultiLvlLbl val="0"/>
      </c:catAx>
      <c:valAx>
        <c:axId val="-1636445952"/>
        <c:scaling>
          <c:orientation val="minMax"/>
          <c:max val="20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市場規模</a:t>
                </a:r>
                <a:r>
                  <a:rPr lang="en-US" altLang="ja-JP" sz="1800"/>
                  <a:t>(</a:t>
                </a:r>
                <a:r>
                  <a:rPr lang="ja-JP" altLang="en-US" sz="1800"/>
                  <a:t>１０億円</a:t>
                </a:r>
                <a:r>
                  <a:rPr lang="en-US" altLang="ja-JP" sz="1800"/>
                  <a:t>)</a:t>
                </a:r>
                <a:endParaRPr lang="ja-JP" alt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6446496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/>
              <a:t>各方式学習時間比較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論文掲載用データ!$B$121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論文掲載用データ!$C$121:$G$121</c:f>
              <c:numCache>
                <c:formatCode>General</c:formatCode>
                <c:ptCount val="5"/>
                <c:pt idx="0">
                  <c:v>180</c:v>
                </c:pt>
                <c:pt idx="1">
                  <c:v>72</c:v>
                </c:pt>
                <c:pt idx="2">
                  <c:v>90</c:v>
                </c:pt>
                <c:pt idx="3">
                  <c:v>90</c:v>
                </c:pt>
                <c:pt idx="4">
                  <c:v>103</c:v>
                </c:pt>
              </c:numCache>
            </c:numRef>
          </c:val>
        </c:ser>
        <c:ser>
          <c:idx val="1"/>
          <c:order val="1"/>
          <c:tx>
            <c:strRef>
              <c:f>論文掲載用データ!$B$122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論文掲載用データ!$C$122:$G$122</c:f>
              <c:numCache>
                <c:formatCode>General</c:formatCode>
                <c:ptCount val="5"/>
                <c:pt idx="0">
                  <c:v>540</c:v>
                </c:pt>
                <c:pt idx="1">
                  <c:v>421</c:v>
                </c:pt>
                <c:pt idx="2">
                  <c:v>503</c:v>
                </c:pt>
                <c:pt idx="3">
                  <c:v>479</c:v>
                </c:pt>
                <c:pt idx="4">
                  <c:v>413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33208208"/>
        <c:axId val="-1633214192"/>
      </c:barChart>
      <c:catAx>
        <c:axId val="-163320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/>
                  <a:t>被験者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3214192"/>
        <c:crosses val="autoZero"/>
        <c:auto val="1"/>
        <c:lblAlgn val="ctr"/>
        <c:lblOffset val="100"/>
        <c:noMultiLvlLbl val="0"/>
      </c:catAx>
      <c:valAx>
        <c:axId val="-163321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/>
                  <a:t>学習時間</a:t>
                </a:r>
                <a:r>
                  <a:rPr lang="en-US" altLang="ja-JP" sz="1200"/>
                  <a:t>(</a:t>
                </a:r>
                <a:r>
                  <a:rPr lang="ja-JP" altLang="en-US" sz="1200"/>
                  <a:t>秒</a:t>
                </a:r>
                <a:r>
                  <a:rPr lang="en-US" altLang="ja-JP" sz="1200"/>
                  <a:t>)</a:t>
                </a:r>
                <a:endParaRPr lang="ja-JP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320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 dirty="0"/>
              <a:t>各方式作成所要時間比較</a:t>
            </a:r>
          </a:p>
        </c:rich>
      </c:tx>
      <c:layout>
        <c:manualLayout>
          <c:xMode val="edge"/>
          <c:yMode val="edge"/>
          <c:x val="0.36429665593142641"/>
          <c:y val="3.1959104734690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208208376321337E-2"/>
          <c:y val="0.10655893357635932"/>
          <c:w val="0.88956639873281662"/>
          <c:h val="0.64273379459490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論文掲載用データ!$B$168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753214561599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32525002145775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327532145615996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1800285738808805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1.18002857388088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1.18002857388090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1.4750357173511006E-2"/>
                  <c:y val="4.91678534379847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論文掲載用データ!$C$168:$Q$168</c:f>
              <c:numCache>
                <c:formatCode>General</c:formatCode>
                <c:ptCount val="15"/>
                <c:pt idx="0">
                  <c:v>105</c:v>
                </c:pt>
                <c:pt idx="1">
                  <c:v>190</c:v>
                </c:pt>
                <c:pt idx="2">
                  <c:v>106</c:v>
                </c:pt>
                <c:pt idx="3">
                  <c:v>139</c:v>
                </c:pt>
                <c:pt idx="4">
                  <c:v>137</c:v>
                </c:pt>
                <c:pt idx="5">
                  <c:v>113</c:v>
                </c:pt>
                <c:pt idx="6">
                  <c:v>124</c:v>
                </c:pt>
                <c:pt idx="7">
                  <c:v>228</c:v>
                </c:pt>
                <c:pt idx="8">
                  <c:v>188</c:v>
                </c:pt>
                <c:pt idx="9">
                  <c:v>189</c:v>
                </c:pt>
                <c:pt idx="10">
                  <c:v>160</c:v>
                </c:pt>
                <c:pt idx="11">
                  <c:v>160</c:v>
                </c:pt>
                <c:pt idx="12">
                  <c:v>162</c:v>
                </c:pt>
                <c:pt idx="13">
                  <c:v>145</c:v>
                </c:pt>
                <c:pt idx="1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論文掲載用データ!$B$169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論文掲載用データ!$C$169:$Q$169</c:f>
              <c:numCache>
                <c:formatCode>General</c:formatCode>
                <c:ptCount val="15"/>
                <c:pt idx="0">
                  <c:v>485</c:v>
                </c:pt>
                <c:pt idx="1">
                  <c:v>745</c:v>
                </c:pt>
                <c:pt idx="2">
                  <c:v>1532</c:v>
                </c:pt>
                <c:pt idx="3">
                  <c:v>868</c:v>
                </c:pt>
                <c:pt idx="4">
                  <c:v>731</c:v>
                </c:pt>
                <c:pt idx="5">
                  <c:v>594</c:v>
                </c:pt>
                <c:pt idx="6">
                  <c:v>862</c:v>
                </c:pt>
                <c:pt idx="7">
                  <c:v>2070</c:v>
                </c:pt>
                <c:pt idx="8">
                  <c:v>1173</c:v>
                </c:pt>
                <c:pt idx="9">
                  <c:v>2296</c:v>
                </c:pt>
                <c:pt idx="10">
                  <c:v>660</c:v>
                </c:pt>
                <c:pt idx="11">
                  <c:v>730</c:v>
                </c:pt>
                <c:pt idx="12">
                  <c:v>2990</c:v>
                </c:pt>
                <c:pt idx="13">
                  <c:v>1946</c:v>
                </c:pt>
                <c:pt idx="14">
                  <c:v>1191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33217456"/>
        <c:axId val="-1633206576"/>
      </c:barChart>
      <c:catAx>
        <c:axId val="-163321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3206576"/>
        <c:crosses val="autoZero"/>
        <c:auto val="1"/>
        <c:lblAlgn val="ctr"/>
        <c:lblOffset val="100"/>
        <c:noMultiLvlLbl val="0"/>
      </c:catAx>
      <c:valAx>
        <c:axId val="-163320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dirty="0" smtClean="0"/>
                  <a:t>作成所要時間</a:t>
                </a:r>
                <a:r>
                  <a:rPr lang="en-US" altLang="ja-JP" sz="1600" dirty="0" smtClean="0"/>
                  <a:t>(</a:t>
                </a:r>
                <a:r>
                  <a:rPr lang="ja-JP" altLang="en-US" sz="1600" dirty="0" smtClean="0"/>
                  <a:t>秒</a:t>
                </a:r>
                <a:r>
                  <a:rPr lang="en-US" altLang="ja-JP" sz="1600" dirty="0" smtClean="0"/>
                  <a:t>)</a:t>
                </a:r>
                <a:endParaRPr lang="ja-JP" alt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321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/>
              <a:t>各方式エラー</a:t>
            </a:r>
            <a:r>
              <a:rPr lang="ja-JP" altLang="en-US" sz="1800" dirty="0" smtClean="0"/>
              <a:t>回数比較</a:t>
            </a:r>
            <a:endParaRPr lang="ja-JP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6500373887914655E-2"/>
          <c:y val="9.1219077026059525E-2"/>
          <c:w val="0.91792848857304665"/>
          <c:h val="0.59991250994538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論文掲載用データ!$F$97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論文掲載用データ!$G$96:$U$96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論文掲載用データ!$G$97:$U$97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論文掲載用データ!$F$98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論文掲載用データ!$G$96:$U$96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論文掲載用データ!$G$98:$U$98</c:f>
              <c:numCache>
                <c:formatCode>General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36451392"/>
        <c:axId val="-1636450848"/>
      </c:barChart>
      <c:catAx>
        <c:axId val="-16364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6450848"/>
        <c:crosses val="autoZero"/>
        <c:auto val="1"/>
        <c:lblAlgn val="ctr"/>
        <c:lblOffset val="100"/>
        <c:noMultiLvlLbl val="0"/>
      </c:catAx>
      <c:valAx>
        <c:axId val="-16364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/>
                  <a:t>エラー回数</a:t>
                </a:r>
                <a:r>
                  <a:rPr lang="en-US" altLang="ja-JP" sz="1600"/>
                  <a:t>(</a:t>
                </a:r>
                <a:r>
                  <a:rPr lang="ja-JP" altLang="en-US" sz="1600"/>
                  <a:t>回</a:t>
                </a:r>
                <a:r>
                  <a:rPr lang="en-US" altLang="ja-JP" sz="1600"/>
                  <a:t>)</a:t>
                </a:r>
                <a:endParaRPr lang="ja-JP" alt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645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0.39045</cdr:x>
      <cdr:y>0.74862</cdr:y>
    </cdr:from>
    <cdr:to>
      <cdr:x>0.39045</cdr:x>
      <cdr:y>0.94348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3361766" y="3867376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0.68462</cdr:x>
      <cdr:y>0.7473</cdr:y>
    </cdr:from>
    <cdr:to>
      <cdr:x>0.68462</cdr:x>
      <cdr:y>0.94216</cdr:y>
    </cdr:to>
    <cdr:cxnSp macro="">
      <cdr:nvCxnSpPr>
        <cdr:cNvPr id="6" name="直線コネクタ 5"/>
        <cdr:cNvCxnSpPr/>
      </cdr:nvCxnSpPr>
      <cdr:spPr>
        <a:xfrm xmlns:a="http://schemas.openxmlformats.org/drawingml/2006/main">
          <a:off x="5894509" y="3860544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0.4369</cdr:x>
      <cdr:y>0.83861</cdr:y>
    </cdr:from>
    <cdr:to>
      <cdr:x>0.67782</cdr:x>
      <cdr:y>0.91011</cdr:y>
    </cdr:to>
    <cdr:sp macro="" textlink="">
      <cdr:nvSpPr>
        <cdr:cNvPr id="7" name="テキスト ボックス 4"/>
        <cdr:cNvSpPr txBox="1"/>
      </cdr:nvSpPr>
      <cdr:spPr>
        <a:xfrm xmlns:a="http://schemas.openxmlformats.org/drawingml/2006/main">
          <a:off x="3761721" y="4332260"/>
          <a:ext cx="207430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dirty="0" smtClean="0"/>
            <a:t>(Ⅱ)2</a:t>
          </a:r>
          <a:r>
            <a:rPr kumimoji="1" lang="ja-JP" altLang="en-US" dirty="0" smtClean="0"/>
            <a:t>セグメント構成</a:t>
          </a:r>
          <a:endParaRPr kumimoji="1" lang="ja-JP" altLang="en-US" dirty="0"/>
        </a:p>
      </cdr:txBody>
    </cdr:sp>
  </cdr:relSizeAnchor>
  <cdr:relSizeAnchor xmlns:cdr="http://schemas.openxmlformats.org/drawingml/2006/chartDrawing">
    <cdr:from>
      <cdr:x>0.73598</cdr:x>
      <cdr:y>0.83861</cdr:y>
    </cdr:from>
    <cdr:to>
      <cdr:x>0.9769</cdr:x>
      <cdr:y>0.91011</cdr:y>
    </cdr:to>
    <cdr:sp macro="" textlink="">
      <cdr:nvSpPr>
        <cdr:cNvPr id="8" name="テキスト ボックス 4"/>
        <cdr:cNvSpPr txBox="1"/>
      </cdr:nvSpPr>
      <cdr:spPr>
        <a:xfrm xmlns:a="http://schemas.openxmlformats.org/drawingml/2006/main">
          <a:off x="6336725" y="4332260"/>
          <a:ext cx="207430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dirty="0" smtClean="0"/>
            <a:t>(Ⅲ)3</a:t>
          </a:r>
          <a:r>
            <a:rPr kumimoji="1" lang="ja-JP" altLang="en-US" dirty="0" smtClean="0"/>
            <a:t>セグメント構成</a:t>
          </a:r>
          <a:endParaRPr kumimoji="1" lang="ja-JP" alt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0.38819</cdr:x>
      <cdr:y>0.6917</cdr:y>
    </cdr:from>
    <cdr:to>
      <cdr:x>0.38819</cdr:x>
      <cdr:y>0.92222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2954512" y="3158737"/>
          <a:ext cx="0" cy="1052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0.68966</cdr:x>
      <cdr:y>0.69105</cdr:y>
    </cdr:from>
    <cdr:to>
      <cdr:x>0.68966</cdr:x>
      <cdr:y>0.93064</cdr:y>
    </cdr:to>
    <cdr:cxnSp macro="">
      <cdr:nvCxnSpPr>
        <cdr:cNvPr id="4" name="直線コネクタ 3"/>
        <cdr:cNvCxnSpPr/>
      </cdr:nvCxnSpPr>
      <cdr:spPr>
        <a:xfrm xmlns:a="http://schemas.openxmlformats.org/drawingml/2006/main">
          <a:off x="5249049" y="3155749"/>
          <a:ext cx="0" cy="109412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0.10538</cdr:x>
      <cdr:y>0.81117</cdr:y>
    </cdr:from>
    <cdr:to>
      <cdr:x>0.35891</cdr:x>
      <cdr:y>0.89867</cdr:y>
    </cdr:to>
    <cdr:sp macro="" textlink="">
      <cdr:nvSpPr>
        <cdr:cNvPr id="6" name="テキスト ボックス 5"/>
        <cdr:cNvSpPr txBox="1"/>
      </cdr:nvSpPr>
      <cdr:spPr>
        <a:xfrm xmlns:a="http://schemas.openxmlformats.org/drawingml/2006/main">
          <a:off x="877379" y="4052112"/>
          <a:ext cx="2110782" cy="437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800" dirty="0" smtClean="0"/>
            <a:t>(Ⅰ)1</a:t>
          </a:r>
          <a:r>
            <a:rPr lang="ja-JP" altLang="en-US" sz="1800" dirty="0" smtClean="0"/>
            <a:t>セグメント構成</a:t>
          </a:r>
          <a:endParaRPr lang="ja-JP" altLang="en-US" sz="1800" dirty="0"/>
        </a:p>
      </cdr:txBody>
    </cdr:sp>
  </cdr:relSizeAnchor>
  <cdr:relSizeAnchor xmlns:cdr="http://schemas.openxmlformats.org/drawingml/2006/chartDrawing">
    <cdr:from>
      <cdr:x>0.4149</cdr:x>
      <cdr:y>0.80715</cdr:y>
    </cdr:from>
    <cdr:to>
      <cdr:x>0.6624</cdr:x>
      <cdr:y>0.89465</cdr:y>
    </cdr:to>
    <cdr:sp macro="" textlink="">
      <cdr:nvSpPr>
        <cdr:cNvPr id="7" name="テキスト ボックス 1"/>
        <cdr:cNvSpPr txBox="1"/>
      </cdr:nvSpPr>
      <cdr:spPr>
        <a:xfrm xmlns:a="http://schemas.openxmlformats.org/drawingml/2006/main">
          <a:off x="3454323" y="4032031"/>
          <a:ext cx="2060589" cy="4370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800" dirty="0" smtClean="0"/>
            <a:t>(Ⅱ)2</a:t>
          </a:r>
          <a:r>
            <a:rPr lang="ja-JP" altLang="en-US" sz="1800" dirty="0" smtClean="0"/>
            <a:t>セグメント構成</a:t>
          </a:r>
          <a:endParaRPr lang="ja-JP" altLang="en-US" sz="1800" dirty="0"/>
        </a:p>
      </cdr:txBody>
    </cdr:sp>
  </cdr:relSizeAnchor>
  <cdr:relSizeAnchor xmlns:cdr="http://schemas.openxmlformats.org/drawingml/2006/chartDrawing">
    <cdr:from>
      <cdr:x>0.69946</cdr:x>
      <cdr:y>0.80378</cdr:y>
    </cdr:from>
    <cdr:to>
      <cdr:x>0.96427</cdr:x>
      <cdr:y>0.89128</cdr:y>
    </cdr:to>
    <cdr:sp macro="" textlink="">
      <cdr:nvSpPr>
        <cdr:cNvPr id="8" name="テキスト ボックス 1"/>
        <cdr:cNvSpPr txBox="1"/>
      </cdr:nvSpPr>
      <cdr:spPr>
        <a:xfrm xmlns:a="http://schemas.openxmlformats.org/drawingml/2006/main">
          <a:off x="5823451" y="4015196"/>
          <a:ext cx="2204726" cy="437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800" dirty="0" smtClean="0"/>
            <a:t>(Ⅲ)3</a:t>
          </a:r>
          <a:r>
            <a:rPr lang="ja-JP" altLang="en-US" sz="1800" dirty="0" smtClean="0"/>
            <a:t>セグメント構成</a:t>
          </a:r>
          <a:endParaRPr lang="ja-JP" altLang="en-US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6E0B-CE0C-4226-9022-18809A19516C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510C-AA94-416D-B6D7-C4F4BCE6A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7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3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2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90372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5298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2016/02/15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1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3653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5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3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1290" y="310050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9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85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07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31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080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00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449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38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9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3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" y="948611"/>
            <a:ext cx="9144002" cy="198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6" y="88003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90" y="140513"/>
            <a:ext cx="5327748" cy="754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118" y="1320157"/>
            <a:ext cx="7547410" cy="3653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9"/>
          <p:cNvCxnSpPr/>
          <p:nvPr userDrawn="1"/>
        </p:nvCxnSpPr>
        <p:spPr>
          <a:xfrm>
            <a:off x="598164" y="-753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0793" y="2850243"/>
            <a:ext cx="890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OpenStack</a:t>
            </a:r>
            <a:r>
              <a:rPr lang="ja-JP" altLang="en-US" sz="4000" b="1" dirty="0" smtClean="0"/>
              <a:t>環境でのオーケストレーション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定義を容易にする</a:t>
            </a:r>
            <a:r>
              <a:rPr lang="en-US" altLang="ja-JP" sz="4000" b="1" dirty="0" smtClean="0"/>
              <a:t>GUI</a:t>
            </a:r>
            <a:r>
              <a:rPr lang="ja-JP" altLang="en-US" sz="4000" b="1" dirty="0" smtClean="0"/>
              <a:t>エディタの実現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00043" y="5094514"/>
            <a:ext cx="618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情報学群　コンピュータサイエンス専攻　（分散処理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研究室）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1160304 </a:t>
            </a:r>
            <a:r>
              <a:rPr lang="ja-JP" altLang="en-US" dirty="0" smtClean="0"/>
              <a:t>川口　貴大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1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評価</a:t>
            </a:r>
            <a:r>
              <a:rPr kumimoji="1" lang="en-US" altLang="ja-JP" b="1" dirty="0" smtClean="0"/>
              <a:t>(2/4)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90" y="1255216"/>
            <a:ext cx="9130710" cy="1015794"/>
          </a:xfrm>
        </p:spPr>
        <p:txBody>
          <a:bodyPr>
            <a:normAutofit lnSpcReduction="10000"/>
          </a:bodyPr>
          <a:lstStyle/>
          <a:p>
            <a:pPr algn="ctr"/>
            <a:r>
              <a:rPr lang="ja-JP" altLang="en-US" sz="2800" dirty="0">
                <a:solidFill>
                  <a:srgbClr val="00B0F0"/>
                </a:solidFill>
              </a:rPr>
              <a:t>従来</a:t>
            </a:r>
            <a:r>
              <a:rPr lang="ja-JP" altLang="en-US" sz="2800" dirty="0" smtClean="0">
                <a:solidFill>
                  <a:srgbClr val="00B0F0"/>
                </a:solidFill>
              </a:rPr>
              <a:t>方式とオーケストレーション定義エディタ</a:t>
            </a:r>
            <a:endParaRPr lang="en-US" altLang="ja-JP" sz="2800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>
                <a:solidFill>
                  <a:srgbClr val="00B0F0"/>
                </a:solidFill>
              </a:rPr>
              <a:t>それぞれの学習時間比較</a:t>
            </a:r>
            <a:endParaRPr kumimoji="1" lang="ja-JP" alt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408947"/>
              </p:ext>
            </p:extLst>
          </p:nvPr>
        </p:nvGraphicFramePr>
        <p:xfrm>
          <a:off x="875437" y="2373910"/>
          <a:ext cx="7406416" cy="448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6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評価</a:t>
            </a:r>
            <a:r>
              <a:rPr kumimoji="1" lang="en-US" altLang="ja-JP" b="1" dirty="0" smtClean="0"/>
              <a:t>(3/4)</a:t>
            </a:r>
            <a:endParaRPr kumimoji="1" lang="ja-JP" altLang="en-US" b="1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54326"/>
              </p:ext>
            </p:extLst>
          </p:nvPr>
        </p:nvGraphicFramePr>
        <p:xfrm>
          <a:off x="295834" y="1761179"/>
          <a:ext cx="8609961" cy="5165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398880" y="6093439"/>
            <a:ext cx="207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(Ⅰ)1</a:t>
            </a:r>
            <a:r>
              <a:rPr kumimoji="1" lang="ja-JP" altLang="en-US" dirty="0" smtClean="0"/>
              <a:t>セグメント構成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90" y="1147640"/>
            <a:ext cx="9130710" cy="688845"/>
          </a:xfrm>
        </p:spPr>
        <p:txBody>
          <a:bodyPr>
            <a:noAutofit/>
          </a:bodyPr>
          <a:lstStyle/>
          <a:p>
            <a:pPr algn="ctr"/>
            <a:r>
              <a:rPr lang="ja-JP" altLang="en-US" b="1" dirty="0">
                <a:solidFill>
                  <a:srgbClr val="00B0F0"/>
                </a:solidFill>
              </a:rPr>
              <a:t>従来</a:t>
            </a:r>
            <a:r>
              <a:rPr lang="ja-JP" altLang="en-US" b="1" dirty="0" smtClean="0">
                <a:solidFill>
                  <a:srgbClr val="00B0F0"/>
                </a:solidFill>
              </a:rPr>
              <a:t>方式とオーケストレーション定義エディタ</a:t>
            </a:r>
            <a:endParaRPr lang="en-US" altLang="ja-JP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ja-JP" altLang="en-US" b="1" dirty="0" smtClean="0">
                <a:solidFill>
                  <a:srgbClr val="00B0F0"/>
                </a:solidFill>
              </a:rPr>
              <a:t>それぞれのテンプレートファイル作成所要時間比較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評価</a:t>
            </a:r>
            <a:r>
              <a:rPr kumimoji="1" lang="en-US" altLang="ja-JP" b="1" dirty="0" smtClean="0"/>
              <a:t>(4/4)</a:t>
            </a:r>
            <a:endParaRPr kumimoji="1" lang="ja-JP" altLang="en-US" b="1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571114"/>
              </p:ext>
            </p:extLst>
          </p:nvPr>
        </p:nvGraphicFramePr>
        <p:xfrm>
          <a:off x="411095" y="1862608"/>
          <a:ext cx="8325652" cy="4995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90" y="1147640"/>
            <a:ext cx="9130710" cy="688845"/>
          </a:xfrm>
        </p:spPr>
        <p:txBody>
          <a:bodyPr>
            <a:noAutofit/>
          </a:bodyPr>
          <a:lstStyle/>
          <a:p>
            <a:pPr algn="ctr"/>
            <a:r>
              <a:rPr lang="ja-JP" altLang="en-US" b="1" dirty="0">
                <a:solidFill>
                  <a:srgbClr val="00B0F0"/>
                </a:solidFill>
              </a:rPr>
              <a:t>従来</a:t>
            </a:r>
            <a:r>
              <a:rPr lang="ja-JP" altLang="en-US" b="1" dirty="0" smtClean="0">
                <a:solidFill>
                  <a:srgbClr val="00B0F0"/>
                </a:solidFill>
              </a:rPr>
              <a:t>方式とオーケストレーション定義エディタ</a:t>
            </a:r>
            <a:endParaRPr lang="en-US" altLang="ja-JP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ja-JP" altLang="en-US" b="1" dirty="0" smtClean="0">
                <a:solidFill>
                  <a:srgbClr val="00B0F0"/>
                </a:solidFill>
              </a:rPr>
              <a:t>それぞれのエラー発生回数比較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76" y="1229445"/>
            <a:ext cx="890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オーケストレーション定義エディタ</a:t>
            </a:r>
            <a:endParaRPr kumimoji="1" lang="ja-JP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8205" y="1691110"/>
            <a:ext cx="8775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/>
              <a:t>構成確認</a:t>
            </a:r>
            <a:r>
              <a:rPr lang="ja-JP" altLang="en-US" sz="2000" dirty="0" smtClean="0"/>
              <a:t>画面ではシステム構成を確認，ネットワークに関する項目の追加が可能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詳細設定</a:t>
            </a:r>
            <a:r>
              <a:rPr kumimoji="1" lang="ja-JP" altLang="en-US" sz="2000" dirty="0" smtClean="0"/>
              <a:t>画面</a:t>
            </a:r>
            <a:r>
              <a:rPr kumimoji="1" lang="ja-JP" altLang="en-US" sz="2000" dirty="0"/>
              <a:t>で</a:t>
            </a:r>
            <a:r>
              <a:rPr kumimoji="1" lang="ja-JP" altLang="en-US" sz="2000" dirty="0" smtClean="0"/>
              <a:t>はインスタンスの詳細項目を入力可能</a:t>
            </a:r>
            <a:endParaRPr kumimoji="1"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sz="2400" u="sng" dirty="0" smtClean="0"/>
              <a:t>従来の方式よりも学習時間が少なく</a:t>
            </a:r>
            <a:r>
              <a:rPr kumimoji="1" lang="ja-JP" altLang="en-US" sz="2400" u="sng" dirty="0" smtClean="0"/>
              <a:t>，容易で短時間</a:t>
            </a:r>
            <a:r>
              <a:rPr kumimoji="1" lang="ja-JP" altLang="en-US" sz="2400" u="sng" dirty="0" smtClean="0"/>
              <a:t>かつ正確に</a:t>
            </a:r>
            <a:r>
              <a:rPr kumimoji="1" lang="en-US" altLang="ja-JP" sz="2400" u="sng" dirty="0" smtClean="0"/>
              <a:t>Heat</a:t>
            </a:r>
            <a:r>
              <a:rPr kumimoji="1" lang="ja-JP" altLang="en-US" sz="2400" u="sng" dirty="0" smtClean="0"/>
              <a:t>テンプレートファイルを作成可能</a:t>
            </a:r>
            <a:endParaRPr kumimoji="1"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7062" y="3676268"/>
            <a:ext cx="443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今後の課題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2289" y="4242216"/>
            <a:ext cx="861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 smtClean="0"/>
              <a:t>項目の削除機能追加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インスタンス，ネットワークを複数個同時に追加可能に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/>
              <a:t>構築可能</a:t>
            </a:r>
            <a:r>
              <a:rPr lang="ja-JP" altLang="en-US" sz="2000" dirty="0" smtClean="0"/>
              <a:t>なシステム構成規模の増大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54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3552669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ご静聴ありがとうございました。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05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(1/4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kumimoji="1" lang="ja-JP" altLang="en-US" dirty="0" smtClean="0"/>
              <a:t>近年クラウドが普及し，今後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の需要が増加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226726"/>
              </p:ext>
            </p:extLst>
          </p:nvPr>
        </p:nvGraphicFramePr>
        <p:xfrm>
          <a:off x="475781" y="1741036"/>
          <a:ext cx="8077306" cy="472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884227" y="6464520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出展</a:t>
            </a:r>
            <a:r>
              <a:rPr lang="en-US" altLang="ja-JP" dirty="0" smtClean="0"/>
              <a:t>:</a:t>
            </a:r>
            <a:r>
              <a:rPr lang="ja-JP" altLang="en-US" dirty="0" smtClean="0"/>
              <a:t>総務省 平成</a:t>
            </a:r>
            <a:r>
              <a:rPr lang="en-US" altLang="ja-JP" dirty="0" smtClean="0"/>
              <a:t>27</a:t>
            </a:r>
            <a:r>
              <a:rPr lang="ja-JP" altLang="en-US" dirty="0" smtClean="0"/>
              <a:t>年版 情報通信白書 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章第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6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(2/4)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5149" y="1372447"/>
            <a:ext cx="7547410" cy="399204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ja-JP" sz="4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OpenStack</a:t>
            </a:r>
          </a:p>
          <a:p>
            <a:pPr marL="201168" lvl="1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endParaRPr kumimoji="1"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01168" lvl="1" indent="0">
              <a:buNone/>
            </a:pPr>
            <a:endParaRPr kumimoji="1" lang="en-US" altLang="ja-JP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5149" y="1771651"/>
            <a:ext cx="733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sz="2000" dirty="0" smtClean="0"/>
              <a:t>IaaS</a:t>
            </a:r>
            <a:r>
              <a:rPr kumimoji="1" lang="ja-JP" altLang="en-US" sz="2000" dirty="0" smtClean="0"/>
              <a:t>基盤構築ソフトウェア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様々なコンポーネントから構成されている</a:t>
            </a:r>
            <a:endParaRPr kumimoji="1"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kumimoji="1" lang="en-US" altLang="ja-JP" sz="2000" dirty="0" smtClean="0"/>
              <a:t>Heat</a:t>
            </a:r>
            <a:r>
              <a:rPr kumimoji="1" lang="ja-JP" altLang="en-US" sz="2000" dirty="0" smtClean="0"/>
              <a:t>は仮想環境構築を自動化する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0" y="2733412"/>
            <a:ext cx="5762072" cy="41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(3/4)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Heat</a:t>
            </a:r>
            <a:endParaRPr kumimoji="1" lang="ja-JP" alt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5149" y="1737845"/>
            <a:ext cx="754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仮想環境構築をオーケストレーション（自動化）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テンプレートファイルに構築内容を記述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4722" y="2366821"/>
            <a:ext cx="734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問題点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5149" y="2749575"/>
            <a:ext cx="741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テキスト記述量が膨大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/>
              <a:t>構成</a:t>
            </a:r>
            <a:r>
              <a:rPr lang="ja-JP" altLang="en-US" sz="2000" dirty="0" smtClean="0"/>
              <a:t>情報を把握しづらい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書式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複雑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15" y="2791036"/>
            <a:ext cx="1631085" cy="381014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18" y="2791036"/>
            <a:ext cx="1677130" cy="386393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6" y="2791036"/>
            <a:ext cx="1523533" cy="1527988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5655500" y="2752899"/>
            <a:ext cx="0" cy="384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33848" y="2752899"/>
            <a:ext cx="0" cy="384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956299" y="2752899"/>
            <a:ext cx="5102300" cy="3848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41038" y="2366821"/>
            <a:ext cx="311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テンプレートファイル例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92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(4/4)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90" y="1315296"/>
            <a:ext cx="9130710" cy="365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2800" b="1" dirty="0" smtClean="0"/>
              <a:t>そのため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1" y="1853293"/>
            <a:ext cx="9130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手動でのテンプレートファイル</a:t>
            </a:r>
            <a:r>
              <a:rPr lang="ja-JP" altLang="en-US" sz="2800" dirty="0" smtClean="0">
                <a:solidFill>
                  <a:srgbClr val="FF0000"/>
                </a:solidFill>
              </a:rPr>
              <a:t>記述</a:t>
            </a:r>
            <a:r>
              <a:rPr lang="ja-JP" altLang="en-US" sz="2800" dirty="0" smtClean="0">
                <a:solidFill>
                  <a:srgbClr val="FF0000"/>
                </a:solidFill>
              </a:rPr>
              <a:t>には時間</a:t>
            </a:r>
            <a:r>
              <a:rPr lang="ja-JP" altLang="en-US" sz="2800" dirty="0" smtClean="0">
                <a:solidFill>
                  <a:srgbClr val="FF0000"/>
                </a:solidFill>
              </a:rPr>
              <a:t>がかかり，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記述ミスが起きやすい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3290" y="3766026"/>
            <a:ext cx="9130710" cy="3653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ja-JP" altLang="en-US" sz="2800" b="1" dirty="0" smtClean="0"/>
              <a:t>そこで</a:t>
            </a:r>
            <a:endParaRPr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290" y="4316186"/>
            <a:ext cx="9130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00B0F0"/>
                </a:solidFill>
              </a:rPr>
              <a:t>GUI</a:t>
            </a:r>
            <a:r>
              <a:rPr kumimoji="1" lang="ja-JP" altLang="en-US" sz="2800" dirty="0" smtClean="0">
                <a:solidFill>
                  <a:srgbClr val="00B0F0"/>
                </a:solidFill>
              </a:rPr>
              <a:t>ベースで構成内容を容易に把握でき，</a:t>
            </a:r>
            <a:endParaRPr kumimoji="1" lang="en-US" altLang="ja-JP" sz="2800" dirty="0" smtClean="0">
              <a:solidFill>
                <a:srgbClr val="00B0F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B0F0"/>
                </a:solidFill>
              </a:rPr>
              <a:t>テキスト入力を極力撤廃した</a:t>
            </a:r>
            <a:endParaRPr lang="en-US" altLang="ja-JP" sz="2800" dirty="0" smtClean="0">
              <a:solidFill>
                <a:srgbClr val="00B0F0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00B0F0"/>
                </a:solidFill>
              </a:rPr>
              <a:t>オーケストレーション定義</a:t>
            </a:r>
            <a:r>
              <a:rPr kumimoji="1" lang="ja-JP" altLang="en-US" sz="2800" dirty="0" smtClean="0">
                <a:solidFill>
                  <a:srgbClr val="00B0F0"/>
                </a:solidFill>
              </a:rPr>
              <a:t>エディタを提案</a:t>
            </a:r>
            <a:endParaRPr kumimoji="1" lang="ja-JP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8898362" cy="754154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オーケストレーション</a:t>
            </a:r>
            <a:r>
              <a:rPr lang="ja-JP" altLang="en-US" b="1" dirty="0" smtClean="0"/>
              <a:t>定義エディタの</a:t>
            </a:r>
            <a:r>
              <a:rPr lang="ja-JP" altLang="en-US" b="1" dirty="0" smtClean="0"/>
              <a:t>提案</a:t>
            </a:r>
            <a:r>
              <a:rPr lang="en-US" altLang="ja-JP" b="1" dirty="0" smtClean="0"/>
              <a:t>(1/3)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581747"/>
          </a:xfrm>
        </p:spPr>
        <p:txBody>
          <a:bodyPr>
            <a:noAutofit/>
          </a:bodyPr>
          <a:lstStyle/>
          <a:p>
            <a:r>
              <a:rPr kumimoji="1" lang="ja-JP" alt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オーケストレーション定義エディタ</a:t>
            </a:r>
            <a:endParaRPr kumimoji="1" lang="ja-JP" alt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8071" y="1836964"/>
            <a:ext cx="7723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/>
              <a:t>詳細設定画面で入力項目をプルダウンメニューから選択</a:t>
            </a:r>
            <a:r>
              <a:rPr lang="ja-JP" altLang="en-US" sz="2000" dirty="0" smtClean="0"/>
              <a:t>する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構成</a:t>
            </a:r>
            <a:r>
              <a:rPr kumimoji="1" lang="ja-JP" altLang="en-US" sz="2000" dirty="0" smtClean="0"/>
              <a:t>確認画面でシステム構築を可視化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テンプレートファイル</a:t>
            </a:r>
            <a:r>
              <a:rPr kumimoji="1" lang="ja-JP" altLang="en-US" sz="2000" dirty="0" smtClean="0"/>
              <a:t>作成所要時間を短縮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6" y="3045279"/>
            <a:ext cx="2195162" cy="37065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199167"/>
            <a:ext cx="3878036" cy="26814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002311" y="28913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構成確認画面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59426" y="28913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詳細設定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4810310" y="2891390"/>
            <a:ext cx="3353976" cy="3060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038489" y="2891389"/>
            <a:ext cx="3247761" cy="3721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9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89" y="140513"/>
            <a:ext cx="8869453" cy="754154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/>
              <a:t>オーケストレーション定義エディタの</a:t>
            </a:r>
            <a:r>
              <a:rPr kumimoji="1" lang="ja-JP" altLang="en-US" b="1" dirty="0" smtClean="0"/>
              <a:t>提案</a:t>
            </a:r>
            <a:r>
              <a:rPr kumimoji="1" lang="en-US" altLang="ja-JP" b="1" dirty="0" smtClean="0"/>
              <a:t>(2/3)</a:t>
            </a:r>
            <a:endParaRPr kumimoji="1" lang="ja-JP" altLang="en-US" b="1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42" y="0"/>
            <a:ext cx="42666" cy="460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66147" y="1156321"/>
            <a:ext cx="517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システム構成の可視化</a:t>
            </a:r>
            <a:endParaRPr kumimoji="1"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sz="2000" dirty="0" smtClean="0"/>
              <a:t>GUI</a:t>
            </a:r>
            <a:r>
              <a:rPr lang="ja-JP" altLang="en-US" sz="2000" dirty="0" smtClean="0"/>
              <a:t>ベースにすることでテキストではわかりづらかった構成を可視化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6" y="2536866"/>
            <a:ext cx="1631085" cy="381014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59" y="2536866"/>
            <a:ext cx="1677130" cy="386393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07" y="2536866"/>
            <a:ext cx="1523533" cy="1527988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1776041" y="2289842"/>
            <a:ext cx="0" cy="4180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554389" y="2289842"/>
            <a:ext cx="0" cy="4180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76840" y="2289842"/>
            <a:ext cx="5102300" cy="4180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4833358" y="4064854"/>
            <a:ext cx="691563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31" y="1352390"/>
            <a:ext cx="3343873" cy="520778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1334462" y="6488668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Heat</a:t>
            </a:r>
            <a:r>
              <a:rPr lang="ja-JP" altLang="en-US" dirty="0"/>
              <a:t>テンプレートファイル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3230" y="6488668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オーケストレーション定義エディタ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9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9033274" cy="754154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オーケストレーション定義</a:t>
            </a:r>
            <a:r>
              <a:rPr lang="ja-JP" altLang="en-US" b="1" dirty="0" smtClean="0"/>
              <a:t>エディタの</a:t>
            </a:r>
            <a:r>
              <a:rPr lang="ja-JP" altLang="en-US" b="1" dirty="0" smtClean="0"/>
              <a:t>提案</a:t>
            </a:r>
            <a:r>
              <a:rPr lang="en-US" altLang="ja-JP" b="1" dirty="0" smtClean="0"/>
              <a:t>(3/3)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 flipV="1">
            <a:off x="744722" y="1209497"/>
            <a:ext cx="7547410" cy="45719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ClrTx/>
              <a:buNone/>
            </a:pP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8649" y="1186251"/>
            <a:ext cx="7522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 smtClean="0"/>
              <a:t>テキスト手動入力を極力撤廃</a:t>
            </a:r>
            <a:endParaRPr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 smtClean="0"/>
              <a:t>プルダウンメニュー</a:t>
            </a:r>
            <a:r>
              <a:rPr kumimoji="1" lang="ja-JP" altLang="en-US" sz="2000" dirty="0"/>
              <a:t>に</a:t>
            </a:r>
            <a:r>
              <a:rPr kumimoji="1" lang="ja-JP" altLang="en-US" sz="2000" dirty="0" smtClean="0"/>
              <a:t>よりクリックだけで入力可能</a:t>
            </a:r>
            <a:endParaRPr kumimoji="1"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 smtClean="0"/>
              <a:t>記述量の削減，入力ミスの</a:t>
            </a:r>
            <a:r>
              <a:rPr lang="ja-JP" altLang="en-US" sz="2000" dirty="0" smtClean="0"/>
              <a:t>抑止</a:t>
            </a:r>
            <a:endParaRPr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入力</a:t>
            </a:r>
            <a:r>
              <a:rPr kumimoji="1" lang="ja-JP" altLang="en-US" sz="2000" dirty="0" smtClean="0"/>
              <a:t>内容が決まっているものは自動入力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2" y="2885521"/>
            <a:ext cx="5144218" cy="397247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" y="3514294"/>
            <a:ext cx="3134162" cy="158137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100246" y="2545555"/>
            <a:ext cx="4943290" cy="4291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53681" y="2885521"/>
            <a:ext cx="3619180" cy="3738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644032" y="4368592"/>
            <a:ext cx="691563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7861" y="2971001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Heat</a:t>
            </a:r>
            <a:r>
              <a:rPr kumimoji="1" lang="ja-JP" altLang="en-US" dirty="0" smtClean="0"/>
              <a:t>テンプレートファイル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99709" y="2680130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オーケストレーション定義エディタ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31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744722" y="2395470"/>
            <a:ext cx="1921207" cy="3554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6451904" cy="75415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評価</a:t>
            </a:r>
            <a:r>
              <a:rPr lang="en-US" altLang="ja-JP" b="1" dirty="0" smtClean="0"/>
              <a:t>(1/4)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9599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00B0F0"/>
                </a:solidFill>
              </a:rPr>
              <a:t>被験者の前提知識学習時間，テンプレートファイル作成所要時間と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エラー</a:t>
            </a:r>
            <a:r>
              <a:rPr lang="ja-JP" altLang="en-US" sz="2800" b="1" dirty="0">
                <a:solidFill>
                  <a:srgbClr val="00B0F0"/>
                </a:solidFill>
              </a:rPr>
              <a:t>発生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回数を記録</a:t>
            </a:r>
            <a:endParaRPr kumimoji="1" lang="ja-JP" alt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6975" y="2395470"/>
            <a:ext cx="7547019" cy="355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744722" y="3155324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14650" y="2577751"/>
            <a:ext cx="14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実験内容</a:t>
            </a:r>
            <a:endParaRPr kumimoji="1" lang="ja-JP" altLang="en-US" sz="2400" b="1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674361" y="2395470"/>
            <a:ext cx="0" cy="3554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65929" y="2458669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従来方式とオーケストレーション定義エディタそれぞれで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同じシステム構成を構築</a:t>
            </a:r>
            <a:endParaRPr kumimoji="1" lang="ja-JP" altLang="en-US" b="1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744722" y="3721994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4722" y="3205649"/>
            <a:ext cx="245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計測項目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74361" y="3222884"/>
            <a:ext cx="54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学習時間，作成所要時間，エラー発生回数</a:t>
            </a:r>
            <a:endParaRPr kumimoji="1" lang="ja-JP" altLang="en-US" b="1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44722" y="4250028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46975" y="3756476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被験者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4722" y="4316397"/>
            <a:ext cx="199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システム構成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40947" y="4316396"/>
            <a:ext cx="550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(Ⅰ)1</a:t>
            </a:r>
            <a:r>
              <a:rPr kumimoji="1" lang="ja-JP" altLang="en-US" b="1" dirty="0" smtClean="0"/>
              <a:t>セグメント構成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インスタンス数</a:t>
            </a:r>
            <a:r>
              <a:rPr kumimoji="1" lang="en-US" altLang="ja-JP" b="1" dirty="0" smtClean="0"/>
              <a:t>5</a:t>
            </a:r>
            <a:r>
              <a:rPr kumimoji="1" lang="ja-JP" altLang="en-US" b="1" dirty="0" smtClean="0"/>
              <a:t>台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smtClean="0"/>
              <a:t>(Ⅱ)2</a:t>
            </a:r>
            <a:r>
              <a:rPr lang="ja-JP" altLang="en-US" b="1" dirty="0" smtClean="0"/>
              <a:t>セグメント構成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インスタンス数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台</a:t>
            </a:r>
            <a:r>
              <a:rPr lang="en-US" altLang="ja-JP" b="1" dirty="0" smtClean="0"/>
              <a:t>)</a:t>
            </a:r>
          </a:p>
          <a:p>
            <a:r>
              <a:rPr kumimoji="1" lang="en-US" altLang="ja-JP" b="1" dirty="0" smtClean="0"/>
              <a:t>(Ⅲ)3</a:t>
            </a:r>
            <a:r>
              <a:rPr kumimoji="1" lang="ja-JP" altLang="en-US" b="1" dirty="0" smtClean="0"/>
              <a:t>セグメント構成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インスタンス数</a:t>
            </a:r>
            <a:r>
              <a:rPr kumimoji="1" lang="en-US" altLang="ja-JP" b="1" dirty="0" smtClean="0"/>
              <a:t>5</a:t>
            </a:r>
            <a:r>
              <a:rPr kumimoji="1" lang="ja-JP" altLang="en-US" b="1" dirty="0" smtClean="0"/>
              <a:t>台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520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レトロスペク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559</Words>
  <Application>Microsoft Office PowerPoint</Application>
  <PresentationFormat>画面に合わせる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Wingdings</vt:lpstr>
      <vt:lpstr>デザインの設定</vt:lpstr>
      <vt:lpstr>レトロスペクト</vt:lpstr>
      <vt:lpstr>PowerPoint プレゼンテーション</vt:lpstr>
      <vt:lpstr>研究背景(1/4)</vt:lpstr>
      <vt:lpstr>研究背景(2/4)</vt:lpstr>
      <vt:lpstr>研究背景(3/4)</vt:lpstr>
      <vt:lpstr>研究背景(4/4)</vt:lpstr>
      <vt:lpstr>オーケストレーション定義エディタの提案(1/3)</vt:lpstr>
      <vt:lpstr>オーケストレーション定義エディタの提案(2/3)</vt:lpstr>
      <vt:lpstr>オーケストレーション定義エディタの提案(3/3)</vt:lpstr>
      <vt:lpstr>評価(1/4)</vt:lpstr>
      <vt:lpstr>評価(2/4)</vt:lpstr>
      <vt:lpstr>評価(3/4)</vt:lpstr>
      <vt:lpstr>評価(4/4)</vt:lpstr>
      <vt:lpstr>まとめ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74</cp:revision>
  <dcterms:created xsi:type="dcterms:W3CDTF">2016-02-05T08:22:34Z</dcterms:created>
  <dcterms:modified xsi:type="dcterms:W3CDTF">2016-02-09T08:42:14Z</dcterms:modified>
</cp:coreProperties>
</file>