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800"/>
              <a:t>各方式学習時間比較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論文掲載用データ!$B$121</c:f>
              <c:strCache>
                <c:ptCount val="1"/>
                <c:pt idx="0">
                  <c:v>オーケストレーション定義エディタ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論文掲載用データ!$C$120:$G$120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論文掲載用データ!$C$121:$G$121</c:f>
              <c:numCache>
                <c:formatCode>General</c:formatCode>
                <c:ptCount val="5"/>
                <c:pt idx="0">
                  <c:v>180</c:v>
                </c:pt>
                <c:pt idx="1">
                  <c:v>72</c:v>
                </c:pt>
                <c:pt idx="2">
                  <c:v>90</c:v>
                </c:pt>
                <c:pt idx="3">
                  <c:v>90</c:v>
                </c:pt>
                <c:pt idx="4">
                  <c:v>103</c:v>
                </c:pt>
              </c:numCache>
            </c:numRef>
          </c:val>
        </c:ser>
        <c:ser>
          <c:idx val="1"/>
          <c:order val="1"/>
          <c:tx>
            <c:strRef>
              <c:f>論文掲載用データ!$B$122</c:f>
              <c:strCache>
                <c:ptCount val="1"/>
                <c:pt idx="0">
                  <c:v>従来方式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論文掲載用データ!$C$120:$G$120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論文掲載用データ!$C$122:$G$122</c:f>
              <c:numCache>
                <c:formatCode>General</c:formatCode>
                <c:ptCount val="5"/>
                <c:pt idx="0">
                  <c:v>540</c:v>
                </c:pt>
                <c:pt idx="1">
                  <c:v>421</c:v>
                </c:pt>
                <c:pt idx="2">
                  <c:v>503</c:v>
                </c:pt>
                <c:pt idx="3">
                  <c:v>479</c:v>
                </c:pt>
                <c:pt idx="4">
                  <c:v>413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633210928"/>
        <c:axId val="-1633204944"/>
      </c:barChart>
      <c:catAx>
        <c:axId val="-1633210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800"/>
                  <a:t>被験者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633204944"/>
        <c:crosses val="autoZero"/>
        <c:auto val="1"/>
        <c:lblAlgn val="ctr"/>
        <c:lblOffset val="100"/>
        <c:noMultiLvlLbl val="0"/>
      </c:catAx>
      <c:valAx>
        <c:axId val="-163320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800"/>
                  <a:t>学習時間</a:t>
                </a:r>
                <a:r>
                  <a:rPr lang="en-US" altLang="ja-JP" sz="2800"/>
                  <a:t>(</a:t>
                </a:r>
                <a:r>
                  <a:rPr lang="ja-JP" altLang="en-US" sz="2800"/>
                  <a:t>秒</a:t>
                </a:r>
                <a:r>
                  <a:rPr lang="en-US" altLang="ja-JP" sz="2800"/>
                  <a:t>)</a:t>
                </a:r>
                <a:endParaRPr lang="ja-JP" altLang="en-US" sz="28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633210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B2A7-67F0-411C-8475-8C67DA1C25BE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3A1-8DC3-4285-AE51-CE5D82907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52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B2A7-67F0-411C-8475-8C67DA1C25BE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3A1-8DC3-4285-AE51-CE5D82907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7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B2A7-67F0-411C-8475-8C67DA1C25BE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3A1-8DC3-4285-AE51-CE5D82907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84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B2A7-67F0-411C-8475-8C67DA1C25BE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3A1-8DC3-4285-AE51-CE5D82907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60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B2A7-67F0-411C-8475-8C67DA1C25BE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3A1-8DC3-4285-AE51-CE5D82907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86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B2A7-67F0-411C-8475-8C67DA1C25BE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3A1-8DC3-4285-AE51-CE5D82907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69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B2A7-67F0-411C-8475-8C67DA1C25BE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3A1-8DC3-4285-AE51-CE5D82907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74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B2A7-67F0-411C-8475-8C67DA1C25BE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3A1-8DC3-4285-AE51-CE5D82907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40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B2A7-67F0-411C-8475-8C67DA1C25BE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3A1-8DC3-4285-AE51-CE5D82907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B2A7-67F0-411C-8475-8C67DA1C25BE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3A1-8DC3-4285-AE51-CE5D82907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81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B2A7-67F0-411C-8475-8C67DA1C25BE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33A1-8DC3-4285-AE51-CE5D82907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80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2B2A7-67F0-411C-8475-8C67DA1C25BE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D33A1-8DC3-4285-AE51-CE5D82907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7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908011"/>
              </p:ext>
            </p:extLst>
          </p:nvPr>
        </p:nvGraphicFramePr>
        <p:xfrm>
          <a:off x="0" y="-1"/>
          <a:ext cx="12192000" cy="6858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419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川口貴大</dc:creator>
  <cp:lastModifiedBy>川口貴大</cp:lastModifiedBy>
  <cp:revision>2</cp:revision>
  <dcterms:created xsi:type="dcterms:W3CDTF">2016-02-09T08:38:58Z</dcterms:created>
  <dcterms:modified xsi:type="dcterms:W3CDTF">2016-02-09T08:55:06Z</dcterms:modified>
</cp:coreProperties>
</file>