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drawings/drawing1.xml" ContentType="application/vnd.openxmlformats-officedocument.drawingml.chartshapes+xml"/>
  <Override PartName="/ppt/notesSlides/notesSlide1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813" r:id="rId2"/>
  </p:sldMasterIdLst>
  <p:notesMasterIdLst>
    <p:notesMasterId r:id="rId18"/>
  </p:notesMasterIdLst>
  <p:sldIdLst>
    <p:sldId id="256" r:id="rId3"/>
    <p:sldId id="257" r:id="rId4"/>
    <p:sldId id="258" r:id="rId5"/>
    <p:sldId id="259" r:id="rId6"/>
    <p:sldId id="260" r:id="rId7"/>
    <p:sldId id="261" r:id="rId8"/>
    <p:sldId id="264" r:id="rId9"/>
    <p:sldId id="263" r:id="rId10"/>
    <p:sldId id="262" r:id="rId11"/>
    <p:sldId id="265" r:id="rId12"/>
    <p:sldId id="271" r:id="rId13"/>
    <p:sldId id="268" r:id="rId14"/>
    <p:sldId id="269" r:id="rId15"/>
    <p:sldId id="266" r:id="rId16"/>
    <p:sldId id="267"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54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99" autoAdjust="0"/>
    <p:restoredTop sz="93495" autoAdjust="0"/>
  </p:normalViewPr>
  <p:slideViewPr>
    <p:cSldViewPr snapToGrid="0">
      <p:cViewPr varScale="1">
        <p:scale>
          <a:sx n="100" d="100"/>
          <a:sy n="100" d="100"/>
        </p:scale>
        <p:origin x="72" y="12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______1.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______2.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5" Type="http://schemas.openxmlformats.org/officeDocument/2006/relationships/chartUserShapes" Target="../drawings/drawing1.xml"/><Relationship Id="rId4" Type="http://schemas.openxmlformats.org/officeDocument/2006/relationships/package" Target="../embeddings/Microsoft_Excel_______3.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5" Type="http://schemas.openxmlformats.org/officeDocument/2006/relationships/chartUserShapes" Target="../drawings/drawing2.xml"/><Relationship Id="rId4" Type="http://schemas.openxmlformats.org/officeDocument/2006/relationships/package" Target="../embeddings/Microsoft_Excel_______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ja-JP" altLang="en-US" sz="1800" dirty="0"/>
              <a:t>各方式学習時間比較</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論文掲載用データ!$B$121</c:f>
              <c:strCache>
                <c:ptCount val="1"/>
                <c:pt idx="0">
                  <c:v>オーケストレーション定義エディタ</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論文掲載用データ!$C$120:$G$120</c:f>
              <c:strCache>
                <c:ptCount val="5"/>
                <c:pt idx="0">
                  <c:v>A</c:v>
                </c:pt>
                <c:pt idx="1">
                  <c:v>B</c:v>
                </c:pt>
                <c:pt idx="2">
                  <c:v>C</c:v>
                </c:pt>
                <c:pt idx="3">
                  <c:v>D</c:v>
                </c:pt>
                <c:pt idx="4">
                  <c:v>E</c:v>
                </c:pt>
              </c:strCache>
            </c:strRef>
          </c:cat>
          <c:val>
            <c:numRef>
              <c:f>論文掲載用データ!$C$121:$G$121</c:f>
              <c:numCache>
                <c:formatCode>General</c:formatCode>
                <c:ptCount val="5"/>
                <c:pt idx="0">
                  <c:v>180</c:v>
                </c:pt>
                <c:pt idx="1">
                  <c:v>72</c:v>
                </c:pt>
                <c:pt idx="2">
                  <c:v>90</c:v>
                </c:pt>
                <c:pt idx="3">
                  <c:v>90</c:v>
                </c:pt>
                <c:pt idx="4">
                  <c:v>103</c:v>
                </c:pt>
              </c:numCache>
            </c:numRef>
          </c:val>
        </c:ser>
        <c:ser>
          <c:idx val="1"/>
          <c:order val="1"/>
          <c:tx>
            <c:strRef>
              <c:f>論文掲載用データ!$B$122</c:f>
              <c:strCache>
                <c:ptCount val="1"/>
                <c:pt idx="0">
                  <c:v>従来方式</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論文掲載用データ!$C$120:$G$120</c:f>
              <c:strCache>
                <c:ptCount val="5"/>
                <c:pt idx="0">
                  <c:v>A</c:v>
                </c:pt>
                <c:pt idx="1">
                  <c:v>B</c:v>
                </c:pt>
                <c:pt idx="2">
                  <c:v>C</c:v>
                </c:pt>
                <c:pt idx="3">
                  <c:v>D</c:v>
                </c:pt>
                <c:pt idx="4">
                  <c:v>E</c:v>
                </c:pt>
              </c:strCache>
            </c:strRef>
          </c:cat>
          <c:val>
            <c:numRef>
              <c:f>論文掲載用データ!$C$122:$G$122</c:f>
              <c:numCache>
                <c:formatCode>General</c:formatCode>
                <c:ptCount val="5"/>
                <c:pt idx="0">
                  <c:v>540</c:v>
                </c:pt>
                <c:pt idx="1">
                  <c:v>421</c:v>
                </c:pt>
                <c:pt idx="2">
                  <c:v>503</c:v>
                </c:pt>
                <c:pt idx="3">
                  <c:v>479</c:v>
                </c:pt>
                <c:pt idx="4">
                  <c:v>413</c:v>
                </c:pt>
              </c:numCache>
            </c:numRef>
          </c:val>
        </c:ser>
        <c:dLbls>
          <c:dLblPos val="outEnd"/>
          <c:showLegendKey val="0"/>
          <c:showVal val="1"/>
          <c:showCatName val="0"/>
          <c:showSerName val="0"/>
          <c:showPercent val="0"/>
          <c:showBubbleSize val="0"/>
        </c:dLbls>
        <c:gapWidth val="219"/>
        <c:overlap val="-27"/>
        <c:axId val="-123865120"/>
        <c:axId val="-123851520"/>
      </c:barChart>
      <c:catAx>
        <c:axId val="-123865120"/>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00"/>
                  <a:t>被験者</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123851520"/>
        <c:crosses val="autoZero"/>
        <c:auto val="1"/>
        <c:lblAlgn val="ctr"/>
        <c:lblOffset val="100"/>
        <c:noMultiLvlLbl val="0"/>
      </c:catAx>
      <c:valAx>
        <c:axId val="-123851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00"/>
                  <a:t>学習時間</a:t>
                </a:r>
                <a:r>
                  <a:rPr lang="en-US" altLang="ja-JP" sz="1800"/>
                  <a:t>(</a:t>
                </a:r>
                <a:r>
                  <a:rPr lang="ja-JP" altLang="en-US" sz="1800"/>
                  <a:t>秒</a:t>
                </a:r>
                <a:r>
                  <a:rPr lang="en-US" altLang="ja-JP" sz="1800"/>
                  <a:t>)</a:t>
                </a:r>
                <a:endParaRPr lang="ja-JP" altLang="en-US" sz="180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1238651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altLang="ja-JP" sz="1800"/>
              <a:t>3</a:t>
            </a:r>
            <a:r>
              <a:rPr lang="ja-JP" altLang="en-US" sz="1800"/>
              <a:t>セグメント構成作成所要時間比較</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論文掲載用データ!$B$174</c:f>
              <c:strCache>
                <c:ptCount val="1"/>
                <c:pt idx="0">
                  <c:v>オーケストレーション定義エディタ</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論文掲載用データ!$C$173:$G$173</c:f>
              <c:strCache>
                <c:ptCount val="5"/>
                <c:pt idx="0">
                  <c:v>A</c:v>
                </c:pt>
                <c:pt idx="1">
                  <c:v>B</c:v>
                </c:pt>
                <c:pt idx="2">
                  <c:v>C</c:v>
                </c:pt>
                <c:pt idx="3">
                  <c:v>D</c:v>
                </c:pt>
                <c:pt idx="4">
                  <c:v>E</c:v>
                </c:pt>
              </c:strCache>
            </c:strRef>
          </c:cat>
          <c:val>
            <c:numRef>
              <c:f>論文掲載用データ!$C$174:$G$174</c:f>
              <c:numCache>
                <c:formatCode>General</c:formatCode>
                <c:ptCount val="5"/>
                <c:pt idx="0">
                  <c:v>160</c:v>
                </c:pt>
                <c:pt idx="1">
                  <c:v>160</c:v>
                </c:pt>
                <c:pt idx="2">
                  <c:v>162</c:v>
                </c:pt>
                <c:pt idx="3">
                  <c:v>145</c:v>
                </c:pt>
                <c:pt idx="4">
                  <c:v>229</c:v>
                </c:pt>
              </c:numCache>
            </c:numRef>
          </c:val>
        </c:ser>
        <c:ser>
          <c:idx val="1"/>
          <c:order val="1"/>
          <c:tx>
            <c:strRef>
              <c:f>論文掲載用データ!$B$175</c:f>
              <c:strCache>
                <c:ptCount val="1"/>
                <c:pt idx="0">
                  <c:v>従来方式</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論文掲載用データ!$C$173:$G$173</c:f>
              <c:strCache>
                <c:ptCount val="5"/>
                <c:pt idx="0">
                  <c:v>A</c:v>
                </c:pt>
                <c:pt idx="1">
                  <c:v>B</c:v>
                </c:pt>
                <c:pt idx="2">
                  <c:v>C</c:v>
                </c:pt>
                <c:pt idx="3">
                  <c:v>D</c:v>
                </c:pt>
                <c:pt idx="4">
                  <c:v>E</c:v>
                </c:pt>
              </c:strCache>
            </c:strRef>
          </c:cat>
          <c:val>
            <c:numRef>
              <c:f>論文掲載用データ!$C$175:$G$175</c:f>
              <c:numCache>
                <c:formatCode>General</c:formatCode>
                <c:ptCount val="5"/>
                <c:pt idx="0">
                  <c:v>660</c:v>
                </c:pt>
                <c:pt idx="1">
                  <c:v>730</c:v>
                </c:pt>
                <c:pt idx="2">
                  <c:v>2990</c:v>
                </c:pt>
                <c:pt idx="3">
                  <c:v>1946</c:v>
                </c:pt>
                <c:pt idx="4">
                  <c:v>1191</c:v>
                </c:pt>
              </c:numCache>
            </c:numRef>
          </c:val>
        </c:ser>
        <c:dLbls>
          <c:dLblPos val="outEnd"/>
          <c:showLegendKey val="0"/>
          <c:showVal val="1"/>
          <c:showCatName val="0"/>
          <c:showSerName val="0"/>
          <c:showPercent val="0"/>
          <c:showBubbleSize val="0"/>
        </c:dLbls>
        <c:gapWidth val="219"/>
        <c:overlap val="-27"/>
        <c:axId val="-123865664"/>
        <c:axId val="-123859136"/>
      </c:barChart>
      <c:catAx>
        <c:axId val="-123865664"/>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00"/>
                  <a:t>被験者</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123859136"/>
        <c:crosses val="autoZero"/>
        <c:auto val="1"/>
        <c:lblAlgn val="ctr"/>
        <c:lblOffset val="100"/>
        <c:noMultiLvlLbl val="0"/>
      </c:catAx>
      <c:valAx>
        <c:axId val="-123859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00"/>
                  <a:t>作成所要時間</a:t>
                </a:r>
                <a:r>
                  <a:rPr lang="en-US" altLang="ja-JP" sz="1800"/>
                  <a:t>(</a:t>
                </a:r>
                <a:r>
                  <a:rPr lang="ja-JP" altLang="en-US" sz="1800"/>
                  <a:t>秒</a:t>
                </a:r>
                <a:r>
                  <a:rPr lang="en-US" altLang="ja-JP" sz="1800"/>
                  <a:t>)</a:t>
                </a:r>
                <a:endParaRPr lang="ja-JP" altLang="en-US" sz="180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123865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1600" dirty="0"/>
              <a:t>各方式作成所要時間比較</a:t>
            </a:r>
          </a:p>
        </c:rich>
      </c:tx>
      <c:layout>
        <c:manualLayout>
          <c:xMode val="edge"/>
          <c:yMode val="edge"/>
          <c:x val="0.36429665593142641"/>
          <c:y val="3.195910473469006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9.4208208376321337E-2"/>
          <c:y val="0.10655893357635932"/>
          <c:w val="0.88956639873281662"/>
          <c:h val="0.64273379459490443"/>
        </c:manualLayout>
      </c:layout>
      <c:barChart>
        <c:barDir val="col"/>
        <c:grouping val="clustered"/>
        <c:varyColors val="0"/>
        <c:ser>
          <c:idx val="0"/>
          <c:order val="0"/>
          <c:tx>
            <c:strRef>
              <c:f>論文掲載用データ!$B$168</c:f>
              <c:strCache>
                <c:ptCount val="1"/>
                <c:pt idx="0">
                  <c:v>オーケストレーション定義エディタ</c:v>
                </c:pt>
              </c:strCache>
            </c:strRef>
          </c:tx>
          <c:spPr>
            <a:solidFill>
              <a:schemeClr val="accent2"/>
            </a:solidFill>
            <a:ln>
              <a:solidFill>
                <a:schemeClr val="accent2"/>
              </a:solidFill>
            </a:ln>
            <a:effectLst/>
          </c:spPr>
          <c:invertIfNegative val="0"/>
          <c:dLbls>
            <c:dLbl>
              <c:idx val="0"/>
              <c:layout>
                <c:manualLayout>
                  <c:x val="-1.0325250021457705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
              <c:layout>
                <c:manualLayout>
                  <c:x val="-1.0325250021457705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2"/>
              <c:layout>
                <c:manualLayout>
                  <c:x val="-1.3275321456159932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3"/>
              <c:layout>
                <c:manualLayout>
                  <c:x val="-1.0325250021457705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4"/>
              <c:layout>
                <c:manualLayout>
                  <c:x val="-1.0325250021457759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5"/>
              <c:layout>
                <c:manualLayout>
                  <c:x val="-1.327532145615996E-2"/>
                  <c:y val="-9.0140023331063859E-17"/>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6"/>
              <c:layout>
                <c:manualLayout>
                  <c:x val="-1.0325250021457705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7"/>
              <c:layout>
                <c:manualLayout>
                  <c:x val="-1.1800285738808805E-2"/>
                  <c:y val="-9.0140023331063859E-17"/>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8"/>
              <c:layout>
                <c:manualLayout>
                  <c:x val="-1.3275321456159906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9"/>
              <c:layout>
                <c:manualLayout>
                  <c:x val="-1.3275321456159906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0"/>
              <c:layout>
                <c:manualLayout>
                  <c:x val="-1.3275321456159906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1"/>
              <c:layout>
                <c:manualLayout>
                  <c:x val="-1.3275321456159906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2"/>
              <c:layout>
                <c:manualLayout>
                  <c:x val="-1.1800285738808805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3"/>
              <c:layout>
                <c:manualLayout>
                  <c:x val="-1.1800285738809022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4"/>
              <c:layout>
                <c:manualLayout>
                  <c:x val="-1.4750357173511006E-2"/>
                  <c:y val="4.9167853437984722E-3"/>
                </c:manualLayout>
              </c:layout>
              <c:dLblPos val="outEnd"/>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論文掲載用データ!$C$167:$Q$167</c:f>
              <c:strCache>
                <c:ptCount val="15"/>
                <c:pt idx="0">
                  <c:v>A</c:v>
                </c:pt>
                <c:pt idx="1">
                  <c:v>B</c:v>
                </c:pt>
                <c:pt idx="2">
                  <c:v>C</c:v>
                </c:pt>
                <c:pt idx="3">
                  <c:v>D</c:v>
                </c:pt>
                <c:pt idx="4">
                  <c:v>E</c:v>
                </c:pt>
                <c:pt idx="5">
                  <c:v>A</c:v>
                </c:pt>
                <c:pt idx="6">
                  <c:v>B</c:v>
                </c:pt>
                <c:pt idx="7">
                  <c:v>C</c:v>
                </c:pt>
                <c:pt idx="8">
                  <c:v>D</c:v>
                </c:pt>
                <c:pt idx="9">
                  <c:v>E</c:v>
                </c:pt>
                <c:pt idx="10">
                  <c:v>A</c:v>
                </c:pt>
                <c:pt idx="11">
                  <c:v>B</c:v>
                </c:pt>
                <c:pt idx="12">
                  <c:v>C</c:v>
                </c:pt>
                <c:pt idx="13">
                  <c:v>D</c:v>
                </c:pt>
                <c:pt idx="14">
                  <c:v>E</c:v>
                </c:pt>
              </c:strCache>
            </c:strRef>
          </c:cat>
          <c:val>
            <c:numRef>
              <c:f>論文掲載用データ!$C$168:$Q$168</c:f>
              <c:numCache>
                <c:formatCode>General</c:formatCode>
                <c:ptCount val="15"/>
                <c:pt idx="0">
                  <c:v>105</c:v>
                </c:pt>
                <c:pt idx="1">
                  <c:v>190</c:v>
                </c:pt>
                <c:pt idx="2">
                  <c:v>106</c:v>
                </c:pt>
                <c:pt idx="3">
                  <c:v>139</c:v>
                </c:pt>
                <c:pt idx="4">
                  <c:v>137</c:v>
                </c:pt>
                <c:pt idx="5">
                  <c:v>113</c:v>
                </c:pt>
                <c:pt idx="6">
                  <c:v>124</c:v>
                </c:pt>
                <c:pt idx="7">
                  <c:v>228</c:v>
                </c:pt>
                <c:pt idx="8">
                  <c:v>188</c:v>
                </c:pt>
                <c:pt idx="9">
                  <c:v>189</c:v>
                </c:pt>
                <c:pt idx="10">
                  <c:v>160</c:v>
                </c:pt>
                <c:pt idx="11">
                  <c:v>160</c:v>
                </c:pt>
                <c:pt idx="12">
                  <c:v>162</c:v>
                </c:pt>
                <c:pt idx="13">
                  <c:v>145</c:v>
                </c:pt>
                <c:pt idx="14">
                  <c:v>229</c:v>
                </c:pt>
              </c:numCache>
            </c:numRef>
          </c:val>
        </c:ser>
        <c:ser>
          <c:idx val="1"/>
          <c:order val="1"/>
          <c:tx>
            <c:strRef>
              <c:f>論文掲載用データ!$B$169</c:f>
              <c:strCache>
                <c:ptCount val="1"/>
                <c:pt idx="0">
                  <c:v>従来方式</c:v>
                </c:pt>
              </c:strCache>
            </c:strRef>
          </c:tx>
          <c:spPr>
            <a:solidFill>
              <a:schemeClr val="accent1"/>
            </a:solidFill>
            <a:ln>
              <a:solidFill>
                <a:schemeClr val="accen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論文掲載用データ!$C$167:$Q$167</c:f>
              <c:strCache>
                <c:ptCount val="15"/>
                <c:pt idx="0">
                  <c:v>A</c:v>
                </c:pt>
                <c:pt idx="1">
                  <c:v>B</c:v>
                </c:pt>
                <c:pt idx="2">
                  <c:v>C</c:v>
                </c:pt>
                <c:pt idx="3">
                  <c:v>D</c:v>
                </c:pt>
                <c:pt idx="4">
                  <c:v>E</c:v>
                </c:pt>
                <c:pt idx="5">
                  <c:v>A</c:v>
                </c:pt>
                <c:pt idx="6">
                  <c:v>B</c:v>
                </c:pt>
                <c:pt idx="7">
                  <c:v>C</c:v>
                </c:pt>
                <c:pt idx="8">
                  <c:v>D</c:v>
                </c:pt>
                <c:pt idx="9">
                  <c:v>E</c:v>
                </c:pt>
                <c:pt idx="10">
                  <c:v>A</c:v>
                </c:pt>
                <c:pt idx="11">
                  <c:v>B</c:v>
                </c:pt>
                <c:pt idx="12">
                  <c:v>C</c:v>
                </c:pt>
                <c:pt idx="13">
                  <c:v>D</c:v>
                </c:pt>
                <c:pt idx="14">
                  <c:v>E</c:v>
                </c:pt>
              </c:strCache>
            </c:strRef>
          </c:cat>
          <c:val>
            <c:numRef>
              <c:f>論文掲載用データ!$C$169:$Q$169</c:f>
              <c:numCache>
                <c:formatCode>General</c:formatCode>
                <c:ptCount val="15"/>
                <c:pt idx="0">
                  <c:v>485</c:v>
                </c:pt>
                <c:pt idx="1">
                  <c:v>745</c:v>
                </c:pt>
                <c:pt idx="2">
                  <c:v>1532</c:v>
                </c:pt>
                <c:pt idx="3">
                  <c:v>868</c:v>
                </c:pt>
                <c:pt idx="4">
                  <c:v>731</c:v>
                </c:pt>
                <c:pt idx="5">
                  <c:v>594</c:v>
                </c:pt>
                <c:pt idx="6">
                  <c:v>862</c:v>
                </c:pt>
                <c:pt idx="7">
                  <c:v>2070</c:v>
                </c:pt>
                <c:pt idx="8">
                  <c:v>1173</c:v>
                </c:pt>
                <c:pt idx="9">
                  <c:v>2296</c:v>
                </c:pt>
                <c:pt idx="10">
                  <c:v>660</c:v>
                </c:pt>
                <c:pt idx="11">
                  <c:v>730</c:v>
                </c:pt>
                <c:pt idx="12">
                  <c:v>2990</c:v>
                </c:pt>
                <c:pt idx="13">
                  <c:v>1946</c:v>
                </c:pt>
                <c:pt idx="14">
                  <c:v>1191</c:v>
                </c:pt>
              </c:numCache>
            </c:numRef>
          </c:val>
        </c:ser>
        <c:dLbls>
          <c:dLblPos val="outEnd"/>
          <c:showLegendKey val="0"/>
          <c:showVal val="1"/>
          <c:showCatName val="0"/>
          <c:showSerName val="0"/>
          <c:showPercent val="0"/>
          <c:showBubbleSize val="0"/>
        </c:dLbls>
        <c:gapWidth val="219"/>
        <c:overlap val="-27"/>
        <c:axId val="-123858592"/>
        <c:axId val="-123864576"/>
      </c:barChart>
      <c:catAx>
        <c:axId val="-123858592"/>
        <c:scaling>
          <c:orientation val="minMax"/>
        </c:scaling>
        <c:delete val="0"/>
        <c:axPos val="b"/>
        <c:numFmt formatCode="General" sourceLinked="1"/>
        <c:majorTickMark val="none"/>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123864576"/>
        <c:crosses val="autoZero"/>
        <c:auto val="1"/>
        <c:lblAlgn val="ctr"/>
        <c:lblOffset val="100"/>
        <c:noMultiLvlLbl val="0"/>
      </c:catAx>
      <c:valAx>
        <c:axId val="-1238645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ja-JP" altLang="en-US" sz="1600" dirty="0" smtClean="0"/>
                  <a:t>作成所要時間</a:t>
                </a:r>
                <a:r>
                  <a:rPr lang="en-US" altLang="ja-JP" sz="1600" dirty="0" smtClean="0"/>
                  <a:t>(</a:t>
                </a:r>
                <a:r>
                  <a:rPr lang="ja-JP" altLang="en-US" sz="1600" dirty="0" smtClean="0"/>
                  <a:t>秒</a:t>
                </a:r>
                <a:r>
                  <a:rPr lang="en-US" altLang="ja-JP" sz="1600" dirty="0" smtClean="0"/>
                  <a:t>)</a:t>
                </a:r>
                <a:endParaRPr lang="ja-JP" altLang="en-US" sz="1600" dirty="0"/>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123858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userShapes r:id="rId5"/>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ja-JP" altLang="en-US" sz="1800" dirty="0"/>
              <a:t>各方式エラー</a:t>
            </a:r>
            <a:r>
              <a:rPr lang="ja-JP" altLang="en-US" sz="1800" dirty="0" smtClean="0"/>
              <a:t>回数比較</a:t>
            </a:r>
            <a:endParaRPr lang="ja-JP" altLang="en-US" sz="1800" dirty="0"/>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7.6500373887914655E-2"/>
          <c:y val="9.1219077026059525E-2"/>
          <c:w val="0.91792848857304665"/>
          <c:h val="0.59991250994538792"/>
        </c:manualLayout>
      </c:layout>
      <c:barChart>
        <c:barDir val="col"/>
        <c:grouping val="clustered"/>
        <c:varyColors val="0"/>
        <c:ser>
          <c:idx val="0"/>
          <c:order val="0"/>
          <c:tx>
            <c:strRef>
              <c:f>論文掲載用データ!$F$97</c:f>
              <c:strCache>
                <c:ptCount val="1"/>
                <c:pt idx="0">
                  <c:v>オーケストレーション定義エディタ</c:v>
                </c:pt>
              </c:strCache>
            </c:strRef>
          </c:tx>
          <c:spPr>
            <a:solidFill>
              <a:schemeClr val="accent2"/>
            </a:solidFill>
            <a:ln>
              <a:solidFill>
                <a:schemeClr val="accent2"/>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論文掲載用データ!$G$96:$U$96</c:f>
              <c:strCache>
                <c:ptCount val="15"/>
                <c:pt idx="0">
                  <c:v>A</c:v>
                </c:pt>
                <c:pt idx="1">
                  <c:v>B</c:v>
                </c:pt>
                <c:pt idx="2">
                  <c:v>C</c:v>
                </c:pt>
                <c:pt idx="3">
                  <c:v>D</c:v>
                </c:pt>
                <c:pt idx="4">
                  <c:v>E</c:v>
                </c:pt>
                <c:pt idx="5">
                  <c:v>A</c:v>
                </c:pt>
                <c:pt idx="6">
                  <c:v>B</c:v>
                </c:pt>
                <c:pt idx="7">
                  <c:v>C</c:v>
                </c:pt>
                <c:pt idx="8">
                  <c:v>D</c:v>
                </c:pt>
                <c:pt idx="9">
                  <c:v>E</c:v>
                </c:pt>
                <c:pt idx="10">
                  <c:v>A</c:v>
                </c:pt>
                <c:pt idx="11">
                  <c:v>B</c:v>
                </c:pt>
                <c:pt idx="12">
                  <c:v>C</c:v>
                </c:pt>
                <c:pt idx="13">
                  <c:v>D</c:v>
                </c:pt>
                <c:pt idx="14">
                  <c:v>E</c:v>
                </c:pt>
              </c:strCache>
            </c:strRef>
          </c:cat>
          <c:val>
            <c:numRef>
              <c:f>論文掲載用データ!$G$97:$U$97</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ser>
        <c:ser>
          <c:idx val="1"/>
          <c:order val="1"/>
          <c:tx>
            <c:strRef>
              <c:f>論文掲載用データ!$F$98</c:f>
              <c:strCache>
                <c:ptCount val="1"/>
                <c:pt idx="0">
                  <c:v>従来方式</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論文掲載用データ!$G$96:$U$96</c:f>
              <c:strCache>
                <c:ptCount val="15"/>
                <c:pt idx="0">
                  <c:v>A</c:v>
                </c:pt>
                <c:pt idx="1">
                  <c:v>B</c:v>
                </c:pt>
                <c:pt idx="2">
                  <c:v>C</c:v>
                </c:pt>
                <c:pt idx="3">
                  <c:v>D</c:v>
                </c:pt>
                <c:pt idx="4">
                  <c:v>E</c:v>
                </c:pt>
                <c:pt idx="5">
                  <c:v>A</c:v>
                </c:pt>
                <c:pt idx="6">
                  <c:v>B</c:v>
                </c:pt>
                <c:pt idx="7">
                  <c:v>C</c:v>
                </c:pt>
                <c:pt idx="8">
                  <c:v>D</c:v>
                </c:pt>
                <c:pt idx="9">
                  <c:v>E</c:v>
                </c:pt>
                <c:pt idx="10">
                  <c:v>A</c:v>
                </c:pt>
                <c:pt idx="11">
                  <c:v>B</c:v>
                </c:pt>
                <c:pt idx="12">
                  <c:v>C</c:v>
                </c:pt>
                <c:pt idx="13">
                  <c:v>D</c:v>
                </c:pt>
                <c:pt idx="14">
                  <c:v>E</c:v>
                </c:pt>
              </c:strCache>
            </c:strRef>
          </c:cat>
          <c:val>
            <c:numRef>
              <c:f>論文掲載用データ!$G$98:$U$98</c:f>
              <c:numCache>
                <c:formatCode>General</c:formatCode>
                <c:ptCount val="15"/>
                <c:pt idx="0">
                  <c:v>0</c:v>
                </c:pt>
                <c:pt idx="1">
                  <c:v>3</c:v>
                </c:pt>
                <c:pt idx="2">
                  <c:v>5</c:v>
                </c:pt>
                <c:pt idx="3">
                  <c:v>3</c:v>
                </c:pt>
                <c:pt idx="4">
                  <c:v>0</c:v>
                </c:pt>
                <c:pt idx="5">
                  <c:v>0</c:v>
                </c:pt>
                <c:pt idx="6">
                  <c:v>0</c:v>
                </c:pt>
                <c:pt idx="7">
                  <c:v>7</c:v>
                </c:pt>
                <c:pt idx="8">
                  <c:v>2</c:v>
                </c:pt>
                <c:pt idx="9">
                  <c:v>3</c:v>
                </c:pt>
                <c:pt idx="10">
                  <c:v>2</c:v>
                </c:pt>
                <c:pt idx="11">
                  <c:v>0</c:v>
                </c:pt>
                <c:pt idx="12">
                  <c:v>4</c:v>
                </c:pt>
                <c:pt idx="13">
                  <c:v>4</c:v>
                </c:pt>
                <c:pt idx="14">
                  <c:v>1</c:v>
                </c:pt>
              </c:numCache>
            </c:numRef>
          </c:val>
        </c:ser>
        <c:dLbls>
          <c:dLblPos val="outEnd"/>
          <c:showLegendKey val="0"/>
          <c:showVal val="1"/>
          <c:showCatName val="0"/>
          <c:showSerName val="0"/>
          <c:showPercent val="0"/>
          <c:showBubbleSize val="0"/>
        </c:dLbls>
        <c:gapWidth val="219"/>
        <c:overlap val="-27"/>
        <c:axId val="-123855328"/>
        <c:axId val="-123853152"/>
      </c:barChart>
      <c:catAx>
        <c:axId val="-123855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123853152"/>
        <c:crosses val="autoZero"/>
        <c:auto val="1"/>
        <c:lblAlgn val="ctr"/>
        <c:lblOffset val="100"/>
        <c:noMultiLvlLbl val="0"/>
      </c:catAx>
      <c:valAx>
        <c:axId val="-1238531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ja-JP" altLang="en-US" sz="1600"/>
                  <a:t>エラー回数</a:t>
                </a:r>
                <a:r>
                  <a:rPr lang="en-US" altLang="ja-JP" sz="1600"/>
                  <a:t>(</a:t>
                </a:r>
                <a:r>
                  <a:rPr lang="ja-JP" altLang="en-US" sz="1600"/>
                  <a:t>回</a:t>
                </a:r>
                <a:r>
                  <a:rPr lang="en-US" altLang="ja-JP" sz="1600"/>
                  <a:t>)</a:t>
                </a:r>
                <a:endParaRPr lang="ja-JP" altLang="en-US" sz="1600"/>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123855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userShapes r:id="rId5"/>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0.39045</cdr:x>
      <cdr:y>0.74862</cdr:y>
    </cdr:from>
    <cdr:to>
      <cdr:x>0.39045</cdr:x>
      <cdr:y>0.94348</cdr:y>
    </cdr:to>
    <cdr:cxnSp macro="">
      <cdr:nvCxnSpPr>
        <cdr:cNvPr id="3" name="直線コネクタ 2"/>
        <cdr:cNvCxnSpPr/>
      </cdr:nvCxnSpPr>
      <cdr:spPr>
        <a:xfrm xmlns:a="http://schemas.openxmlformats.org/drawingml/2006/main">
          <a:off x="3361766" y="3867376"/>
          <a:ext cx="0" cy="1006609"/>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0.68462</cdr:x>
      <cdr:y>0.7473</cdr:y>
    </cdr:from>
    <cdr:to>
      <cdr:x>0.68462</cdr:x>
      <cdr:y>0.94216</cdr:y>
    </cdr:to>
    <cdr:cxnSp macro="">
      <cdr:nvCxnSpPr>
        <cdr:cNvPr id="6" name="直線コネクタ 5"/>
        <cdr:cNvCxnSpPr/>
      </cdr:nvCxnSpPr>
      <cdr:spPr>
        <a:xfrm xmlns:a="http://schemas.openxmlformats.org/drawingml/2006/main">
          <a:off x="5894509" y="3860544"/>
          <a:ext cx="0" cy="1006609"/>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0.4369</cdr:x>
      <cdr:y>0.83861</cdr:y>
    </cdr:from>
    <cdr:to>
      <cdr:x>0.67782</cdr:x>
      <cdr:y>0.91011</cdr:y>
    </cdr:to>
    <cdr:sp macro="" textlink="">
      <cdr:nvSpPr>
        <cdr:cNvPr id="7" name="テキスト ボックス 4"/>
        <cdr:cNvSpPr txBox="1"/>
      </cdr:nvSpPr>
      <cdr:spPr>
        <a:xfrm xmlns:a="http://schemas.openxmlformats.org/drawingml/2006/main">
          <a:off x="3761721" y="4332260"/>
          <a:ext cx="2074303"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xmlns:a="http://schemas.openxmlformats.org/drawingml/2006/main">
          <a:r>
            <a:rPr kumimoji="1" lang="en-US" altLang="ja-JP" dirty="0" smtClean="0"/>
            <a:t>(Ⅱ)2</a:t>
          </a:r>
          <a:r>
            <a:rPr kumimoji="1" lang="ja-JP" altLang="en-US" dirty="0" smtClean="0"/>
            <a:t>セグメント構成</a:t>
          </a:r>
          <a:endParaRPr kumimoji="1" lang="ja-JP" altLang="en-US" dirty="0"/>
        </a:p>
      </cdr:txBody>
    </cdr:sp>
  </cdr:relSizeAnchor>
  <cdr:relSizeAnchor xmlns:cdr="http://schemas.openxmlformats.org/drawingml/2006/chartDrawing">
    <cdr:from>
      <cdr:x>0.73598</cdr:x>
      <cdr:y>0.83861</cdr:y>
    </cdr:from>
    <cdr:to>
      <cdr:x>0.9769</cdr:x>
      <cdr:y>0.91011</cdr:y>
    </cdr:to>
    <cdr:sp macro="" textlink="">
      <cdr:nvSpPr>
        <cdr:cNvPr id="8" name="テキスト ボックス 4"/>
        <cdr:cNvSpPr txBox="1"/>
      </cdr:nvSpPr>
      <cdr:spPr>
        <a:xfrm xmlns:a="http://schemas.openxmlformats.org/drawingml/2006/main">
          <a:off x="6336725" y="4332260"/>
          <a:ext cx="2074303"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xmlns:a="http://schemas.openxmlformats.org/drawingml/2006/main">
          <a:r>
            <a:rPr lang="en-US" altLang="ja-JP" dirty="0" smtClean="0"/>
            <a:t>(Ⅲ)3</a:t>
          </a:r>
          <a:r>
            <a:rPr kumimoji="1" lang="ja-JP" altLang="en-US" dirty="0" smtClean="0"/>
            <a:t>セグメント構成</a:t>
          </a:r>
          <a:endParaRPr kumimoji="1" lang="ja-JP" alt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0.38819</cdr:x>
      <cdr:y>0.6917</cdr:y>
    </cdr:from>
    <cdr:to>
      <cdr:x>0.38819</cdr:x>
      <cdr:y>0.92222</cdr:y>
    </cdr:to>
    <cdr:cxnSp macro="">
      <cdr:nvCxnSpPr>
        <cdr:cNvPr id="3" name="直線コネクタ 2"/>
        <cdr:cNvCxnSpPr/>
      </cdr:nvCxnSpPr>
      <cdr:spPr>
        <a:xfrm xmlns:a="http://schemas.openxmlformats.org/drawingml/2006/main">
          <a:off x="2954512" y="3158737"/>
          <a:ext cx="0" cy="1052713"/>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0.68966</cdr:x>
      <cdr:y>0.69105</cdr:y>
    </cdr:from>
    <cdr:to>
      <cdr:x>0.68966</cdr:x>
      <cdr:y>0.93064</cdr:y>
    </cdr:to>
    <cdr:cxnSp macro="">
      <cdr:nvCxnSpPr>
        <cdr:cNvPr id="4" name="直線コネクタ 3"/>
        <cdr:cNvCxnSpPr/>
      </cdr:nvCxnSpPr>
      <cdr:spPr>
        <a:xfrm xmlns:a="http://schemas.openxmlformats.org/drawingml/2006/main">
          <a:off x="5249049" y="3155749"/>
          <a:ext cx="0" cy="1094121"/>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0.10538</cdr:x>
      <cdr:y>0.81117</cdr:y>
    </cdr:from>
    <cdr:to>
      <cdr:x>0.35891</cdr:x>
      <cdr:y>0.89867</cdr:y>
    </cdr:to>
    <cdr:sp macro="" textlink="">
      <cdr:nvSpPr>
        <cdr:cNvPr id="6" name="テキスト ボックス 5"/>
        <cdr:cNvSpPr txBox="1"/>
      </cdr:nvSpPr>
      <cdr:spPr>
        <a:xfrm xmlns:a="http://schemas.openxmlformats.org/drawingml/2006/main">
          <a:off x="877379" y="4052112"/>
          <a:ext cx="2110782" cy="43709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ja-JP" sz="1800" dirty="0" smtClean="0"/>
            <a:t>(Ⅰ)1</a:t>
          </a:r>
          <a:r>
            <a:rPr lang="ja-JP" altLang="en-US" sz="1800" dirty="0" smtClean="0"/>
            <a:t>セグメント構成</a:t>
          </a:r>
          <a:endParaRPr lang="ja-JP" altLang="en-US" sz="1800" dirty="0"/>
        </a:p>
      </cdr:txBody>
    </cdr:sp>
  </cdr:relSizeAnchor>
  <cdr:relSizeAnchor xmlns:cdr="http://schemas.openxmlformats.org/drawingml/2006/chartDrawing">
    <cdr:from>
      <cdr:x>0.4149</cdr:x>
      <cdr:y>0.80715</cdr:y>
    </cdr:from>
    <cdr:to>
      <cdr:x>0.6624</cdr:x>
      <cdr:y>0.89465</cdr:y>
    </cdr:to>
    <cdr:sp macro="" textlink="">
      <cdr:nvSpPr>
        <cdr:cNvPr id="7" name="テキスト ボックス 1"/>
        <cdr:cNvSpPr txBox="1"/>
      </cdr:nvSpPr>
      <cdr:spPr>
        <a:xfrm xmlns:a="http://schemas.openxmlformats.org/drawingml/2006/main">
          <a:off x="3454323" y="4032031"/>
          <a:ext cx="2060589" cy="43709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800" dirty="0" smtClean="0"/>
            <a:t>(Ⅱ)2</a:t>
          </a:r>
          <a:r>
            <a:rPr lang="ja-JP" altLang="en-US" sz="1800" dirty="0" smtClean="0"/>
            <a:t>セグメント構成</a:t>
          </a:r>
          <a:endParaRPr lang="ja-JP" altLang="en-US" sz="1800" dirty="0"/>
        </a:p>
      </cdr:txBody>
    </cdr:sp>
  </cdr:relSizeAnchor>
  <cdr:relSizeAnchor xmlns:cdr="http://schemas.openxmlformats.org/drawingml/2006/chartDrawing">
    <cdr:from>
      <cdr:x>0.69946</cdr:x>
      <cdr:y>0.80378</cdr:y>
    </cdr:from>
    <cdr:to>
      <cdr:x>0.96427</cdr:x>
      <cdr:y>0.89128</cdr:y>
    </cdr:to>
    <cdr:sp macro="" textlink="">
      <cdr:nvSpPr>
        <cdr:cNvPr id="8" name="テキスト ボックス 1"/>
        <cdr:cNvSpPr txBox="1"/>
      </cdr:nvSpPr>
      <cdr:spPr>
        <a:xfrm xmlns:a="http://schemas.openxmlformats.org/drawingml/2006/main">
          <a:off x="5823451" y="4015196"/>
          <a:ext cx="2204726" cy="43709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800" dirty="0" smtClean="0"/>
            <a:t>(Ⅲ)3</a:t>
          </a:r>
          <a:r>
            <a:rPr lang="ja-JP" altLang="en-US" sz="1800" dirty="0" smtClean="0"/>
            <a:t>セグメント構成</a:t>
          </a:r>
          <a:endParaRPr lang="ja-JP" altLang="en-US" sz="18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2B6E0B-CE0C-4226-9022-18809A19516C}" type="datetimeFigureOut">
              <a:rPr kumimoji="1" lang="ja-JP" altLang="en-US" smtClean="0"/>
              <a:t>2016/2/22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9510C-AA94-416D-B6D7-C4F4BCE6ABE3}" type="slidenum">
              <a:rPr kumimoji="1" lang="ja-JP" altLang="en-US" smtClean="0"/>
              <a:t>‹#›</a:t>
            </a:fld>
            <a:endParaRPr kumimoji="1" lang="ja-JP" altLang="en-US"/>
          </a:p>
        </p:txBody>
      </p:sp>
    </p:spTree>
    <p:extLst>
      <p:ext uri="{BB962C8B-B14F-4D97-AF65-F5344CB8AC3E}">
        <p14:creationId xmlns:p14="http://schemas.microsoft.com/office/powerpoint/2010/main" val="5574748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情報学群４年川口が、</a:t>
            </a:r>
            <a:r>
              <a:rPr kumimoji="1" lang="en-US" altLang="ja-JP" dirty="0" smtClean="0"/>
              <a:t>OpenStack</a:t>
            </a:r>
            <a:r>
              <a:rPr kumimoji="1" lang="ja-JP" altLang="en-US" dirty="0" smtClean="0"/>
              <a:t>環境でのオーケストレーション定義を容易にする</a:t>
            </a:r>
            <a:r>
              <a:rPr kumimoji="1" lang="en-US" altLang="ja-JP" dirty="0" smtClean="0"/>
              <a:t>GUI</a:t>
            </a:r>
            <a:r>
              <a:rPr kumimoji="1" lang="ja-JP" altLang="en-US" dirty="0" smtClean="0"/>
              <a:t>エディタの実現について発表を行いたいと思います。</a:t>
            </a:r>
            <a:endParaRPr kumimoji="1" lang="en-US" altLang="ja-JP" dirty="0" smtClean="0"/>
          </a:p>
          <a:p>
            <a:r>
              <a:rPr kumimoji="1" lang="ja-JP" altLang="en-US" dirty="0" smtClean="0"/>
              <a:t>よろしくお願いします。</a:t>
            </a:r>
            <a:endParaRPr kumimoji="1" lang="ja-JP" altLang="en-US" dirty="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a:t>
            </a:fld>
            <a:endParaRPr kumimoji="1" lang="ja-JP" altLang="en-US"/>
          </a:p>
        </p:txBody>
      </p:sp>
    </p:spTree>
    <p:extLst>
      <p:ext uri="{BB962C8B-B14F-4D97-AF65-F5344CB8AC3E}">
        <p14:creationId xmlns:p14="http://schemas.microsoft.com/office/powerpoint/2010/main" val="781659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まず前提知識の学習時間について</a:t>
            </a:r>
            <a:endParaRPr kumimoji="1" lang="en-US" altLang="ja-JP" dirty="0" smtClean="0"/>
          </a:p>
          <a:p>
            <a:endParaRPr kumimoji="1" lang="en-US" altLang="ja-JP" dirty="0" smtClean="0"/>
          </a:p>
          <a:p>
            <a:r>
              <a:rPr kumimoji="1" lang="ja-JP" altLang="en-US" dirty="0" smtClean="0"/>
              <a:t>・どの被験者もオーケストレーション定義エディタに関する前提知識（使用方法等）の学習時間が従来の</a:t>
            </a:r>
            <a:r>
              <a:rPr kumimoji="1" lang="en-US" altLang="ja-JP" dirty="0" smtClean="0"/>
              <a:t>Heat</a:t>
            </a:r>
            <a:r>
              <a:rPr kumimoji="1" lang="ja-JP" altLang="en-US" dirty="0" smtClean="0"/>
              <a:t>テンプレートファイルの手動入力についての前提知識学習時間の</a:t>
            </a:r>
            <a:r>
              <a:rPr kumimoji="1" lang="en-US" altLang="ja-JP" dirty="0" smtClean="0"/>
              <a:t>1/3~1/6</a:t>
            </a:r>
            <a:r>
              <a:rPr kumimoji="1" lang="ja-JP" altLang="en-US" dirty="0" smtClean="0"/>
              <a:t>という短い時間であった</a:t>
            </a:r>
          </a:p>
          <a:p>
            <a:r>
              <a:rPr kumimoji="1" lang="en-US" altLang="ja-JP" dirty="0" smtClean="0"/>
              <a:t>	</a:t>
            </a:r>
            <a:r>
              <a:rPr kumimoji="1" lang="ja-JP" altLang="en-US" dirty="0" smtClean="0"/>
              <a:t>→これは従来方式では</a:t>
            </a:r>
            <a:r>
              <a:rPr kumimoji="1" lang="en-US" altLang="ja-JP" dirty="0" smtClean="0"/>
              <a:t>Heat</a:t>
            </a:r>
            <a:r>
              <a:rPr kumimoji="1" lang="ja-JP" altLang="en-US" dirty="0" smtClean="0"/>
              <a:t>テンプレートファイルの書式についての勉強が必要であり，学習すべき項目が多岐に渡ったからだと考えられる</a:t>
            </a:r>
            <a:endParaRPr kumimoji="1" lang="en-US" altLang="ja-JP" dirty="0" smtClean="0"/>
          </a:p>
          <a:p>
            <a:r>
              <a:rPr kumimoji="1" lang="en-US" altLang="ja-JP" dirty="0" smtClean="0"/>
              <a:t>	</a:t>
            </a:r>
            <a:r>
              <a:rPr kumimoji="1" lang="ja-JP" altLang="en-US" dirty="0" smtClean="0"/>
              <a:t>→オーケストレーション定義エディタではエディタの使用方法に関する知識のみの学習であり，従来方式と比べると学習すべき項目が少なく済んだからだと考えられる</a:t>
            </a:r>
            <a:endParaRPr kumimoji="1" lang="en-US" altLang="ja-JP" dirty="0" smtClean="0"/>
          </a:p>
          <a:p>
            <a:endParaRPr kumimoji="1" lang="en-US" altLang="ja-JP" dirty="0" smtClean="0"/>
          </a:p>
          <a:p>
            <a:r>
              <a:rPr kumimoji="1" lang="ja-JP" altLang="en-US" dirty="0" smtClean="0"/>
              <a:t>以上のことから、オーケストレーション定義エディタは従来方式よりも導入が容易であるといえる。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10</a:t>
            </a:fld>
            <a:endParaRPr kumimoji="1" lang="ja-JP" altLang="en-US"/>
          </a:p>
        </p:txBody>
      </p:sp>
    </p:spTree>
    <p:extLst>
      <p:ext uri="{BB962C8B-B14F-4D97-AF65-F5344CB8AC3E}">
        <p14:creationId xmlns:p14="http://schemas.microsoft.com/office/powerpoint/2010/main" val="2926521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テンプレートファイル作成所要時間について</a:t>
            </a:r>
            <a:endParaRPr kumimoji="1" lang="en-US" altLang="ja-JP" dirty="0" smtClean="0"/>
          </a:p>
          <a:p>
            <a:r>
              <a:rPr kumimoji="1" lang="ja-JP" altLang="en-US" dirty="0" smtClean="0"/>
              <a:t>・</a:t>
            </a:r>
            <a:r>
              <a:rPr kumimoji="1" lang="en-US" altLang="ja-JP" dirty="0" smtClean="0"/>
              <a:t>(</a:t>
            </a:r>
            <a:r>
              <a:rPr kumimoji="1" lang="ja-JP" altLang="en-US" dirty="0" smtClean="0"/>
              <a:t>１セグメント構成から３セグメント構成全てにおいて、</a:t>
            </a:r>
            <a:r>
              <a:rPr kumimoji="1" lang="en-US" altLang="ja-JP" dirty="0" smtClean="0"/>
              <a:t>)</a:t>
            </a:r>
            <a:r>
              <a:rPr kumimoji="1" lang="ja-JP" altLang="en-US" dirty="0" smtClean="0"/>
              <a:t>オーケストレーション定義エディタを使用してのテンプレートファイル作成所要時間が従来方式の作成所要時間とくらべて約</a:t>
            </a:r>
            <a:r>
              <a:rPr kumimoji="1" lang="en-US" altLang="ja-JP" dirty="0" smtClean="0"/>
              <a:t>1/5~1/29</a:t>
            </a:r>
            <a:r>
              <a:rPr kumimoji="1" lang="ja-JP" altLang="en-US" dirty="0" err="1" smtClean="0"/>
              <a:t>まで</a:t>
            </a:r>
            <a:r>
              <a:rPr kumimoji="1" lang="ja-JP" altLang="en-US" dirty="0" smtClean="0"/>
              <a:t>短縮された</a:t>
            </a:r>
            <a:endParaRPr kumimoji="1" lang="en-US" altLang="ja-JP" dirty="0" smtClean="0"/>
          </a:p>
          <a:p>
            <a:r>
              <a:rPr kumimoji="1" lang="ja-JP" altLang="en-US" dirty="0" smtClean="0"/>
              <a:t>・更に、</a:t>
            </a:r>
            <a:r>
              <a:rPr kumimoji="1" lang="en-US" altLang="ja-JP" dirty="0" smtClean="0"/>
              <a:t>”””””</a:t>
            </a:r>
            <a:r>
              <a:rPr kumimoji="1" lang="ja-JP" altLang="en-US" dirty="0" smtClean="0"/>
              <a:t>従来方式では各被験者作成所要時間のバラ付きが大きい</a:t>
            </a:r>
            <a:r>
              <a:rPr kumimoji="1" lang="en-US" altLang="ja-JP" dirty="0" smtClean="0"/>
              <a:t>”””””</a:t>
            </a:r>
          </a:p>
          <a:p>
            <a:r>
              <a:rPr kumimoji="1" lang="ja-JP" altLang="en-US" dirty="0" smtClean="0"/>
              <a:t>→記述量増加で時間が掛かる</a:t>
            </a:r>
            <a:endParaRPr kumimoji="1" lang="en-US" altLang="ja-JP" dirty="0" smtClean="0"/>
          </a:p>
          <a:p>
            <a:r>
              <a:rPr kumimoji="1" lang="ja-JP" altLang="en-US" dirty="0" smtClean="0"/>
              <a:t>→記述量増加からくる記述ミスの発生</a:t>
            </a:r>
            <a:endParaRPr kumimoji="1" lang="en-US" altLang="ja-JP" dirty="0" smtClean="0"/>
          </a:p>
          <a:p>
            <a:r>
              <a:rPr kumimoji="1" lang="ja-JP" altLang="en-US" dirty="0" smtClean="0"/>
              <a:t>→エラー発生</a:t>
            </a:r>
            <a:endParaRPr kumimoji="1" lang="en-US" altLang="ja-JP" dirty="0" smtClean="0"/>
          </a:p>
          <a:p>
            <a:endParaRPr kumimoji="1" lang="en-US" altLang="ja-JP" dirty="0" smtClean="0"/>
          </a:p>
          <a:p>
            <a:r>
              <a:rPr kumimoji="1" lang="ja-JP" altLang="en-US" dirty="0" smtClean="0"/>
              <a:t>・オーケストレーション定義エディタでは構築するシステム構成が複雑になるほど少しずつ作成所要時間が伸びているが、被験者間に作成所要時間のばらつきがない。</a:t>
            </a:r>
            <a:endParaRPr kumimoji="1" lang="en-US" altLang="ja-JP" dirty="0" smtClean="0"/>
          </a:p>
          <a:p>
            <a:r>
              <a:rPr kumimoji="1" lang="en-US" altLang="ja-JP" dirty="0" smtClean="0"/>
              <a:t>	</a:t>
            </a:r>
            <a:r>
              <a:rPr kumimoji="1" lang="ja-JP" altLang="en-US" dirty="0" smtClean="0"/>
              <a:t>→オーケストレーション定義エディタを使用することで、被験者の能力に影響されず短時間でテンプレートファイルを作成することが可能に。</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r>
              <a:rPr kumimoji="1" lang="ja-JP" altLang="en-US" dirty="0" smtClean="0"/>
              <a:t>→次のスライドへ。</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11</a:t>
            </a:fld>
            <a:endParaRPr kumimoji="1" lang="ja-JP" altLang="en-US"/>
          </a:p>
        </p:txBody>
      </p:sp>
    </p:spTree>
    <p:extLst>
      <p:ext uri="{BB962C8B-B14F-4D97-AF65-F5344CB8AC3E}">
        <p14:creationId xmlns:p14="http://schemas.microsoft.com/office/powerpoint/2010/main" val="772965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a:t>
            </a:r>
            <a:endParaRPr kumimoji="1" lang="en-US" altLang="ja-JP" dirty="0" smtClean="0"/>
          </a:p>
          <a:p>
            <a:endParaRPr kumimoji="1" lang="en-US" altLang="ja-JP" dirty="0" smtClean="0"/>
          </a:p>
          <a:p>
            <a:r>
              <a:rPr kumimoji="1" lang="ja-JP" altLang="en-US" dirty="0" smtClean="0"/>
              <a:t>・オーケストレーション定義エディタでは２つの画面からテンプレートファイルを作成する。</a:t>
            </a:r>
            <a:endParaRPr kumimoji="1" lang="en-US" altLang="ja-JP" dirty="0" smtClean="0"/>
          </a:p>
          <a:p>
            <a:r>
              <a:rPr kumimoji="1" lang="ja-JP" altLang="en-US" dirty="0" smtClean="0"/>
              <a:t>→構成確認画面ではネットワークに関する記述とシステム構成の確認</a:t>
            </a:r>
            <a:endParaRPr kumimoji="1" lang="en-US" altLang="ja-JP" dirty="0" smtClean="0"/>
          </a:p>
          <a:p>
            <a:r>
              <a:rPr kumimoji="1" lang="ja-JP" altLang="en-US" dirty="0" smtClean="0"/>
              <a:t>→詳細設定画面ではインスタンスに関する記述</a:t>
            </a:r>
            <a:endParaRPr kumimoji="1" lang="en-US" altLang="ja-JP" dirty="0" smtClean="0"/>
          </a:p>
          <a:p>
            <a:endParaRPr kumimoji="1" lang="en-US" altLang="ja-JP" dirty="0" smtClean="0"/>
          </a:p>
          <a:p>
            <a:r>
              <a:rPr kumimoji="1" lang="ja-JP" altLang="en-US" dirty="0" smtClean="0"/>
              <a:t>評価実験の結果、オーケストレーション定義エディタは</a:t>
            </a:r>
            <a:endParaRPr kumimoji="1" lang="en-US" altLang="ja-JP" dirty="0" smtClean="0"/>
          </a:p>
          <a:p>
            <a:r>
              <a:rPr kumimoji="1" lang="ja-JP" altLang="en-US" dirty="0" smtClean="0"/>
              <a:t>・被験者の能力に影響されず短い一定時間でテンプレートファイルを作成可能　　であるといえた</a:t>
            </a:r>
            <a:endParaRPr kumimoji="1" lang="en-US" altLang="ja-JP" dirty="0" smtClean="0"/>
          </a:p>
          <a:p>
            <a:r>
              <a:rPr kumimoji="1" lang="ja-JP" altLang="en-US" dirty="0" smtClean="0"/>
              <a:t>それは、</a:t>
            </a:r>
            <a:endParaRPr kumimoji="1" lang="en-US" altLang="ja-JP" dirty="0" smtClean="0"/>
          </a:p>
          <a:p>
            <a:r>
              <a:rPr kumimoji="1" lang="ja-JP" altLang="en-US" dirty="0" smtClean="0"/>
              <a:t>自動入力とプルダウンメニューでの入力方式により入力者は</a:t>
            </a:r>
            <a:r>
              <a:rPr kumimoji="1" lang="en-US" altLang="ja-JP" dirty="0" smtClean="0"/>
              <a:t>Heat</a:t>
            </a:r>
            <a:r>
              <a:rPr kumimoji="1" lang="ja-JP" altLang="en-US" dirty="0" smtClean="0"/>
              <a:t>の専門知識を意識すること無くテンプレートファイルを作成可能</a:t>
            </a:r>
            <a:endParaRPr kumimoji="1" lang="en-US" altLang="ja-JP" dirty="0" smtClean="0"/>
          </a:p>
          <a:p>
            <a:endParaRPr kumimoji="1" lang="en-US" altLang="ja-JP" dirty="0" smtClean="0"/>
          </a:p>
          <a:p>
            <a:r>
              <a:rPr kumimoji="1" lang="ja-JP" altLang="en-US" dirty="0" smtClean="0"/>
              <a:t>であるから。</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12</a:t>
            </a:fld>
            <a:endParaRPr kumimoji="1" lang="ja-JP" altLang="en-US"/>
          </a:p>
        </p:txBody>
      </p:sp>
    </p:spTree>
    <p:extLst>
      <p:ext uri="{BB962C8B-B14F-4D97-AF65-F5344CB8AC3E}">
        <p14:creationId xmlns:p14="http://schemas.microsoft.com/office/powerpoint/2010/main" val="3142388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14</a:t>
            </a:fld>
            <a:endParaRPr kumimoji="1" lang="ja-JP" altLang="en-US"/>
          </a:p>
        </p:txBody>
      </p:sp>
    </p:spTree>
    <p:extLst>
      <p:ext uri="{BB962C8B-B14F-4D97-AF65-F5344CB8AC3E}">
        <p14:creationId xmlns:p14="http://schemas.microsoft.com/office/powerpoint/2010/main" val="3760426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エラー発生回数について</a:t>
            </a:r>
            <a:endParaRPr kumimoji="1" lang="en-US" altLang="ja-JP" dirty="0" smtClean="0"/>
          </a:p>
          <a:p>
            <a:r>
              <a:rPr kumimoji="1" lang="ja-JP" altLang="en-US" dirty="0" smtClean="0"/>
              <a:t>・オーケストレーション定義エディタでは，入力する項目を</a:t>
            </a:r>
            <a:endParaRPr kumimoji="1" lang="en-US" altLang="ja-JP" dirty="0" smtClean="0"/>
          </a:p>
          <a:p>
            <a:r>
              <a:rPr kumimoji="1" lang="ja-JP" altLang="en-US" dirty="0" smtClean="0"/>
              <a:t>①自動で入力する</a:t>
            </a:r>
            <a:endParaRPr kumimoji="1" lang="en-US" altLang="ja-JP" dirty="0" smtClean="0"/>
          </a:p>
          <a:p>
            <a:r>
              <a:rPr kumimoji="1" lang="ja-JP" altLang="en-US" dirty="0" smtClean="0"/>
              <a:t>②プルダウンメニューで選択肢を提供してから選んでもらう</a:t>
            </a:r>
            <a:endParaRPr kumimoji="1" lang="en-US" altLang="ja-JP" dirty="0" smtClean="0"/>
          </a:p>
          <a:p>
            <a:endParaRPr kumimoji="1" lang="en-US" altLang="ja-JP" dirty="0" smtClean="0"/>
          </a:p>
          <a:p>
            <a:r>
              <a:rPr kumimoji="1" lang="ja-JP" altLang="en-US" dirty="0" smtClean="0"/>
              <a:t>という方法で入力しているためそもそも記述ミスが発生することがない。</a:t>
            </a:r>
            <a:endParaRPr kumimoji="1" lang="en-US" altLang="ja-JP" dirty="0" smtClean="0"/>
          </a:p>
          <a:p>
            <a:endParaRPr kumimoji="1" lang="en-US" altLang="ja-JP" dirty="0" smtClean="0"/>
          </a:p>
          <a:p>
            <a:r>
              <a:rPr kumimoji="1" lang="ja-JP" altLang="en-US" dirty="0" smtClean="0"/>
              <a:t>一方従来の手動で</a:t>
            </a:r>
            <a:r>
              <a:rPr kumimoji="1" lang="en-US" altLang="ja-JP" dirty="0" smtClean="0"/>
              <a:t>Heat</a:t>
            </a:r>
            <a:r>
              <a:rPr kumimoji="1" lang="ja-JP" altLang="en-US" dirty="0" smtClean="0"/>
              <a:t>テンプレートファイルを作成する方式では、人が手動で入力することもありエラーが頻発。</a:t>
            </a:r>
            <a:endParaRPr kumimoji="1" lang="en-US" altLang="ja-JP" dirty="0" smtClean="0"/>
          </a:p>
          <a:p>
            <a:r>
              <a:rPr kumimoji="1" lang="ja-JP" altLang="en-US" dirty="0" smtClean="0"/>
              <a:t>実際の評価実験は　１セグメント構成→２セグメント構成→３セグメント構成　の順番で実施された。</a:t>
            </a:r>
            <a:endParaRPr kumimoji="1" lang="en-US" altLang="ja-JP" dirty="0" smtClean="0"/>
          </a:p>
          <a:p>
            <a:r>
              <a:rPr kumimoji="1" lang="ja-JP" altLang="en-US" dirty="0" smtClean="0"/>
              <a:t>実験開始時には「手動方式ではテンプレートファイル構築に慣れることでエラー発生回数が減少していくのでは？」と予想。</a:t>
            </a:r>
            <a:endParaRPr kumimoji="1" lang="en-US" altLang="ja-JP" dirty="0" smtClean="0"/>
          </a:p>
          <a:p>
            <a:r>
              <a:rPr kumimoji="1" lang="en-US" altLang="ja-JP" dirty="0" smtClean="0"/>
              <a:t>	</a:t>
            </a:r>
            <a:r>
              <a:rPr kumimoji="1" lang="ja-JP" altLang="en-US" dirty="0" smtClean="0"/>
              <a:t>→しかし実際にはエラーが減少していくことはなかった</a:t>
            </a:r>
            <a:endParaRPr kumimoji="1" lang="en-US" altLang="ja-JP" dirty="0" smtClean="0"/>
          </a:p>
          <a:p>
            <a:r>
              <a:rPr kumimoji="1" lang="en-US" altLang="ja-JP" dirty="0" smtClean="0"/>
              <a:t>	</a:t>
            </a:r>
            <a:r>
              <a:rPr kumimoji="1" lang="ja-JP" altLang="en-US" dirty="0" smtClean="0"/>
              <a:t>→被験者全員が、</a:t>
            </a:r>
            <a:r>
              <a:rPr kumimoji="1" lang="en-US" altLang="ja-JP" dirty="0" smtClean="0"/>
              <a:t>Heat</a:t>
            </a:r>
            <a:r>
              <a:rPr kumimoji="1" lang="ja-JP" altLang="en-US" dirty="0" smtClean="0"/>
              <a:t>テンプレートファイルの書式をまだ理解しきれていなかったのでは。</a:t>
            </a:r>
            <a:endParaRPr kumimoji="1" lang="en-US" altLang="ja-JP" dirty="0" smtClean="0"/>
          </a:p>
          <a:p>
            <a:r>
              <a:rPr kumimoji="1" lang="en-US" altLang="ja-JP" dirty="0" smtClean="0"/>
              <a:t>	</a:t>
            </a:r>
            <a:r>
              <a:rPr kumimoji="1" lang="ja-JP" altLang="en-US" dirty="0" smtClean="0"/>
              <a:t>→そもそも構築内容が複雑になればなるほどテキスト記述量は増加していくため、記述ミスは常に発生しやすいのではないか。</a:t>
            </a:r>
            <a:endParaRPr kumimoji="1" lang="en-US" altLang="ja-JP" dirty="0" smtClean="0"/>
          </a:p>
          <a:p>
            <a:endParaRPr kumimoji="1" lang="en-US" altLang="ja-JP" dirty="0" smtClean="0"/>
          </a:p>
          <a:p>
            <a:r>
              <a:rPr kumimoji="1" lang="ja-JP" altLang="en-US" dirty="0" smtClean="0"/>
              <a:t>ということが考えられた。</a:t>
            </a:r>
            <a:endParaRPr kumimoji="1" lang="en-US" altLang="ja-JP" dirty="0" smtClean="0"/>
          </a:p>
          <a:p>
            <a:endParaRPr kumimoji="1" lang="en-US" altLang="ja-JP" dirty="0" smtClean="0"/>
          </a:p>
          <a:p>
            <a:r>
              <a:rPr kumimoji="1" lang="ja-JP" altLang="en-US" dirty="0" smtClean="0"/>
              <a:t>全く同じ内容の構成を構築してもらったが、手動ではエラーを発生させ、オーケストレーション定義エディタではエラー発生回数ゼロだった。</a:t>
            </a:r>
            <a:endParaRPr kumimoji="1" lang="en-US" altLang="ja-JP" dirty="0" smtClean="0"/>
          </a:p>
          <a:p>
            <a:r>
              <a:rPr kumimoji="1" lang="ja-JP" altLang="en-US" dirty="0" smtClean="0"/>
              <a:t>つまり、エディタ利用者は</a:t>
            </a:r>
            <a:r>
              <a:rPr kumimoji="1" lang="en-US" altLang="ja-JP" dirty="0" smtClean="0"/>
              <a:t>Heat</a:t>
            </a:r>
            <a:r>
              <a:rPr kumimoji="1" lang="ja-JP" altLang="en-US" dirty="0" smtClean="0"/>
              <a:t>テンプレートファイルに関する専門知識を意識すること無く容易かつ正確にテンプレートファイルを作成できる。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15</a:t>
            </a:fld>
            <a:endParaRPr kumimoji="1" lang="ja-JP" altLang="en-US"/>
          </a:p>
        </p:txBody>
      </p:sp>
    </p:spTree>
    <p:extLst>
      <p:ext uri="{BB962C8B-B14F-4D97-AF65-F5344CB8AC3E}">
        <p14:creationId xmlns:p14="http://schemas.microsoft.com/office/powerpoint/2010/main" val="130170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研究背景について</a:t>
            </a:r>
            <a:endParaRPr kumimoji="1" lang="en-US" altLang="ja-JP" dirty="0" smtClean="0"/>
          </a:p>
          <a:p>
            <a:r>
              <a:rPr kumimoji="1" lang="ja-JP" altLang="en-US" dirty="0" smtClean="0"/>
              <a:t>・総務省の平成</a:t>
            </a:r>
            <a:r>
              <a:rPr kumimoji="1" lang="en-US" altLang="ja-JP" dirty="0" smtClean="0"/>
              <a:t>27</a:t>
            </a:r>
            <a:r>
              <a:rPr kumimoji="1" lang="ja-JP" altLang="en-US" dirty="0" smtClean="0"/>
              <a:t>年版情報通信白書</a:t>
            </a:r>
            <a:endParaRPr kumimoji="1" lang="en-US" altLang="ja-JP" dirty="0" smtClean="0"/>
          </a:p>
          <a:p>
            <a:r>
              <a:rPr kumimoji="1" lang="en-US" altLang="ja-JP" dirty="0" smtClean="0"/>
              <a:t>	</a:t>
            </a:r>
            <a:r>
              <a:rPr kumimoji="1" lang="ja-JP" altLang="en-US" dirty="0" smtClean="0"/>
              <a:t>→近年クラウドが普及し、</a:t>
            </a:r>
            <a:r>
              <a:rPr kumimoji="1" lang="en-US" altLang="ja-JP" dirty="0" smtClean="0"/>
              <a:t>IT</a:t>
            </a:r>
            <a:r>
              <a:rPr kumimoji="1" lang="ja-JP" altLang="en-US" dirty="0" smtClean="0"/>
              <a:t>リソースの迅速な確保、コスト削減等の目的から</a:t>
            </a:r>
            <a:r>
              <a:rPr kumimoji="1" lang="en-US" altLang="ja-JP" dirty="0" smtClean="0"/>
              <a:t>IaaS</a:t>
            </a:r>
            <a:r>
              <a:rPr kumimoji="1" lang="ja-JP" altLang="en-US" dirty="0" smtClean="0"/>
              <a:t>をはじめとするクラウドサービスの需要増加。</a:t>
            </a:r>
            <a:endParaRPr kumimoji="1" lang="en-US" altLang="ja-JP" dirty="0" smtClean="0"/>
          </a:p>
          <a:p>
            <a:r>
              <a:rPr kumimoji="1" lang="en-US" altLang="ja-JP" dirty="0" smtClean="0"/>
              <a:t>	</a:t>
            </a:r>
            <a:r>
              <a:rPr kumimoji="1" lang="ja-JP" altLang="en-US" dirty="0" smtClean="0"/>
              <a:t>→</a:t>
            </a:r>
            <a:r>
              <a:rPr kumimoji="1" lang="en-US" altLang="ja-JP" dirty="0" smtClean="0"/>
              <a:t>IaaS</a:t>
            </a:r>
            <a:r>
              <a:rPr kumimoji="1" lang="ja-JP" altLang="en-US" dirty="0" smtClean="0"/>
              <a:t>とは、システムの可動に必要なサーバーやネットワーク等のリソース，インフラをネットワーク経由で提供するサービスのこと。</a:t>
            </a:r>
            <a:endParaRPr kumimoji="1" lang="en-US" altLang="ja-JP" dirty="0" smtClean="0"/>
          </a:p>
          <a:p>
            <a:r>
              <a:rPr kumimoji="1" lang="en-US" altLang="ja-JP" dirty="0" smtClean="0"/>
              <a:t>	</a:t>
            </a:r>
            <a:r>
              <a:rPr kumimoji="1" lang="ja-JP" altLang="en-US" dirty="0" smtClean="0"/>
              <a:t>→大規模なシステム構成の再現には作業の効率化が求められている。</a:t>
            </a:r>
            <a:endParaRPr kumimoji="1" lang="en-US" altLang="ja-JP" dirty="0" smtClean="0"/>
          </a:p>
          <a:p>
            <a:r>
              <a:rPr kumimoji="1" lang="en-US" altLang="ja-JP" dirty="0" smtClean="0"/>
              <a:t>	</a:t>
            </a:r>
            <a:r>
              <a:rPr kumimoji="1" lang="ja-JP" altLang="en-US" dirty="0" smtClean="0"/>
              <a:t>→</a:t>
            </a:r>
            <a:r>
              <a:rPr kumimoji="1" lang="en-US" altLang="ja-JP" dirty="0" smtClean="0"/>
              <a:t>IaaS</a:t>
            </a:r>
            <a:r>
              <a:rPr kumimoji="1" lang="ja-JP" altLang="en-US" dirty="0" smtClean="0"/>
              <a:t>の代表的なソフトウェアのひとつに「</a:t>
            </a:r>
            <a:r>
              <a:rPr kumimoji="1" lang="en-US" altLang="ja-JP" dirty="0" smtClean="0"/>
              <a:t>OpenStack</a:t>
            </a:r>
            <a:r>
              <a:rPr kumimoji="1" lang="ja-JP" altLang="en-US" dirty="0" smtClean="0"/>
              <a:t>」というものがある。</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2</a:t>
            </a:fld>
            <a:endParaRPr kumimoji="1" lang="ja-JP" altLang="en-US"/>
          </a:p>
        </p:txBody>
      </p:sp>
    </p:spTree>
    <p:extLst>
      <p:ext uri="{BB962C8B-B14F-4D97-AF65-F5344CB8AC3E}">
        <p14:creationId xmlns:p14="http://schemas.microsoft.com/office/powerpoint/2010/main" val="1949860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OpenStack</a:t>
            </a:r>
            <a:r>
              <a:rPr kumimoji="1" lang="ja-JP" altLang="en-US" dirty="0" smtClean="0"/>
              <a:t>とは</a:t>
            </a:r>
            <a:endParaRPr kumimoji="1" lang="en-US" altLang="ja-JP" dirty="0" smtClean="0"/>
          </a:p>
          <a:p>
            <a:r>
              <a:rPr kumimoji="1" lang="ja-JP" altLang="en-US" dirty="0" smtClean="0"/>
              <a:t>・</a:t>
            </a:r>
            <a:r>
              <a:rPr kumimoji="1" lang="en-US" altLang="ja-JP" dirty="0" smtClean="0"/>
              <a:t>IaaS</a:t>
            </a:r>
            <a:r>
              <a:rPr kumimoji="1" lang="ja-JP" altLang="en-US" dirty="0" smtClean="0"/>
              <a:t>基盤構築ソフトウェア</a:t>
            </a:r>
            <a:endParaRPr kumimoji="1" lang="en-US" altLang="ja-JP" dirty="0" smtClean="0"/>
          </a:p>
          <a:p>
            <a:r>
              <a:rPr kumimoji="1" lang="ja-JP" altLang="en-US" dirty="0" smtClean="0"/>
              <a:t>・多くの企業が参加するコミュニティで開発</a:t>
            </a:r>
            <a:endParaRPr kumimoji="1" lang="en-US" altLang="ja-JP" dirty="0" smtClean="0"/>
          </a:p>
          <a:p>
            <a:r>
              <a:rPr kumimoji="1" lang="ja-JP" altLang="en-US" dirty="0" smtClean="0"/>
              <a:t>・様々なコンポーネントがサービスを提供している</a:t>
            </a:r>
            <a:endParaRPr kumimoji="1" lang="en-US" altLang="ja-JP" dirty="0" smtClean="0"/>
          </a:p>
          <a:p>
            <a:r>
              <a:rPr kumimoji="1" lang="en-US" altLang="ja-JP" dirty="0" smtClean="0"/>
              <a:t>	</a:t>
            </a:r>
            <a:r>
              <a:rPr kumimoji="1" lang="ja-JP" altLang="en-US" dirty="0" smtClean="0"/>
              <a:t>→</a:t>
            </a:r>
            <a:r>
              <a:rPr kumimoji="1" lang="en-US" altLang="ja-JP" dirty="0" smtClean="0"/>
              <a:t>Heat</a:t>
            </a:r>
            <a:r>
              <a:rPr kumimoji="1" lang="ja-JP" altLang="en-US" dirty="0" smtClean="0"/>
              <a:t>は各コンポーネントがどういう動作をするのかを記入したテンプレートファイルを読み込むことで、自動で仮想環境の構築を行うコンポーネント。</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3</a:t>
            </a:fld>
            <a:endParaRPr kumimoji="1" lang="ja-JP" altLang="en-US"/>
          </a:p>
        </p:txBody>
      </p:sp>
    </p:spTree>
    <p:extLst>
      <p:ext uri="{BB962C8B-B14F-4D97-AF65-F5344CB8AC3E}">
        <p14:creationId xmlns:p14="http://schemas.microsoft.com/office/powerpoint/2010/main" val="3146419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Heat</a:t>
            </a:r>
            <a:r>
              <a:rPr kumimoji="1" lang="ja-JP" altLang="en-US" dirty="0" smtClean="0"/>
              <a:t>について</a:t>
            </a:r>
            <a:endParaRPr kumimoji="1" lang="en-US" altLang="ja-JP" dirty="0" smtClean="0"/>
          </a:p>
          <a:p>
            <a:r>
              <a:rPr kumimoji="1" lang="ja-JP" altLang="en-US" dirty="0" smtClean="0"/>
              <a:t>・</a:t>
            </a:r>
            <a:r>
              <a:rPr kumimoji="1" lang="en-US" altLang="ja-JP" dirty="0" smtClean="0"/>
              <a:t>Heat</a:t>
            </a:r>
            <a:r>
              <a:rPr kumimoji="1" lang="ja-JP" altLang="en-US" dirty="0" smtClean="0"/>
              <a:t>は，仮想環境構築を自動で行うためのコンポーネント</a:t>
            </a:r>
            <a:endParaRPr kumimoji="1" lang="en-US" altLang="ja-JP" dirty="0" smtClean="0"/>
          </a:p>
          <a:p>
            <a:r>
              <a:rPr kumimoji="1" lang="ja-JP" altLang="en-US" dirty="0" smtClean="0"/>
              <a:t>・自動化（オーケストレーション）をするためにはテンプレートファイルとよばれるテキストファイルが必要</a:t>
            </a:r>
            <a:endParaRPr kumimoji="1" lang="en-US" altLang="ja-JP" dirty="0" smtClean="0"/>
          </a:p>
          <a:p>
            <a:endParaRPr kumimoji="1" lang="en-US" altLang="ja-JP" dirty="0" smtClean="0"/>
          </a:p>
          <a:p>
            <a:r>
              <a:rPr kumimoji="1" lang="ja-JP" altLang="en-US" dirty="0" smtClean="0"/>
              <a:t>（例として添付しているテンプレートファイルは比較的小さい規模のテンプレートファイルである。）</a:t>
            </a:r>
            <a:endParaRPr kumimoji="1" lang="en-US" altLang="ja-JP" dirty="0" smtClean="0"/>
          </a:p>
          <a:p>
            <a:endParaRPr kumimoji="1" lang="en-US" altLang="ja-JP" dirty="0" smtClean="0"/>
          </a:p>
          <a:p>
            <a:r>
              <a:rPr kumimoji="1" lang="ja-JP" altLang="en-US" dirty="0" smtClean="0"/>
              <a:t>テンプレートファイルの問題点</a:t>
            </a:r>
            <a:endParaRPr kumimoji="1" lang="en-US" altLang="ja-JP" dirty="0" smtClean="0"/>
          </a:p>
          <a:p>
            <a:r>
              <a:rPr kumimoji="1" lang="ja-JP" altLang="en-US" dirty="0" smtClean="0"/>
              <a:t>・テキストファイルであるため，記述されるテキスト量が膨大であるため書き損じが生じてしまう可能性がある。</a:t>
            </a:r>
            <a:endParaRPr kumimoji="1" lang="en-US" altLang="ja-JP" dirty="0" smtClean="0"/>
          </a:p>
          <a:p>
            <a:r>
              <a:rPr kumimoji="1" lang="ja-JP" altLang="en-US" dirty="0" smtClean="0"/>
              <a:t>・テキストファイルであるため，入力されたテキストを見ただけでは構成情報を把握しづらいこと。</a:t>
            </a:r>
            <a:endParaRPr kumimoji="1" lang="en-US" altLang="ja-JP" dirty="0" smtClean="0"/>
          </a:p>
          <a:p>
            <a:r>
              <a:rPr kumimoji="1" lang="ja-JP" altLang="en-US" dirty="0" smtClean="0"/>
              <a:t>・</a:t>
            </a:r>
            <a:r>
              <a:rPr kumimoji="1" lang="en-US" altLang="ja-JP" dirty="0" smtClean="0"/>
              <a:t>Heat</a:t>
            </a:r>
            <a:r>
              <a:rPr kumimoji="1" lang="ja-JP" altLang="en-US" dirty="0" smtClean="0"/>
              <a:t>テンプレートファイルには独自の書式が存在。書いてある内容は合っているが書式が間違っているため正常に動作しないということも起き得る。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4</a:t>
            </a:fld>
            <a:endParaRPr kumimoji="1" lang="ja-JP" altLang="en-US"/>
          </a:p>
        </p:txBody>
      </p:sp>
    </p:spTree>
    <p:extLst>
      <p:ext uri="{BB962C8B-B14F-4D97-AF65-F5344CB8AC3E}">
        <p14:creationId xmlns:p14="http://schemas.microsoft.com/office/powerpoint/2010/main" val="55039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そのため</a:t>
            </a:r>
            <a:r>
              <a:rPr kumimoji="1" lang="en-US" altLang="ja-JP" dirty="0" smtClean="0"/>
              <a:t>….</a:t>
            </a:r>
          </a:p>
          <a:p>
            <a:r>
              <a:rPr kumimoji="1" lang="ja-JP" altLang="en-US" dirty="0" smtClean="0"/>
              <a:t>そこで、「テンプレートファイル作成補助のために」</a:t>
            </a:r>
            <a:r>
              <a:rPr kumimoji="1" lang="en-US" altLang="ja-JP" dirty="0" smtClean="0"/>
              <a:t>….</a:t>
            </a:r>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5</a:t>
            </a:fld>
            <a:endParaRPr kumimoji="1" lang="ja-JP" altLang="en-US"/>
          </a:p>
        </p:txBody>
      </p:sp>
    </p:spTree>
    <p:extLst>
      <p:ext uri="{BB962C8B-B14F-4D97-AF65-F5344CB8AC3E}">
        <p14:creationId xmlns:p14="http://schemas.microsoft.com/office/powerpoint/2010/main" val="4058251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提案の大きな方針は２つある。</a:t>
            </a:r>
            <a:endParaRPr kumimoji="1" lang="en-US" altLang="ja-JP" dirty="0" smtClean="0"/>
          </a:p>
          <a:p>
            <a:r>
              <a:rPr kumimoji="1" lang="ja-JP" altLang="en-US" dirty="0" smtClean="0"/>
              <a:t>①構成情報を把握しやすいようにするため，</a:t>
            </a:r>
            <a:r>
              <a:rPr kumimoji="1" lang="en-US" altLang="ja-JP" dirty="0" smtClean="0"/>
              <a:t>(</a:t>
            </a:r>
            <a:r>
              <a:rPr kumimoji="1" lang="ja-JP" altLang="en-US" dirty="0" smtClean="0"/>
              <a:t>下の構成確認画面とよばれる画像のように</a:t>
            </a:r>
            <a:r>
              <a:rPr kumimoji="1" lang="en-US" altLang="ja-JP" dirty="0" smtClean="0"/>
              <a:t>)GUI</a:t>
            </a:r>
            <a:r>
              <a:rPr kumimoji="1" lang="ja-JP" altLang="en-US" dirty="0" smtClean="0"/>
              <a:t>を用いて構築中のシステム構成を可視化する</a:t>
            </a:r>
            <a:endParaRPr kumimoji="1" lang="en-US" altLang="ja-JP" dirty="0" smtClean="0"/>
          </a:p>
          <a:p>
            <a:r>
              <a:rPr kumimoji="1" lang="ja-JP" altLang="en-US" dirty="0" smtClean="0"/>
              <a:t>②テキスト記述量の削減と複雑な書式を撤廃するために、（下の詳細設定画面のように）プルダウンメニューで入力項目の選択肢を提供</a:t>
            </a:r>
            <a:endParaRPr kumimoji="1" lang="en-US" altLang="ja-JP" dirty="0" smtClean="0"/>
          </a:p>
          <a:p>
            <a:endParaRPr kumimoji="1" lang="en-US" altLang="ja-JP" dirty="0" smtClean="0"/>
          </a:p>
          <a:p>
            <a:r>
              <a:rPr kumimoji="1" lang="ja-JP" altLang="en-US" dirty="0" smtClean="0"/>
              <a:t>尚，構成確認画面ではネットワークに関する入力，詳細設定画面ではインスタンスに関する入力を行うことができる。</a:t>
            </a:r>
            <a:endParaRPr kumimoji="1" lang="en-US" altLang="ja-JP" dirty="0" smtClean="0"/>
          </a:p>
          <a:p>
            <a:r>
              <a:rPr kumimoji="1" lang="ja-JP" altLang="en-US" dirty="0" smtClean="0"/>
              <a:t>新たなネットワークとルーターを追加したい場合は構成確認画面でネットワーク作成ボタンをクリックする。</a:t>
            </a:r>
            <a:endParaRPr kumimoji="1" lang="en-US" altLang="ja-JP" dirty="0" smtClean="0"/>
          </a:p>
          <a:p>
            <a:r>
              <a:rPr kumimoji="1" lang="ja-JP" altLang="en-US" dirty="0" smtClean="0"/>
              <a:t>インスタンスの詳細項目を入力する場合は詳細設定画面で入力可能。</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6</a:t>
            </a:fld>
            <a:endParaRPr kumimoji="1" lang="ja-JP" altLang="en-US"/>
          </a:p>
        </p:txBody>
      </p:sp>
    </p:spTree>
    <p:extLst>
      <p:ext uri="{BB962C8B-B14F-4D97-AF65-F5344CB8AC3E}">
        <p14:creationId xmlns:p14="http://schemas.microsoft.com/office/powerpoint/2010/main" val="1081256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システム構成の可視化について</a:t>
            </a:r>
            <a:endParaRPr kumimoji="1" lang="en-US" altLang="ja-JP" dirty="0" smtClean="0"/>
          </a:p>
          <a:p>
            <a:r>
              <a:rPr kumimoji="1" lang="ja-JP" altLang="en-US" dirty="0" smtClean="0"/>
              <a:t>・</a:t>
            </a:r>
            <a:r>
              <a:rPr kumimoji="1" lang="en-US" altLang="ja-JP" dirty="0" smtClean="0"/>
              <a:t>Heat</a:t>
            </a:r>
            <a:r>
              <a:rPr kumimoji="1" lang="ja-JP" altLang="en-US" dirty="0" smtClean="0"/>
              <a:t>テンプレートファイルを見るだけでは把握しづらい構成を，オーケストレーション定義エディタでは</a:t>
            </a:r>
            <a:r>
              <a:rPr kumimoji="1" lang="en-US" altLang="ja-JP" dirty="0" smtClean="0"/>
              <a:t>GUI</a:t>
            </a:r>
            <a:r>
              <a:rPr kumimoji="1" lang="ja-JP" altLang="en-US" dirty="0" smtClean="0"/>
              <a:t>でわかりやすく表示</a:t>
            </a:r>
            <a:endParaRPr kumimoji="1" lang="en-US" altLang="ja-JP" dirty="0" smtClean="0"/>
          </a:p>
          <a:p>
            <a:r>
              <a:rPr kumimoji="1" lang="ja-JP" altLang="en-US" dirty="0" smtClean="0"/>
              <a:t>・構成確認画面と呼ばれる画面でシステム構成の確認が可能</a:t>
            </a:r>
            <a:endParaRPr kumimoji="1" lang="en-US" altLang="ja-JP" dirty="0" smtClean="0"/>
          </a:p>
          <a:p>
            <a:r>
              <a:rPr kumimoji="1" lang="ja-JP" altLang="en-US" dirty="0" smtClean="0"/>
              <a:t>・構成確認画面では他に，新たなネットワークを追加することができる。</a:t>
            </a:r>
            <a:endParaRPr kumimoji="1" lang="en-US" altLang="ja-JP" dirty="0" smtClean="0"/>
          </a:p>
          <a:p>
            <a:r>
              <a:rPr kumimoji="1" lang="en-US" altLang="ja-JP" dirty="0" smtClean="0"/>
              <a:t>	</a:t>
            </a:r>
            <a:r>
              <a:rPr kumimoji="1" lang="ja-JP" altLang="en-US" dirty="0" smtClean="0"/>
              <a:t>→ネットワークの追加はボタンをクリックするだけで可能</a:t>
            </a:r>
            <a:endParaRPr kumimoji="1" lang="en-US" altLang="ja-JP" dirty="0" smtClean="0"/>
          </a:p>
          <a:p>
            <a:r>
              <a:rPr kumimoji="1" lang="en-US" altLang="ja-JP" dirty="0" smtClean="0"/>
              <a:t>	</a:t>
            </a:r>
            <a:r>
              <a:rPr kumimoji="1" lang="ja-JP" altLang="en-US" dirty="0" smtClean="0"/>
              <a:t>→ボタンをクリックすることで，エディタ内部で新たなネットワークに関する記述を自動出力するための準備。</a:t>
            </a:r>
            <a:endParaRPr kumimoji="1" lang="en-US" altLang="ja-JP" dirty="0" smtClean="0"/>
          </a:p>
          <a:p>
            <a:r>
              <a:rPr kumimoji="1" lang="en-US" altLang="ja-JP" dirty="0" smtClean="0"/>
              <a:t>	</a:t>
            </a:r>
            <a:r>
              <a:rPr kumimoji="1" lang="ja-JP" altLang="en-US" dirty="0" smtClean="0"/>
              <a:t>→テンプレートファイル出力ボタンを押すことで自動入力を含む全ての入力をテンプレートファイルへ出力する。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7</a:t>
            </a:fld>
            <a:endParaRPr kumimoji="1" lang="ja-JP" altLang="en-US"/>
          </a:p>
        </p:txBody>
      </p:sp>
    </p:spTree>
    <p:extLst>
      <p:ext uri="{BB962C8B-B14F-4D97-AF65-F5344CB8AC3E}">
        <p14:creationId xmlns:p14="http://schemas.microsoft.com/office/powerpoint/2010/main" val="214992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テキスト手動入力を極力廃止</a:t>
            </a:r>
            <a:endParaRPr kumimoji="1" lang="en-US" altLang="ja-JP" dirty="0" smtClean="0"/>
          </a:p>
          <a:p>
            <a:r>
              <a:rPr kumimoji="1" lang="ja-JP" altLang="en-US" dirty="0" smtClean="0"/>
              <a:t>・膨大な量のテキスト記述量を削減するために，詳細設定画面で入力項目を用意。プルダウンメニューで選択肢を提供。</a:t>
            </a:r>
            <a:endParaRPr kumimoji="1" lang="en-US" altLang="ja-JP" dirty="0" smtClean="0"/>
          </a:p>
          <a:p>
            <a:r>
              <a:rPr kumimoji="1" lang="en-US" altLang="ja-JP" dirty="0" smtClean="0"/>
              <a:t>	</a:t>
            </a:r>
            <a:r>
              <a:rPr kumimoji="1" lang="ja-JP" altLang="en-US" dirty="0" smtClean="0"/>
              <a:t>→これは「記述量の削減」と、「入力ミスの抑止」がねらい。</a:t>
            </a:r>
            <a:endParaRPr kumimoji="1" lang="en-US" altLang="ja-JP" dirty="0" smtClean="0"/>
          </a:p>
          <a:p>
            <a:endParaRPr kumimoji="1" lang="en-US" altLang="ja-JP" dirty="0" smtClean="0"/>
          </a:p>
          <a:p>
            <a:r>
              <a:rPr kumimoji="1" lang="ja-JP" altLang="en-US" dirty="0" smtClean="0"/>
              <a:t>先ほど説明したが、インスタンスの詳細入力以外の項目は全て自動入力される。</a:t>
            </a:r>
            <a:endParaRPr kumimoji="1" lang="en-US" altLang="ja-JP" dirty="0" smtClean="0"/>
          </a:p>
          <a:p>
            <a:r>
              <a:rPr kumimoji="1" lang="ja-JP" altLang="en-US" dirty="0" smtClean="0"/>
              <a:t>インスタンスの詳細入力項目のみ、システム構築をするたびに入力内容が異なる可能性が高いためこういった入力方式をとっている。</a:t>
            </a:r>
            <a:endParaRPr kumimoji="1" lang="en-US" altLang="ja-JP" dirty="0" smtClean="0"/>
          </a:p>
          <a:p>
            <a:r>
              <a:rPr kumimoji="1" lang="ja-JP" altLang="en-US" dirty="0" smtClean="0"/>
              <a:t>ネットワークの項目は、新たなネットワークを追加するとネットワークとルーター毎に入力内容は異なるが、自動入力できる範疇での入力内容であるため，構成確認画面で新たにネットワークを追加することで自動入力の準備が整うような処理を行っている。</a:t>
            </a:r>
            <a:endParaRPr kumimoji="1" lang="ja-JP" altLang="en-US" dirty="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8</a:t>
            </a:fld>
            <a:endParaRPr kumimoji="1" lang="ja-JP" altLang="en-US"/>
          </a:p>
        </p:txBody>
      </p:sp>
    </p:spTree>
    <p:extLst>
      <p:ext uri="{BB962C8B-B14F-4D97-AF65-F5344CB8AC3E}">
        <p14:creationId xmlns:p14="http://schemas.microsoft.com/office/powerpoint/2010/main" val="3300407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endParaRPr kumimoji="1" lang="en-US" altLang="ja-JP" dirty="0" smtClean="0"/>
          </a:p>
          <a:p>
            <a:r>
              <a:rPr kumimoji="1" lang="ja-JP" altLang="en-US" dirty="0" smtClean="0"/>
              <a:t>評価実験では，被験者の前提知識学習時間、テンプレートファイル作成所要時間とエラー発生回数を記録。</a:t>
            </a:r>
            <a:endParaRPr kumimoji="1" lang="en-US" altLang="ja-JP" dirty="0" smtClean="0"/>
          </a:p>
          <a:p>
            <a:r>
              <a:rPr kumimoji="1" lang="ja-JP" altLang="en-US" dirty="0" smtClean="0"/>
              <a:t>被験者は</a:t>
            </a:r>
            <a:r>
              <a:rPr kumimoji="1" lang="en-US" altLang="ja-JP" dirty="0" smtClean="0"/>
              <a:t>OpenStack</a:t>
            </a:r>
            <a:r>
              <a:rPr kumimoji="1" lang="ja-JP" altLang="en-US" dirty="0" smtClean="0"/>
              <a:t>に関する基本的な知識を有したインフラエンジニア５名。（本研究室３年生と４年生計５名？）</a:t>
            </a:r>
            <a:endParaRPr kumimoji="1" lang="en-US" altLang="ja-JP" dirty="0" smtClean="0"/>
          </a:p>
          <a:p>
            <a:r>
              <a:rPr kumimoji="1" lang="ja-JP" altLang="en-US" dirty="0" smtClean="0"/>
              <a:t>・システム構成</a:t>
            </a:r>
            <a:endParaRPr kumimoji="1" lang="en-US" altLang="ja-JP" dirty="0" smtClean="0"/>
          </a:p>
          <a:p>
            <a:r>
              <a:rPr kumimoji="1" lang="ja-JP" altLang="en-US" dirty="0" smtClean="0"/>
              <a:t>１セグメント構成</a:t>
            </a:r>
            <a:endParaRPr kumimoji="1" lang="en-US" altLang="ja-JP" dirty="0" smtClean="0"/>
          </a:p>
          <a:p>
            <a:r>
              <a:rPr kumimoji="1" lang="ja-JP" altLang="en-US" dirty="0" smtClean="0"/>
              <a:t>２セグメント構成</a:t>
            </a:r>
            <a:endParaRPr kumimoji="1" lang="en-US" altLang="ja-JP" dirty="0" smtClean="0"/>
          </a:p>
          <a:p>
            <a:r>
              <a:rPr kumimoji="1" lang="ja-JP" altLang="en-US" dirty="0" smtClean="0"/>
              <a:t>３セグメント構成</a:t>
            </a:r>
            <a:endParaRPr kumimoji="1" lang="en-US" altLang="ja-JP" dirty="0" smtClean="0"/>
          </a:p>
          <a:p>
            <a:endParaRPr kumimoji="1" lang="en-US" altLang="ja-JP" dirty="0" smtClean="0"/>
          </a:p>
          <a:p>
            <a:r>
              <a:rPr kumimoji="1" lang="ja-JP" altLang="en-US" dirty="0" smtClean="0"/>
              <a:t>それぞれ、作成するインスタンスは５台である。</a:t>
            </a:r>
            <a:endParaRPr kumimoji="1" lang="en-US" altLang="ja-JP" dirty="0" smtClean="0"/>
          </a:p>
          <a:p>
            <a:endParaRPr kumimoji="1" lang="en-US" altLang="ja-JP" dirty="0" smtClean="0"/>
          </a:p>
          <a:p>
            <a:r>
              <a:rPr kumimoji="1" lang="ja-JP" altLang="en-US" dirty="0" smtClean="0"/>
              <a:t>尚、エラー発生回数とは</a:t>
            </a:r>
            <a:r>
              <a:rPr kumimoji="1" lang="en-US" altLang="ja-JP" dirty="0" smtClean="0"/>
              <a:t>Heat</a:t>
            </a:r>
            <a:r>
              <a:rPr kumimoji="1" lang="ja-JP" altLang="en-US" dirty="0" smtClean="0"/>
              <a:t>そのものに作成したテンプレートファイルを読み込ませた時に，記述に不適切なものがあれば発生するエラーの発生回数を記録したものである。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9</a:t>
            </a:fld>
            <a:endParaRPr kumimoji="1" lang="ja-JP" altLang="en-US"/>
          </a:p>
        </p:txBody>
      </p:sp>
    </p:spTree>
    <p:extLst>
      <p:ext uri="{BB962C8B-B14F-4D97-AF65-F5344CB8AC3E}">
        <p14:creationId xmlns:p14="http://schemas.microsoft.com/office/powerpoint/2010/main" val="2971243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2016/02/15</a:t>
            </a:r>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41640998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2016/02/15</a:t>
            </a:r>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254533574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2016/02/15</a:t>
            </a:r>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395042400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590372"/>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0" y="552982"/>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r>
              <a:rPr lang="en-US" altLang="ja-JP" smtClean="0"/>
              <a:t>2016/02/15</a:t>
            </a:r>
            <a:endParaRPr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45C336-1DFE-4309-99B0-717416AB1325}" type="slidenum">
              <a:rPr kumimoji="1" lang="ja-JP" altLang="en-US" smtClean="0"/>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userDrawn="1"/>
        </p:nvSpPr>
        <p:spPr>
          <a:xfrm>
            <a:off x="8823569" y="6596390"/>
            <a:ext cx="211016" cy="261610"/>
          </a:xfrm>
          <a:prstGeom prst="rect">
            <a:avLst/>
          </a:prstGeom>
          <a:noFill/>
        </p:spPr>
        <p:txBody>
          <a:bodyPr wrap="square" rtlCol="0">
            <a:spAutoFit/>
          </a:bodyPr>
          <a:lstStyle/>
          <a:p>
            <a:r>
              <a:rPr kumimoji="1" lang="en-US" altLang="ja-JP" sz="1100" dirty="0" smtClean="0"/>
              <a:t>1</a:t>
            </a:r>
            <a:endParaRPr kumimoji="1" lang="ja-JP" altLang="en-US" sz="1100" dirty="0"/>
          </a:p>
        </p:txBody>
      </p:sp>
    </p:spTree>
    <p:extLst>
      <p:ext uri="{BB962C8B-B14F-4D97-AF65-F5344CB8AC3E}">
        <p14:creationId xmlns:p14="http://schemas.microsoft.com/office/powerpoint/2010/main" val="330311284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744722" y="1255216"/>
            <a:ext cx="7547410" cy="36539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2016/02/15</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58325539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kumimoji="1" lang="en-US" altLang="ja-JP" smtClean="0"/>
              <a:t>2016/02/15</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83689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01290" y="310050"/>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r>
              <a:rPr kumimoji="1" lang="en-US" altLang="ja-JP" smtClean="0"/>
              <a:t>2016/02/15</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39482923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r>
              <a:rPr kumimoji="1" lang="en-US" altLang="ja-JP" smtClean="0"/>
              <a:t>2016/02/15</a:t>
            </a:r>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17185414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smtClean="0"/>
              <a:t>2016/02/15</a:t>
            </a:r>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47907197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kumimoji="1" lang="en-US" altLang="ja-JP" smtClean="0"/>
              <a:t>2016/02/15</a:t>
            </a:r>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58231627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r>
              <a:rPr kumimoji="1" lang="en-US" altLang="ja-JP" smtClean="0"/>
              <a:t>2016/02/15</a:t>
            </a:r>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15831042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2016/02/15</a:t>
            </a:r>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3893080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t>2016/02/15</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39986003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2016/02/15</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13314491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2016/02/15</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201938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r>
              <a:rPr kumimoji="1" lang="en-US" altLang="ja-JP" smtClean="0"/>
              <a:t>2016/02/15</a:t>
            </a:r>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0196142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r>
              <a:rPr kumimoji="1" lang="en-US" altLang="ja-JP" smtClean="0"/>
              <a:t>2016/02/15</a:t>
            </a:r>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2449771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r>
              <a:rPr kumimoji="1" lang="en-US" altLang="ja-JP" smtClean="0"/>
              <a:t>2016/02/15</a:t>
            </a:r>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2637140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r>
              <a:rPr kumimoji="1" lang="en-US" altLang="ja-JP" smtClean="0"/>
              <a:t>2016/02/15</a:t>
            </a:r>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163253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r>
              <a:rPr kumimoji="1" lang="en-US" altLang="ja-JP" smtClean="0"/>
              <a:t>2016/02/15</a:t>
            </a:r>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367362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kumimoji="1" lang="en-US" altLang="ja-JP" smtClean="0"/>
              <a:t>2016/02/15</a:t>
            </a:r>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697793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r>
              <a:rPr kumimoji="1" lang="en-US" altLang="ja-JP" smtClean="0"/>
              <a:t>2016/02/15</a:t>
            </a:r>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18220322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r>
              <a:rPr kumimoji="1" lang="en-US" altLang="ja-JP" smtClean="0"/>
              <a:t>2016/02/15</a:t>
            </a:r>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33901718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smtClean="0"/>
              <a:t>2016/02/15</a:t>
            </a:r>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278794028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5" y="948611"/>
            <a:ext cx="9144002" cy="1985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 y="88003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290" y="140513"/>
            <a:ext cx="5327748" cy="754154"/>
          </a:xfrm>
          <a:prstGeom prst="rect">
            <a:avLst/>
          </a:prstGeom>
        </p:spPr>
        <p:txBody>
          <a:bodyPr vert="horz" lIns="91440" tIns="45720" rIns="91440" bIns="45720" rtlCol="0" anchor="b">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981118" y="1320157"/>
            <a:ext cx="7547410" cy="365399"/>
          </a:xfrm>
          <a:prstGeom prst="rect">
            <a:avLst/>
          </a:prstGeom>
        </p:spPr>
        <p:txBody>
          <a:bodyPr vert="horz" lIns="0" tIns="45720" rIns="0" bIns="45720" rtlCol="0">
            <a:normAutofit/>
          </a:bodyPr>
          <a:lstStyle/>
          <a:p>
            <a:pPr lvl="0"/>
            <a:r>
              <a:rPr lang="ja-JP" altLang="en-US" dirty="0" smtClean="0"/>
              <a:t>マスター テキストの書式設定</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r>
              <a:rPr kumimoji="1" lang="en-US" altLang="ja-JP" smtClean="0"/>
              <a:t>2016/02/15</a:t>
            </a:r>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16C0B027-A77E-44A4-9195-BA04F1136D0C}" type="slidenum">
              <a:rPr kumimoji="1" lang="ja-JP" altLang="en-US" smtClean="0"/>
              <a:t>‹#›</a:t>
            </a:fld>
            <a:endParaRPr kumimoji="1" lang="ja-JP" altLang="en-US"/>
          </a:p>
        </p:txBody>
      </p:sp>
      <p:cxnSp>
        <p:nvCxnSpPr>
          <p:cNvPr id="11" name="Straight Connector 9"/>
          <p:cNvCxnSpPr/>
          <p:nvPr userDrawn="1"/>
        </p:nvCxnSpPr>
        <p:spPr>
          <a:xfrm>
            <a:off x="598164" y="-7532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userDrawn="1"/>
        </p:nvSpPr>
        <p:spPr>
          <a:xfrm>
            <a:off x="8793037" y="6581001"/>
            <a:ext cx="984019" cy="276999"/>
          </a:xfrm>
          <a:prstGeom prst="rect">
            <a:avLst/>
          </a:prstGeom>
          <a:noFill/>
        </p:spPr>
        <p:txBody>
          <a:bodyPr wrap="square" rtlCol="0">
            <a:spAutoFit/>
          </a:bodyPr>
          <a:lstStyle/>
          <a:p>
            <a:fld id="{458DE898-CB0D-4ADC-87FC-CA886A9F2E35}" type="slidenum">
              <a:rPr kumimoji="1" lang="en-US" altLang="ja-JP" sz="1200" smtClean="0"/>
              <a:t>‹#›</a:t>
            </a:fld>
            <a:endParaRPr kumimoji="1" lang="ja-JP" altLang="en-US" sz="1200" dirty="0"/>
          </a:p>
        </p:txBody>
      </p:sp>
    </p:spTree>
    <p:extLst>
      <p:ext uri="{BB962C8B-B14F-4D97-AF65-F5344CB8AC3E}">
        <p14:creationId xmlns:p14="http://schemas.microsoft.com/office/powerpoint/2010/main" val="1120291091"/>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684" r:id="rId12"/>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32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テキスト ボックス 3"/>
          <p:cNvSpPr txBox="1"/>
          <p:nvPr/>
        </p:nvSpPr>
        <p:spPr>
          <a:xfrm>
            <a:off x="240793" y="2850243"/>
            <a:ext cx="8903207" cy="1323439"/>
          </a:xfrm>
          <a:prstGeom prst="rect">
            <a:avLst/>
          </a:prstGeom>
          <a:noFill/>
        </p:spPr>
        <p:txBody>
          <a:bodyPr wrap="none" rtlCol="0">
            <a:spAutoFit/>
          </a:bodyPr>
          <a:lstStyle/>
          <a:p>
            <a:r>
              <a:rPr lang="en-US" altLang="ja-JP" sz="4000" b="1" dirty="0" smtClean="0"/>
              <a:t>OpenStack</a:t>
            </a:r>
            <a:r>
              <a:rPr lang="ja-JP" altLang="en-US" sz="4000" b="1" dirty="0" smtClean="0"/>
              <a:t>環境でのオーケストレーション</a:t>
            </a:r>
            <a:endParaRPr lang="en-US" altLang="ja-JP" sz="4000" b="1" dirty="0" smtClean="0"/>
          </a:p>
          <a:p>
            <a:r>
              <a:rPr lang="ja-JP" altLang="en-US" sz="4000" b="1" dirty="0" smtClean="0"/>
              <a:t>定義を容易にする</a:t>
            </a:r>
            <a:r>
              <a:rPr lang="en-US" altLang="ja-JP" sz="4000" b="1" dirty="0" smtClean="0"/>
              <a:t>GUI</a:t>
            </a:r>
            <a:r>
              <a:rPr lang="ja-JP" altLang="en-US" sz="4000" b="1" dirty="0" smtClean="0"/>
              <a:t>エディタの実現</a:t>
            </a:r>
            <a:endParaRPr kumimoji="1" lang="ja-JP" altLang="en-US" sz="4000" b="1" dirty="0"/>
          </a:p>
        </p:txBody>
      </p:sp>
      <p:sp>
        <p:nvSpPr>
          <p:cNvPr id="2" name="テキスト ボックス 1"/>
          <p:cNvSpPr txBox="1"/>
          <p:nvPr/>
        </p:nvSpPr>
        <p:spPr>
          <a:xfrm>
            <a:off x="2652414" y="5094514"/>
            <a:ext cx="4079963" cy="1200329"/>
          </a:xfrm>
          <a:prstGeom prst="rect">
            <a:avLst/>
          </a:prstGeom>
          <a:noFill/>
        </p:spPr>
        <p:txBody>
          <a:bodyPr wrap="none" rtlCol="0">
            <a:spAutoFit/>
          </a:bodyPr>
          <a:lstStyle/>
          <a:p>
            <a:pPr algn="ctr"/>
            <a:r>
              <a:rPr kumimoji="1" lang="ja-JP" altLang="en-US" dirty="0" smtClean="0"/>
              <a:t>情報学群　コンピュータサイエンス専攻　</a:t>
            </a:r>
            <a:endParaRPr kumimoji="1" lang="en-US" altLang="ja-JP" dirty="0" smtClean="0"/>
          </a:p>
          <a:p>
            <a:pPr algn="ctr"/>
            <a:r>
              <a:rPr kumimoji="1" lang="ja-JP" altLang="en-US" dirty="0" smtClean="0"/>
              <a:t>（分散処理</a:t>
            </a:r>
            <a:r>
              <a:rPr kumimoji="1" lang="en-US" altLang="ja-JP" dirty="0" smtClean="0"/>
              <a:t>OS</a:t>
            </a:r>
            <a:r>
              <a:rPr kumimoji="1" lang="ja-JP" altLang="en-US" dirty="0" smtClean="0"/>
              <a:t>研究室）</a:t>
            </a:r>
            <a:endParaRPr kumimoji="1" lang="en-US" altLang="ja-JP" dirty="0" smtClean="0"/>
          </a:p>
          <a:p>
            <a:pPr algn="ctr"/>
            <a:r>
              <a:rPr lang="en-US" altLang="ja-JP" dirty="0" smtClean="0"/>
              <a:t>1160304 </a:t>
            </a:r>
            <a:r>
              <a:rPr lang="ja-JP" altLang="en-US" dirty="0" smtClean="0"/>
              <a:t>川口　貴大</a:t>
            </a:r>
            <a:endParaRPr lang="en-US" altLang="ja-JP" dirty="0" smtClean="0"/>
          </a:p>
          <a:p>
            <a:pPr algn="ctr"/>
            <a:r>
              <a:rPr kumimoji="1" lang="en-US" altLang="ja-JP" dirty="0" smtClean="0"/>
              <a:t>2016</a:t>
            </a:r>
            <a:r>
              <a:rPr kumimoji="1" lang="ja-JP" altLang="en-US" dirty="0" smtClean="0"/>
              <a:t>年</a:t>
            </a:r>
            <a:r>
              <a:rPr kumimoji="1" lang="en-US" altLang="ja-JP" dirty="0" smtClean="0"/>
              <a:t>2</a:t>
            </a:r>
            <a:r>
              <a:rPr kumimoji="1" lang="ja-JP" altLang="en-US" dirty="0" smtClean="0"/>
              <a:t>月</a:t>
            </a:r>
            <a:r>
              <a:rPr kumimoji="1" lang="en-US" altLang="ja-JP" dirty="0" smtClean="0"/>
              <a:t>15</a:t>
            </a:r>
            <a:r>
              <a:rPr kumimoji="1" lang="ja-JP" altLang="en-US" dirty="0" smtClean="0"/>
              <a:t>日</a:t>
            </a:r>
            <a:endParaRPr kumimoji="1" lang="ja-JP" altLang="en-US" dirty="0"/>
          </a:p>
        </p:txBody>
      </p:sp>
      <p:sp>
        <p:nvSpPr>
          <p:cNvPr id="3" name="スライド番号プレースホルダー 2"/>
          <p:cNvSpPr>
            <a:spLocks noGrp="1"/>
          </p:cNvSpPr>
          <p:nvPr>
            <p:ph type="sldNum" sz="quarter" idx="12"/>
          </p:nvPr>
        </p:nvSpPr>
        <p:spPr/>
        <p:txBody>
          <a:bodyPr/>
          <a:lstStyle/>
          <a:p>
            <a:fld id="{2545C336-1DFE-4309-99B0-717416AB1325}" type="slidenum">
              <a:rPr kumimoji="1" lang="ja-JP" altLang="en-US" smtClean="0"/>
              <a:t>1</a:t>
            </a:fld>
            <a:endParaRPr kumimoji="1" lang="ja-JP" altLang="en-US" dirty="0"/>
          </a:p>
        </p:txBody>
      </p:sp>
    </p:spTree>
    <p:extLst>
      <p:ext uri="{BB962C8B-B14F-4D97-AF65-F5344CB8AC3E}">
        <p14:creationId xmlns:p14="http://schemas.microsoft.com/office/powerpoint/2010/main" val="1445153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評価</a:t>
            </a:r>
            <a:r>
              <a:rPr kumimoji="1" lang="en-US" altLang="ja-JP" b="1" dirty="0" smtClean="0"/>
              <a:t>(2/3)</a:t>
            </a:r>
            <a:endParaRPr kumimoji="1" lang="ja-JP" altLang="en-US" b="1" dirty="0"/>
          </a:p>
        </p:txBody>
      </p:sp>
      <p:sp>
        <p:nvSpPr>
          <p:cNvPr id="3" name="コンテンツ プレースホルダー 2"/>
          <p:cNvSpPr>
            <a:spLocks noGrp="1"/>
          </p:cNvSpPr>
          <p:nvPr>
            <p:ph idx="1"/>
          </p:nvPr>
        </p:nvSpPr>
        <p:spPr>
          <a:xfrm>
            <a:off x="13290" y="1255216"/>
            <a:ext cx="9130710" cy="1015794"/>
          </a:xfrm>
        </p:spPr>
        <p:txBody>
          <a:bodyPr>
            <a:normAutofit/>
          </a:bodyPr>
          <a:lstStyle/>
          <a:p>
            <a:pPr algn="ctr"/>
            <a:r>
              <a:rPr lang="ja-JP" altLang="en-US" sz="3200" b="1" dirty="0" smtClean="0">
                <a:solidFill>
                  <a:srgbClr val="00B0F0"/>
                </a:solidFill>
              </a:rPr>
              <a:t>学習時間比較</a:t>
            </a:r>
            <a:endParaRPr kumimoji="1" lang="ja-JP" altLang="en-US" sz="3200" b="1" dirty="0">
              <a:solidFill>
                <a:srgbClr val="00B0F0"/>
              </a:solidFill>
            </a:endParaRPr>
          </a:p>
        </p:txBody>
      </p:sp>
      <p:graphicFrame>
        <p:nvGraphicFramePr>
          <p:cNvPr id="4" name="グラフ 3"/>
          <p:cNvGraphicFramePr>
            <a:graphicFrameLocks/>
          </p:cNvGraphicFramePr>
          <p:nvPr>
            <p:extLst>
              <p:ext uri="{D42A27DB-BD31-4B8C-83A1-F6EECF244321}">
                <p14:modId xmlns:p14="http://schemas.microsoft.com/office/powerpoint/2010/main" val="3622820601"/>
              </p:ext>
            </p:extLst>
          </p:nvPr>
        </p:nvGraphicFramePr>
        <p:xfrm>
          <a:off x="0" y="1763113"/>
          <a:ext cx="9144000" cy="5083968"/>
        </p:xfrm>
        <a:graphic>
          <a:graphicData uri="http://schemas.openxmlformats.org/drawingml/2006/chart">
            <c:chart xmlns:c="http://schemas.openxmlformats.org/drawingml/2006/chart" xmlns:r="http://schemas.openxmlformats.org/officeDocument/2006/relationships" r:id="rId3"/>
          </a:graphicData>
        </a:graphic>
      </p:graphicFrame>
      <p:sp>
        <p:nvSpPr>
          <p:cNvPr id="5" name="スライド番号プレースホルダー 4"/>
          <p:cNvSpPr>
            <a:spLocks noGrp="1"/>
          </p:cNvSpPr>
          <p:nvPr>
            <p:ph type="sldNum" sz="quarter" idx="12"/>
          </p:nvPr>
        </p:nvSpPr>
        <p:spPr/>
        <p:txBody>
          <a:bodyPr/>
          <a:lstStyle/>
          <a:p>
            <a:fld id="{2545C336-1DFE-4309-99B0-717416AB1325}" type="slidenum">
              <a:rPr kumimoji="1" lang="ja-JP" altLang="en-US" smtClean="0"/>
              <a:t>10</a:t>
            </a:fld>
            <a:endParaRPr kumimoji="1" lang="ja-JP" altLang="en-US"/>
          </a:p>
        </p:txBody>
      </p:sp>
    </p:spTree>
    <p:extLst>
      <p:ext uri="{BB962C8B-B14F-4D97-AF65-F5344CB8AC3E}">
        <p14:creationId xmlns:p14="http://schemas.microsoft.com/office/powerpoint/2010/main" val="11836218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13290" y="140513"/>
            <a:ext cx="5327748" cy="75415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kumimoji="1" sz="3200" kern="1200" spc="-50" baseline="0">
                <a:solidFill>
                  <a:schemeClr val="tx1">
                    <a:lumMod val="75000"/>
                    <a:lumOff val="25000"/>
                  </a:schemeClr>
                </a:solidFill>
                <a:latin typeface="+mj-lt"/>
                <a:ea typeface="+mj-ea"/>
                <a:cs typeface="+mj-cs"/>
              </a:defRPr>
            </a:lvl1pPr>
          </a:lstStyle>
          <a:p>
            <a:r>
              <a:rPr lang="ja-JP" altLang="en-US" b="1" smtClean="0"/>
              <a:t>評価</a:t>
            </a:r>
            <a:r>
              <a:rPr lang="en-US" altLang="ja-JP" b="1" smtClean="0"/>
              <a:t>(3/3)</a:t>
            </a:r>
            <a:endParaRPr lang="ja-JP" altLang="en-US" b="1" dirty="0"/>
          </a:p>
        </p:txBody>
      </p:sp>
      <p:sp>
        <p:nvSpPr>
          <p:cNvPr id="5" name="コンテンツ プレースホルダー 2"/>
          <p:cNvSpPr>
            <a:spLocks noGrp="1"/>
          </p:cNvSpPr>
          <p:nvPr>
            <p:ph idx="1"/>
          </p:nvPr>
        </p:nvSpPr>
        <p:spPr>
          <a:xfrm>
            <a:off x="13290" y="1147640"/>
            <a:ext cx="9130710" cy="688845"/>
          </a:xfrm>
        </p:spPr>
        <p:txBody>
          <a:bodyPr>
            <a:noAutofit/>
          </a:bodyPr>
          <a:lstStyle/>
          <a:p>
            <a:pPr algn="ctr"/>
            <a:r>
              <a:rPr lang="ja-JP" altLang="en-US" sz="3200" b="1" dirty="0" smtClean="0">
                <a:solidFill>
                  <a:srgbClr val="00B0F0"/>
                </a:solidFill>
              </a:rPr>
              <a:t>作成所要時間比較</a:t>
            </a:r>
            <a:endParaRPr kumimoji="1" lang="ja-JP" altLang="en-US" sz="3200" b="1" dirty="0">
              <a:solidFill>
                <a:srgbClr val="00B0F0"/>
              </a:solidFill>
            </a:endParaRPr>
          </a:p>
        </p:txBody>
      </p:sp>
      <p:graphicFrame>
        <p:nvGraphicFramePr>
          <p:cNvPr id="6" name="グラフ 5"/>
          <p:cNvGraphicFramePr>
            <a:graphicFrameLocks/>
          </p:cNvGraphicFramePr>
          <p:nvPr>
            <p:extLst>
              <p:ext uri="{D42A27DB-BD31-4B8C-83A1-F6EECF244321}">
                <p14:modId xmlns:p14="http://schemas.microsoft.com/office/powerpoint/2010/main" val="1772059142"/>
              </p:ext>
            </p:extLst>
          </p:nvPr>
        </p:nvGraphicFramePr>
        <p:xfrm>
          <a:off x="0" y="1653540"/>
          <a:ext cx="9144000" cy="5198364"/>
        </p:xfrm>
        <a:graphic>
          <a:graphicData uri="http://schemas.openxmlformats.org/drawingml/2006/chart">
            <c:chart xmlns:c="http://schemas.openxmlformats.org/drawingml/2006/chart" xmlns:r="http://schemas.openxmlformats.org/officeDocument/2006/relationships" r:id="rId3"/>
          </a:graphicData>
        </a:graphic>
      </p:graphicFrame>
      <p:sp>
        <p:nvSpPr>
          <p:cNvPr id="2" name="スライド番号プレースホルダー 1"/>
          <p:cNvSpPr>
            <a:spLocks noGrp="1"/>
          </p:cNvSpPr>
          <p:nvPr>
            <p:ph type="sldNum" sz="quarter" idx="12"/>
          </p:nvPr>
        </p:nvSpPr>
        <p:spPr/>
        <p:txBody>
          <a:bodyPr/>
          <a:lstStyle/>
          <a:p>
            <a:fld id="{2545C336-1DFE-4309-99B0-717416AB1325}" type="slidenum">
              <a:rPr kumimoji="1" lang="ja-JP" altLang="en-US" smtClean="0"/>
              <a:t>11</a:t>
            </a:fld>
            <a:endParaRPr kumimoji="1" lang="ja-JP" altLang="en-US"/>
          </a:p>
        </p:txBody>
      </p:sp>
    </p:spTree>
    <p:extLst>
      <p:ext uri="{BB962C8B-B14F-4D97-AF65-F5344CB8AC3E}">
        <p14:creationId xmlns:p14="http://schemas.microsoft.com/office/powerpoint/2010/main" val="2680035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4" name="テキスト ボックス 3"/>
          <p:cNvSpPr txBox="1"/>
          <p:nvPr/>
        </p:nvSpPr>
        <p:spPr>
          <a:xfrm>
            <a:off x="107576" y="1229445"/>
            <a:ext cx="8905795" cy="584775"/>
          </a:xfrm>
          <a:prstGeom prst="rect">
            <a:avLst/>
          </a:prstGeom>
          <a:noFill/>
        </p:spPr>
        <p:txBody>
          <a:bodyPr wrap="square" rtlCol="0">
            <a:spAutoFit/>
          </a:bodyPr>
          <a:lstStyle/>
          <a:p>
            <a:r>
              <a:rPr kumimoji="1" lang="ja-JP" altLang="en-US" sz="3200" dirty="0" smtClean="0">
                <a:solidFill>
                  <a:schemeClr val="accent1">
                    <a:lumMod val="60000"/>
                    <a:lumOff val="40000"/>
                  </a:schemeClr>
                </a:solidFill>
              </a:rPr>
              <a:t>オーケストレーション定義エディタ</a:t>
            </a:r>
            <a:endParaRPr kumimoji="1" lang="ja-JP" altLang="en-US" sz="3200" dirty="0">
              <a:solidFill>
                <a:schemeClr val="accent1">
                  <a:lumMod val="60000"/>
                  <a:lumOff val="40000"/>
                </a:schemeClr>
              </a:solidFill>
            </a:endParaRPr>
          </a:p>
        </p:txBody>
      </p:sp>
      <p:sp>
        <p:nvSpPr>
          <p:cNvPr id="5" name="テキスト ボックス 4"/>
          <p:cNvSpPr txBox="1"/>
          <p:nvPr/>
        </p:nvSpPr>
        <p:spPr>
          <a:xfrm>
            <a:off x="238205" y="2148998"/>
            <a:ext cx="8775166" cy="830997"/>
          </a:xfrm>
          <a:prstGeom prst="rect">
            <a:avLst/>
          </a:prstGeom>
          <a:noFill/>
        </p:spPr>
        <p:txBody>
          <a:bodyPr wrap="square" rtlCol="0">
            <a:spAutoFit/>
          </a:bodyPr>
          <a:lstStyle/>
          <a:p>
            <a:pPr marL="342900" indent="-342900">
              <a:buFont typeface="Wingdings" panose="05000000000000000000" pitchFamily="2" charset="2"/>
              <a:buChar char="u"/>
            </a:pPr>
            <a:r>
              <a:rPr kumimoji="1" lang="en-US" altLang="ja-JP" sz="2400" dirty="0" smtClean="0"/>
              <a:t>Heat</a:t>
            </a:r>
            <a:r>
              <a:rPr kumimoji="1" lang="ja-JP" altLang="en-US" sz="2400" dirty="0" smtClean="0"/>
              <a:t>専門知識を意識することなくテンプレートファイルを作成可能なオーケストレーション定義エディタを実現</a:t>
            </a:r>
            <a:endParaRPr kumimoji="1" lang="en-US" altLang="ja-JP" sz="2400" dirty="0" smtClean="0"/>
          </a:p>
        </p:txBody>
      </p:sp>
      <p:sp>
        <p:nvSpPr>
          <p:cNvPr id="7" name="テキスト ボックス 6"/>
          <p:cNvSpPr txBox="1"/>
          <p:nvPr/>
        </p:nvSpPr>
        <p:spPr>
          <a:xfrm>
            <a:off x="172890" y="4288665"/>
            <a:ext cx="8905795" cy="1231106"/>
          </a:xfrm>
          <a:prstGeom prst="rect">
            <a:avLst/>
          </a:prstGeom>
          <a:noFill/>
        </p:spPr>
        <p:txBody>
          <a:bodyPr wrap="square" rtlCol="0">
            <a:spAutoFit/>
          </a:bodyPr>
          <a:lstStyle/>
          <a:p>
            <a:pPr marL="342900" lvl="1" indent="-342900">
              <a:buFont typeface="Wingdings" panose="05000000000000000000" pitchFamily="2" charset="2"/>
              <a:buChar char="Ø"/>
            </a:pPr>
            <a:r>
              <a:rPr lang="ja-JP" altLang="en-US" sz="2800" u="sng" dirty="0"/>
              <a:t>従来の方式よりも少ない学習時間で容易に短時間かつ</a:t>
            </a:r>
            <a:r>
              <a:rPr lang="ja-JP" altLang="en-US" sz="2800" u="sng"/>
              <a:t>正確</a:t>
            </a:r>
            <a:r>
              <a:rPr lang="ja-JP" altLang="en-US" sz="2800" u="sng" smtClean="0"/>
              <a:t>にテンプレートファイル</a:t>
            </a:r>
            <a:r>
              <a:rPr lang="ja-JP" altLang="en-US" sz="2800" u="sng" dirty="0"/>
              <a:t>を作成可能</a:t>
            </a:r>
          </a:p>
          <a:p>
            <a:endParaRPr kumimoji="1" lang="ja-JP" altLang="en-US" dirty="0"/>
          </a:p>
        </p:txBody>
      </p:sp>
      <p:sp>
        <p:nvSpPr>
          <p:cNvPr id="9" name="角丸四角形 8"/>
          <p:cNvSpPr/>
          <p:nvPr/>
        </p:nvSpPr>
        <p:spPr>
          <a:xfrm>
            <a:off x="188301" y="4073530"/>
            <a:ext cx="8744344" cy="154165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下矢印 2"/>
          <p:cNvSpPr/>
          <p:nvPr/>
        </p:nvSpPr>
        <p:spPr>
          <a:xfrm>
            <a:off x="3962400" y="3162300"/>
            <a:ext cx="965200" cy="6731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p:txBody>
          <a:bodyPr/>
          <a:lstStyle/>
          <a:p>
            <a:fld id="{2545C336-1DFE-4309-99B0-717416AB1325}" type="slidenum">
              <a:rPr kumimoji="1" lang="ja-JP" altLang="en-US" smtClean="0"/>
              <a:t>12</a:t>
            </a:fld>
            <a:endParaRPr kumimoji="1" lang="ja-JP" altLang="en-US"/>
          </a:p>
        </p:txBody>
      </p:sp>
    </p:spTree>
    <p:extLst>
      <p:ext uri="{BB962C8B-B14F-4D97-AF65-F5344CB8AC3E}">
        <p14:creationId xmlns:p14="http://schemas.microsoft.com/office/powerpoint/2010/main" val="4075490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3552669"/>
            <a:ext cx="9143999" cy="523220"/>
          </a:xfrm>
          <a:prstGeom prst="rect">
            <a:avLst/>
          </a:prstGeom>
          <a:noFill/>
        </p:spPr>
        <p:txBody>
          <a:bodyPr wrap="square" rtlCol="0">
            <a:spAutoFit/>
          </a:bodyPr>
          <a:lstStyle/>
          <a:p>
            <a:pPr algn="ctr"/>
            <a:r>
              <a:rPr kumimoji="1" lang="ja-JP" altLang="en-US" sz="2800" dirty="0" smtClean="0"/>
              <a:t>ご静聴ありがとうございました。</a:t>
            </a:r>
            <a:endParaRPr kumimoji="1" lang="ja-JP" altLang="en-US" sz="2800" dirty="0"/>
          </a:p>
        </p:txBody>
      </p:sp>
      <p:sp>
        <p:nvSpPr>
          <p:cNvPr id="2" name="スライド番号プレースホルダー 1"/>
          <p:cNvSpPr>
            <a:spLocks noGrp="1"/>
          </p:cNvSpPr>
          <p:nvPr>
            <p:ph type="sldNum" sz="quarter" idx="12"/>
          </p:nvPr>
        </p:nvSpPr>
        <p:spPr/>
        <p:txBody>
          <a:bodyPr/>
          <a:lstStyle/>
          <a:p>
            <a:fld id="{2545C336-1DFE-4309-99B0-717416AB1325}" type="slidenum">
              <a:rPr kumimoji="1" lang="ja-JP" altLang="en-US" smtClean="0"/>
              <a:t>13</a:t>
            </a:fld>
            <a:endParaRPr kumimoji="1" lang="ja-JP" altLang="en-US"/>
          </a:p>
        </p:txBody>
      </p:sp>
    </p:spTree>
    <p:extLst>
      <p:ext uri="{BB962C8B-B14F-4D97-AF65-F5344CB8AC3E}">
        <p14:creationId xmlns:p14="http://schemas.microsoft.com/office/powerpoint/2010/main" val="4905069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評価</a:t>
            </a:r>
            <a:r>
              <a:rPr kumimoji="1" lang="en-US" altLang="ja-JP" b="1" dirty="0" smtClean="0"/>
              <a:t>(4/3)</a:t>
            </a:r>
            <a:endParaRPr kumimoji="1" lang="ja-JP" altLang="en-US" b="1" dirty="0"/>
          </a:p>
        </p:txBody>
      </p:sp>
      <p:graphicFrame>
        <p:nvGraphicFramePr>
          <p:cNvPr id="4" name="グラフ 3"/>
          <p:cNvGraphicFramePr>
            <a:graphicFrameLocks/>
          </p:cNvGraphicFramePr>
          <p:nvPr>
            <p:extLst>
              <p:ext uri="{D42A27DB-BD31-4B8C-83A1-F6EECF244321}">
                <p14:modId xmlns:p14="http://schemas.microsoft.com/office/powerpoint/2010/main" val="2210292100"/>
              </p:ext>
            </p:extLst>
          </p:nvPr>
        </p:nvGraphicFramePr>
        <p:xfrm>
          <a:off x="273664" y="1538384"/>
          <a:ext cx="8609961" cy="5165977"/>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1398880" y="6093439"/>
            <a:ext cx="2074303" cy="369332"/>
          </a:xfrm>
          <a:prstGeom prst="rect">
            <a:avLst/>
          </a:prstGeom>
          <a:noFill/>
        </p:spPr>
        <p:txBody>
          <a:bodyPr wrap="square" rtlCol="0">
            <a:spAutoFit/>
          </a:bodyPr>
          <a:lstStyle/>
          <a:p>
            <a:r>
              <a:rPr kumimoji="1" lang="en-US" altLang="ja-JP" dirty="0" smtClean="0"/>
              <a:t>(Ⅰ)1</a:t>
            </a:r>
            <a:r>
              <a:rPr kumimoji="1" lang="ja-JP" altLang="en-US" dirty="0" smtClean="0"/>
              <a:t>セグメント構成</a:t>
            </a:r>
            <a:endParaRPr kumimoji="1" lang="ja-JP" altLang="en-US" dirty="0"/>
          </a:p>
        </p:txBody>
      </p:sp>
      <p:sp>
        <p:nvSpPr>
          <p:cNvPr id="7" name="コンテンツ プレースホルダー 2"/>
          <p:cNvSpPr>
            <a:spLocks noGrp="1"/>
          </p:cNvSpPr>
          <p:nvPr>
            <p:ph idx="1"/>
          </p:nvPr>
        </p:nvSpPr>
        <p:spPr>
          <a:xfrm>
            <a:off x="13290" y="1147640"/>
            <a:ext cx="9130710" cy="688845"/>
          </a:xfrm>
        </p:spPr>
        <p:txBody>
          <a:bodyPr>
            <a:noAutofit/>
          </a:bodyPr>
          <a:lstStyle/>
          <a:p>
            <a:pPr algn="ctr"/>
            <a:r>
              <a:rPr lang="ja-JP" altLang="en-US" sz="3200" b="1" dirty="0" smtClean="0">
                <a:solidFill>
                  <a:srgbClr val="00B0F0"/>
                </a:solidFill>
              </a:rPr>
              <a:t>作成所要時間比較</a:t>
            </a:r>
            <a:endParaRPr kumimoji="1" lang="ja-JP" altLang="en-US" sz="3200" b="1" dirty="0">
              <a:solidFill>
                <a:srgbClr val="00B0F0"/>
              </a:solidFill>
            </a:endParaRPr>
          </a:p>
        </p:txBody>
      </p:sp>
      <p:sp>
        <p:nvSpPr>
          <p:cNvPr id="3" name="スライド番号プレースホルダー 2"/>
          <p:cNvSpPr>
            <a:spLocks noGrp="1"/>
          </p:cNvSpPr>
          <p:nvPr>
            <p:ph type="sldNum" sz="quarter" idx="12"/>
          </p:nvPr>
        </p:nvSpPr>
        <p:spPr/>
        <p:txBody>
          <a:bodyPr/>
          <a:lstStyle/>
          <a:p>
            <a:fld id="{2545C336-1DFE-4309-99B0-717416AB1325}" type="slidenum">
              <a:rPr kumimoji="1" lang="ja-JP" altLang="en-US" smtClean="0"/>
              <a:t>14</a:t>
            </a:fld>
            <a:endParaRPr kumimoji="1" lang="ja-JP" altLang="en-US"/>
          </a:p>
        </p:txBody>
      </p:sp>
    </p:spTree>
    <p:extLst>
      <p:ext uri="{BB962C8B-B14F-4D97-AF65-F5344CB8AC3E}">
        <p14:creationId xmlns:p14="http://schemas.microsoft.com/office/powerpoint/2010/main" val="500563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評価</a:t>
            </a:r>
            <a:r>
              <a:rPr kumimoji="1" lang="en-US" altLang="ja-JP" b="1" dirty="0" smtClean="0"/>
              <a:t>(</a:t>
            </a:r>
            <a:r>
              <a:rPr lang="en-US" altLang="ja-JP" b="1" dirty="0"/>
              <a:t>5</a:t>
            </a:r>
            <a:r>
              <a:rPr kumimoji="1" lang="en-US" altLang="ja-JP" b="1" dirty="0" smtClean="0"/>
              <a:t>/3)</a:t>
            </a:r>
            <a:endParaRPr kumimoji="1" lang="ja-JP" altLang="en-US" b="1" dirty="0"/>
          </a:p>
        </p:txBody>
      </p:sp>
      <p:graphicFrame>
        <p:nvGraphicFramePr>
          <p:cNvPr id="4" name="グラフ 3"/>
          <p:cNvGraphicFramePr>
            <a:graphicFrameLocks/>
          </p:cNvGraphicFramePr>
          <p:nvPr>
            <p:extLst>
              <p:ext uri="{D42A27DB-BD31-4B8C-83A1-F6EECF244321}">
                <p14:modId xmlns:p14="http://schemas.microsoft.com/office/powerpoint/2010/main" val="3738613619"/>
              </p:ext>
            </p:extLst>
          </p:nvPr>
        </p:nvGraphicFramePr>
        <p:xfrm>
          <a:off x="415819" y="1981361"/>
          <a:ext cx="8325652" cy="4995392"/>
        </p:xfrm>
        <a:graphic>
          <a:graphicData uri="http://schemas.openxmlformats.org/drawingml/2006/chart">
            <c:chart xmlns:c="http://schemas.openxmlformats.org/drawingml/2006/chart" xmlns:r="http://schemas.openxmlformats.org/officeDocument/2006/relationships" r:id="rId3"/>
          </a:graphicData>
        </a:graphic>
      </p:graphicFrame>
      <p:sp>
        <p:nvSpPr>
          <p:cNvPr id="5" name="コンテンツ プレースホルダー 2"/>
          <p:cNvSpPr>
            <a:spLocks noGrp="1"/>
          </p:cNvSpPr>
          <p:nvPr>
            <p:ph idx="1"/>
          </p:nvPr>
        </p:nvSpPr>
        <p:spPr>
          <a:xfrm>
            <a:off x="13290" y="1147640"/>
            <a:ext cx="9130710" cy="688845"/>
          </a:xfrm>
        </p:spPr>
        <p:txBody>
          <a:bodyPr>
            <a:noAutofit/>
          </a:bodyPr>
          <a:lstStyle/>
          <a:p>
            <a:pPr algn="ctr"/>
            <a:r>
              <a:rPr lang="ja-JP" altLang="en-US" sz="2400" b="1" dirty="0">
                <a:solidFill>
                  <a:srgbClr val="00B0F0"/>
                </a:solidFill>
              </a:rPr>
              <a:t>従来</a:t>
            </a:r>
            <a:r>
              <a:rPr lang="ja-JP" altLang="en-US" sz="2400" b="1" dirty="0" smtClean="0">
                <a:solidFill>
                  <a:srgbClr val="00B0F0"/>
                </a:solidFill>
              </a:rPr>
              <a:t>方式とオーケストレーション定義エディタ</a:t>
            </a:r>
            <a:endParaRPr lang="en-US" altLang="ja-JP" sz="2400" b="1" dirty="0" smtClean="0">
              <a:solidFill>
                <a:srgbClr val="00B0F0"/>
              </a:solidFill>
            </a:endParaRPr>
          </a:p>
          <a:p>
            <a:pPr marL="0" indent="0" algn="ctr">
              <a:buNone/>
            </a:pPr>
            <a:r>
              <a:rPr lang="ja-JP" altLang="en-US" sz="2400" b="1" dirty="0" smtClean="0">
                <a:solidFill>
                  <a:srgbClr val="00B0F0"/>
                </a:solidFill>
              </a:rPr>
              <a:t>それぞれのエラー発生回数比較</a:t>
            </a:r>
            <a:endParaRPr kumimoji="1" lang="ja-JP" altLang="en-US" sz="2400" b="1" dirty="0">
              <a:solidFill>
                <a:srgbClr val="00B0F0"/>
              </a:solidFill>
            </a:endParaRPr>
          </a:p>
        </p:txBody>
      </p:sp>
      <p:sp>
        <p:nvSpPr>
          <p:cNvPr id="3" name="スライド番号プレースホルダー 2"/>
          <p:cNvSpPr>
            <a:spLocks noGrp="1"/>
          </p:cNvSpPr>
          <p:nvPr>
            <p:ph type="sldNum" sz="quarter" idx="12"/>
          </p:nvPr>
        </p:nvSpPr>
        <p:spPr/>
        <p:txBody>
          <a:bodyPr/>
          <a:lstStyle/>
          <a:p>
            <a:fld id="{2545C336-1DFE-4309-99B0-717416AB1325}" type="slidenum">
              <a:rPr kumimoji="1" lang="ja-JP" altLang="en-US" smtClean="0"/>
              <a:t>15</a:t>
            </a:fld>
            <a:endParaRPr kumimoji="1" lang="ja-JP" altLang="en-US"/>
          </a:p>
        </p:txBody>
      </p:sp>
    </p:spTree>
    <p:extLst>
      <p:ext uri="{BB962C8B-B14F-4D97-AF65-F5344CB8AC3E}">
        <p14:creationId xmlns:p14="http://schemas.microsoft.com/office/powerpoint/2010/main" val="3032026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研究背景</a:t>
            </a:r>
            <a:r>
              <a:rPr kumimoji="1" lang="en-US" altLang="ja-JP" b="1" dirty="0" smtClean="0"/>
              <a:t>(1/4</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0" y="1435520"/>
            <a:ext cx="9144000" cy="365399"/>
          </a:xfrm>
        </p:spPr>
        <p:txBody>
          <a:bodyPr>
            <a:noAutofit/>
          </a:bodyPr>
          <a:lstStyle/>
          <a:p>
            <a:pPr algn="ctr"/>
            <a:r>
              <a:rPr kumimoji="1" lang="ja-JP" altLang="en-US" sz="2800" u="sng" dirty="0" smtClean="0"/>
              <a:t>近年クラウドが普及し，今後</a:t>
            </a:r>
            <a:r>
              <a:rPr kumimoji="1" lang="en-US" altLang="ja-JP" sz="2800" u="sng" dirty="0" smtClean="0"/>
              <a:t>IaaS</a:t>
            </a:r>
            <a:r>
              <a:rPr kumimoji="1" lang="ja-JP" altLang="en-US" sz="2800" u="sng" dirty="0" smtClean="0"/>
              <a:t>の需要が増加</a:t>
            </a:r>
            <a:endParaRPr kumimoji="1" lang="ja-JP" altLang="en-US" sz="2800" u="sng" dirty="0"/>
          </a:p>
        </p:txBody>
      </p:sp>
      <p:sp>
        <p:nvSpPr>
          <p:cNvPr id="4" name="テキスト ボックス 3"/>
          <p:cNvSpPr txBox="1"/>
          <p:nvPr/>
        </p:nvSpPr>
        <p:spPr>
          <a:xfrm>
            <a:off x="502276" y="1945359"/>
            <a:ext cx="8319752" cy="892552"/>
          </a:xfrm>
          <a:prstGeom prst="rect">
            <a:avLst/>
          </a:prstGeom>
          <a:noFill/>
        </p:spPr>
        <p:txBody>
          <a:bodyPr wrap="square" rtlCol="0">
            <a:spAutoFit/>
          </a:bodyPr>
          <a:lstStyle/>
          <a:p>
            <a:r>
              <a:rPr kumimoji="1" lang="ja-JP" altLang="en-US" sz="2800" dirty="0" smtClean="0"/>
              <a:t>クラウドとは</a:t>
            </a:r>
            <a:endParaRPr kumimoji="1" lang="en-US" altLang="ja-JP" sz="2800" dirty="0" smtClean="0"/>
          </a:p>
          <a:p>
            <a:pPr marL="342900" indent="-342900">
              <a:buFont typeface="Wingdings" panose="05000000000000000000" pitchFamily="2" charset="2"/>
              <a:buChar char="u"/>
            </a:pPr>
            <a:r>
              <a:rPr kumimoji="1" lang="ja-JP" altLang="en-US" sz="2400" dirty="0" smtClean="0"/>
              <a:t>ネットワーク上の資源をネット経由で使用すること</a:t>
            </a:r>
            <a:endParaRPr kumimoji="1" lang="ja-JP" altLang="en-US" sz="2400" dirty="0"/>
          </a:p>
        </p:txBody>
      </p:sp>
      <p:sp>
        <p:nvSpPr>
          <p:cNvPr id="7" name="テキスト ボックス 6"/>
          <p:cNvSpPr txBox="1"/>
          <p:nvPr/>
        </p:nvSpPr>
        <p:spPr>
          <a:xfrm>
            <a:off x="502276" y="2837911"/>
            <a:ext cx="8435662" cy="1261884"/>
          </a:xfrm>
          <a:prstGeom prst="rect">
            <a:avLst/>
          </a:prstGeom>
          <a:noFill/>
        </p:spPr>
        <p:txBody>
          <a:bodyPr wrap="square" rtlCol="0">
            <a:spAutoFit/>
          </a:bodyPr>
          <a:lstStyle/>
          <a:p>
            <a:r>
              <a:rPr lang="en-US" altLang="ja-JP" sz="2800" dirty="0" smtClean="0"/>
              <a:t>IaaS</a:t>
            </a:r>
            <a:r>
              <a:rPr lang="ja-JP" altLang="en-US" sz="2800" dirty="0" smtClean="0"/>
              <a:t>とは</a:t>
            </a:r>
            <a:endParaRPr lang="en-US" altLang="ja-JP" sz="2800" dirty="0" smtClean="0"/>
          </a:p>
          <a:p>
            <a:pPr marL="342900" indent="-342900">
              <a:buFont typeface="Wingdings" panose="05000000000000000000" pitchFamily="2" charset="2"/>
              <a:buChar char="u"/>
            </a:pPr>
            <a:r>
              <a:rPr kumimoji="1" lang="ja-JP" altLang="en-US" sz="2400" dirty="0" smtClean="0"/>
              <a:t>クラウドコンピューティングであり，</a:t>
            </a:r>
            <a:r>
              <a:rPr kumimoji="1" lang="en-US" altLang="ja-JP" sz="2400" dirty="0" smtClean="0"/>
              <a:t>CPU</a:t>
            </a:r>
            <a:r>
              <a:rPr kumimoji="1" lang="ja-JP" altLang="en-US" sz="2400" dirty="0" smtClean="0"/>
              <a:t>やメモリ，ストレージ等の</a:t>
            </a:r>
            <a:r>
              <a:rPr kumimoji="1" lang="en-US" altLang="ja-JP" sz="2400" dirty="0" smtClean="0"/>
              <a:t>IT</a:t>
            </a:r>
            <a:r>
              <a:rPr kumimoji="1" lang="ja-JP" altLang="en-US" sz="2400" dirty="0" smtClean="0"/>
              <a:t>インフラをネットワーク経由で提供するサービス</a:t>
            </a:r>
            <a:endParaRPr kumimoji="1" lang="ja-JP" altLang="en-US" sz="2400" dirty="0"/>
          </a:p>
        </p:txBody>
      </p:sp>
      <p:sp>
        <p:nvSpPr>
          <p:cNvPr id="8" name="下矢印 7"/>
          <p:cNvSpPr/>
          <p:nvPr/>
        </p:nvSpPr>
        <p:spPr>
          <a:xfrm>
            <a:off x="4031087" y="5298341"/>
            <a:ext cx="1081825" cy="605552"/>
          </a:xfrm>
          <a:prstGeom prst="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804930" y="5903893"/>
            <a:ext cx="7830354" cy="954107"/>
          </a:xfrm>
          <a:prstGeom prst="rect">
            <a:avLst/>
          </a:prstGeom>
          <a:noFill/>
        </p:spPr>
        <p:txBody>
          <a:bodyPr wrap="square" rtlCol="0">
            <a:spAutoFit/>
          </a:bodyPr>
          <a:lstStyle/>
          <a:p>
            <a:r>
              <a:rPr lang="ja-JP" altLang="en-US" sz="2800" u="sng" dirty="0" smtClean="0"/>
              <a:t>複数セグメントを持つ</a:t>
            </a:r>
            <a:r>
              <a:rPr kumimoji="1" lang="ja-JP" altLang="en-US" sz="2800" u="sng" dirty="0" smtClean="0"/>
              <a:t>システム構成の構築には</a:t>
            </a:r>
            <a:endParaRPr kumimoji="1" lang="en-US" altLang="ja-JP" sz="2800" u="sng" dirty="0" smtClean="0"/>
          </a:p>
          <a:p>
            <a:r>
              <a:rPr kumimoji="1" lang="ja-JP" altLang="en-US" sz="2800" u="sng" dirty="0" smtClean="0"/>
              <a:t>作業の効率化が求められている</a:t>
            </a:r>
            <a:endParaRPr kumimoji="1" lang="ja-JP" altLang="en-US" sz="2800" u="sng" dirty="0"/>
          </a:p>
        </p:txBody>
      </p:sp>
      <p:sp>
        <p:nvSpPr>
          <p:cNvPr id="5" name="テキスト ボックス 4"/>
          <p:cNvSpPr txBox="1"/>
          <p:nvPr/>
        </p:nvSpPr>
        <p:spPr>
          <a:xfrm>
            <a:off x="502276" y="4203700"/>
            <a:ext cx="8319752" cy="1384995"/>
          </a:xfrm>
          <a:prstGeom prst="rect">
            <a:avLst/>
          </a:prstGeom>
          <a:noFill/>
        </p:spPr>
        <p:txBody>
          <a:bodyPr wrap="square" rtlCol="0">
            <a:spAutoFit/>
          </a:bodyPr>
          <a:lstStyle/>
          <a:p>
            <a:r>
              <a:rPr lang="ja-JP" altLang="en-US" sz="2800" b="1" dirty="0" smtClean="0"/>
              <a:t>現状</a:t>
            </a:r>
            <a:endParaRPr lang="en-US" altLang="ja-JP" sz="2800" b="1" dirty="0" smtClean="0"/>
          </a:p>
          <a:p>
            <a:pPr marL="342900" indent="-342900">
              <a:buFont typeface="Wingdings" panose="05000000000000000000" pitchFamily="2" charset="2"/>
              <a:buChar char="u"/>
            </a:pPr>
            <a:r>
              <a:rPr kumimoji="1" lang="ja-JP" altLang="en-US" sz="2800" b="1" dirty="0" smtClean="0"/>
              <a:t>複数セグメントを持つシステム構成には時間がかかる</a:t>
            </a:r>
            <a:endParaRPr kumimoji="1" lang="ja-JP" altLang="en-US" sz="2400" b="1" dirty="0"/>
          </a:p>
        </p:txBody>
      </p:sp>
      <p:sp>
        <p:nvSpPr>
          <p:cNvPr id="6" name="スライド番号プレースホルダー 5"/>
          <p:cNvSpPr>
            <a:spLocks noGrp="1"/>
          </p:cNvSpPr>
          <p:nvPr>
            <p:ph type="sldNum" sz="quarter" idx="12"/>
          </p:nvPr>
        </p:nvSpPr>
        <p:spPr/>
        <p:txBody>
          <a:bodyPr/>
          <a:lstStyle/>
          <a:p>
            <a:fld id="{2545C336-1DFE-4309-99B0-717416AB1325}" type="slidenum">
              <a:rPr kumimoji="1" lang="ja-JP" altLang="en-US" smtClean="0"/>
              <a:t>2</a:t>
            </a:fld>
            <a:endParaRPr kumimoji="1" lang="ja-JP" altLang="en-US"/>
          </a:p>
        </p:txBody>
      </p:sp>
    </p:spTree>
    <p:extLst>
      <p:ext uri="{BB962C8B-B14F-4D97-AF65-F5344CB8AC3E}">
        <p14:creationId xmlns:p14="http://schemas.microsoft.com/office/powerpoint/2010/main" val="139064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研究背景</a:t>
            </a:r>
            <a:r>
              <a:rPr kumimoji="1" lang="en-US" altLang="ja-JP" b="1" dirty="0" smtClean="0"/>
              <a:t>(2/4)</a:t>
            </a:r>
            <a:endParaRPr kumimoji="1" lang="ja-JP" altLang="en-US" b="1" dirty="0"/>
          </a:p>
        </p:txBody>
      </p:sp>
      <p:sp>
        <p:nvSpPr>
          <p:cNvPr id="3" name="コンテンツ プレースホルダー 2"/>
          <p:cNvSpPr>
            <a:spLocks noGrp="1"/>
          </p:cNvSpPr>
          <p:nvPr>
            <p:ph idx="1"/>
          </p:nvPr>
        </p:nvSpPr>
        <p:spPr>
          <a:xfrm>
            <a:off x="895149" y="1372447"/>
            <a:ext cx="7547410" cy="520747"/>
          </a:xfrm>
        </p:spPr>
        <p:txBody>
          <a:bodyPr>
            <a:normAutofit fontScale="77500" lnSpcReduction="20000"/>
          </a:bodyPr>
          <a:lstStyle/>
          <a:p>
            <a:r>
              <a:rPr kumimoji="1" lang="en-US" altLang="ja-JP" sz="4500" dirty="0" smtClean="0">
                <a:solidFill>
                  <a:schemeClr val="accent1">
                    <a:lumMod val="60000"/>
                    <a:lumOff val="40000"/>
                  </a:schemeClr>
                </a:solidFill>
              </a:rPr>
              <a:t>OpenStack</a:t>
            </a:r>
          </a:p>
          <a:p>
            <a:pPr marL="201168" lvl="1" indent="0">
              <a:buNone/>
            </a:pPr>
            <a:endParaRPr lang="en-US" altLang="ja-JP" dirty="0" smtClean="0">
              <a:solidFill>
                <a:schemeClr val="tx1"/>
              </a:solidFill>
            </a:endParaRPr>
          </a:p>
          <a:p>
            <a:pPr lvl="1"/>
            <a:endParaRPr kumimoji="1" lang="en-US" altLang="ja-JP" dirty="0">
              <a:solidFill>
                <a:schemeClr val="accent1">
                  <a:lumMod val="60000"/>
                  <a:lumOff val="40000"/>
                </a:schemeClr>
              </a:solidFill>
            </a:endParaRPr>
          </a:p>
          <a:p>
            <a:pPr marL="201168" lvl="1" indent="0">
              <a:buNone/>
            </a:pPr>
            <a:endParaRPr kumimoji="1" lang="en-US" altLang="ja-JP" dirty="0" smtClean="0">
              <a:solidFill>
                <a:schemeClr val="accent1">
                  <a:lumMod val="60000"/>
                  <a:lumOff val="40000"/>
                </a:schemeClr>
              </a:solidFill>
            </a:endParaRPr>
          </a:p>
        </p:txBody>
      </p:sp>
      <p:sp>
        <p:nvSpPr>
          <p:cNvPr id="4" name="テキスト ボックス 3"/>
          <p:cNvSpPr txBox="1"/>
          <p:nvPr/>
        </p:nvSpPr>
        <p:spPr>
          <a:xfrm>
            <a:off x="895149" y="1893194"/>
            <a:ext cx="7331528" cy="2677656"/>
          </a:xfrm>
          <a:prstGeom prst="rect">
            <a:avLst/>
          </a:prstGeom>
          <a:noFill/>
        </p:spPr>
        <p:txBody>
          <a:bodyPr wrap="square" rtlCol="0">
            <a:spAutoFit/>
          </a:bodyPr>
          <a:lstStyle/>
          <a:p>
            <a:pPr marL="285750" indent="-285750">
              <a:buFont typeface="Wingdings" panose="05000000000000000000" pitchFamily="2" charset="2"/>
              <a:buChar char="u"/>
            </a:pPr>
            <a:r>
              <a:rPr kumimoji="1" lang="en-US" altLang="ja-JP" sz="2400" dirty="0" smtClean="0"/>
              <a:t>IaaS</a:t>
            </a:r>
            <a:r>
              <a:rPr kumimoji="1" lang="ja-JP" altLang="en-US" sz="2400" dirty="0" smtClean="0"/>
              <a:t>基盤構築ソフトウェア</a:t>
            </a:r>
            <a:endParaRPr kumimoji="1" lang="en-US" altLang="ja-JP" sz="2400" dirty="0" smtClean="0"/>
          </a:p>
          <a:p>
            <a:pPr marL="742950" lvl="1" indent="-285750">
              <a:buFont typeface="Wingdings" panose="05000000000000000000" pitchFamily="2" charset="2"/>
              <a:buChar char="p"/>
            </a:pPr>
            <a:r>
              <a:rPr kumimoji="1" lang="ja-JP" altLang="en-US" sz="2400" dirty="0" smtClean="0"/>
              <a:t>インスタンス</a:t>
            </a:r>
            <a:r>
              <a:rPr kumimoji="1" lang="en-US" altLang="ja-JP" sz="2400" dirty="0" smtClean="0"/>
              <a:t>(</a:t>
            </a:r>
            <a:r>
              <a:rPr kumimoji="1" lang="ja-JP" altLang="en-US" sz="2400" dirty="0" smtClean="0"/>
              <a:t>仮想マシン</a:t>
            </a:r>
            <a:r>
              <a:rPr kumimoji="1" lang="en-US" altLang="ja-JP" sz="2400" dirty="0" smtClean="0"/>
              <a:t>)</a:t>
            </a:r>
            <a:r>
              <a:rPr kumimoji="1" lang="ja-JP" altLang="en-US" sz="2400" dirty="0" smtClean="0"/>
              <a:t>や仮想ネットワーク，仮想ルーターを定義してシステムを構築</a:t>
            </a:r>
            <a:endParaRPr kumimoji="1" lang="en-US" altLang="ja-JP" sz="2400" dirty="0" smtClean="0"/>
          </a:p>
          <a:p>
            <a:pPr marL="742950" lvl="1" indent="-285750">
              <a:buFont typeface="Wingdings" panose="05000000000000000000" pitchFamily="2" charset="2"/>
              <a:buChar char="p"/>
            </a:pPr>
            <a:r>
              <a:rPr lang="ja-JP" altLang="en-US" sz="2400" dirty="0" smtClean="0"/>
              <a:t>これらのリソースは</a:t>
            </a:r>
            <a:r>
              <a:rPr lang="en-US" altLang="ja-JP" sz="2400" dirty="0" smtClean="0"/>
              <a:t>OpenStack</a:t>
            </a:r>
            <a:r>
              <a:rPr lang="ja-JP" altLang="en-US" sz="2400" dirty="0" smtClean="0"/>
              <a:t>内のコンポーネント群により制御・管理されている</a:t>
            </a:r>
            <a:endParaRPr lang="en-US" altLang="ja-JP" sz="2400" dirty="0"/>
          </a:p>
          <a:p>
            <a:pPr marL="342900" indent="-342900">
              <a:buFont typeface="Wingdings" panose="05000000000000000000" pitchFamily="2" charset="2"/>
              <a:buChar char="u"/>
            </a:pPr>
            <a:r>
              <a:rPr kumimoji="1" lang="en-US" altLang="ja-JP" sz="2400" dirty="0" smtClean="0"/>
              <a:t>Heat</a:t>
            </a:r>
            <a:r>
              <a:rPr kumimoji="1" lang="ja-JP" altLang="en-US" sz="2400" dirty="0" smtClean="0"/>
              <a:t>はそれらの</a:t>
            </a:r>
            <a:r>
              <a:rPr lang="ja-JP" altLang="en-US" sz="2400" dirty="0" smtClean="0"/>
              <a:t>コンポーネント</a:t>
            </a:r>
            <a:r>
              <a:rPr lang="ja-JP" altLang="en-US" sz="2400" dirty="0"/>
              <a:t>群</a:t>
            </a:r>
            <a:r>
              <a:rPr lang="ja-JP" altLang="en-US" sz="2400" dirty="0" smtClean="0"/>
              <a:t>を制御，一括で定義し構築する</a:t>
            </a:r>
            <a:endParaRPr kumimoji="1" lang="en-US" altLang="ja-JP" sz="2400" dirty="0" smtClean="0"/>
          </a:p>
        </p:txBody>
      </p:sp>
      <p:sp>
        <p:nvSpPr>
          <p:cNvPr id="6" name="下矢印 5"/>
          <p:cNvSpPr/>
          <p:nvPr/>
        </p:nvSpPr>
        <p:spPr>
          <a:xfrm>
            <a:off x="3911504" y="4679145"/>
            <a:ext cx="1159099" cy="88864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599232" y="5792446"/>
            <a:ext cx="3783644" cy="584775"/>
          </a:xfrm>
          <a:prstGeom prst="rect">
            <a:avLst/>
          </a:prstGeom>
          <a:noFill/>
        </p:spPr>
        <p:txBody>
          <a:bodyPr wrap="square" rtlCol="0">
            <a:spAutoFit/>
          </a:bodyPr>
          <a:lstStyle/>
          <a:p>
            <a:r>
              <a:rPr kumimoji="1" lang="ja-JP" altLang="en-US" sz="3200" b="1" dirty="0" smtClean="0">
                <a:solidFill>
                  <a:schemeClr val="accent1">
                    <a:lumMod val="60000"/>
                    <a:lumOff val="40000"/>
                  </a:schemeClr>
                </a:solidFill>
              </a:rPr>
              <a:t>オーケストレーション</a:t>
            </a:r>
            <a:endParaRPr kumimoji="1" lang="ja-JP" altLang="en-US" sz="3200" b="1" dirty="0">
              <a:solidFill>
                <a:schemeClr val="accent1">
                  <a:lumMod val="60000"/>
                  <a:lumOff val="40000"/>
                </a:schemeClr>
              </a:solidFill>
            </a:endParaRPr>
          </a:p>
        </p:txBody>
      </p:sp>
      <p:sp>
        <p:nvSpPr>
          <p:cNvPr id="5" name="スライド番号プレースホルダー 4"/>
          <p:cNvSpPr>
            <a:spLocks noGrp="1"/>
          </p:cNvSpPr>
          <p:nvPr>
            <p:ph type="sldNum" sz="quarter" idx="12"/>
          </p:nvPr>
        </p:nvSpPr>
        <p:spPr/>
        <p:txBody>
          <a:bodyPr/>
          <a:lstStyle/>
          <a:p>
            <a:fld id="{2545C336-1DFE-4309-99B0-717416AB1325}" type="slidenum">
              <a:rPr kumimoji="1" lang="ja-JP" altLang="en-US" smtClean="0"/>
              <a:t>3</a:t>
            </a:fld>
            <a:endParaRPr kumimoji="1" lang="ja-JP" altLang="en-US"/>
          </a:p>
        </p:txBody>
      </p:sp>
    </p:spTree>
    <p:extLst>
      <p:ext uri="{BB962C8B-B14F-4D97-AF65-F5344CB8AC3E}">
        <p14:creationId xmlns:p14="http://schemas.microsoft.com/office/powerpoint/2010/main" val="315126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研究背景</a:t>
            </a:r>
            <a:r>
              <a:rPr kumimoji="1" lang="en-US" altLang="ja-JP" b="1" dirty="0" smtClean="0"/>
              <a:t>(3/4)</a:t>
            </a:r>
            <a:endParaRPr kumimoji="1" lang="ja-JP" altLang="en-US" b="1" dirty="0"/>
          </a:p>
        </p:txBody>
      </p:sp>
      <p:sp>
        <p:nvSpPr>
          <p:cNvPr id="3" name="コンテンツ プレースホルダー 2"/>
          <p:cNvSpPr>
            <a:spLocks noGrp="1"/>
          </p:cNvSpPr>
          <p:nvPr>
            <p:ph idx="1"/>
          </p:nvPr>
        </p:nvSpPr>
        <p:spPr>
          <a:xfrm>
            <a:off x="263349" y="1077222"/>
            <a:ext cx="7547410" cy="438429"/>
          </a:xfrm>
        </p:spPr>
        <p:txBody>
          <a:bodyPr>
            <a:noAutofit/>
          </a:bodyPr>
          <a:lstStyle/>
          <a:p>
            <a:r>
              <a:rPr kumimoji="1" lang="en-US" altLang="ja-JP" sz="3600" dirty="0" smtClean="0">
                <a:solidFill>
                  <a:schemeClr val="accent1">
                    <a:lumMod val="60000"/>
                    <a:lumOff val="40000"/>
                  </a:schemeClr>
                </a:solidFill>
              </a:rPr>
              <a:t>Heat</a:t>
            </a:r>
            <a:endParaRPr kumimoji="1" lang="ja-JP" altLang="en-US" sz="3600" dirty="0">
              <a:solidFill>
                <a:schemeClr val="accent1">
                  <a:lumMod val="60000"/>
                  <a:lumOff val="40000"/>
                </a:schemeClr>
              </a:solidFill>
            </a:endParaRPr>
          </a:p>
        </p:txBody>
      </p:sp>
      <p:sp>
        <p:nvSpPr>
          <p:cNvPr id="6" name="テキスト ボックス 5"/>
          <p:cNvSpPr txBox="1"/>
          <p:nvPr/>
        </p:nvSpPr>
        <p:spPr>
          <a:xfrm>
            <a:off x="330468" y="1535282"/>
            <a:ext cx="7547410" cy="830997"/>
          </a:xfrm>
          <a:prstGeom prst="rect">
            <a:avLst/>
          </a:prstGeom>
          <a:noFill/>
        </p:spPr>
        <p:txBody>
          <a:bodyPr wrap="square" rtlCol="0">
            <a:spAutoFit/>
          </a:bodyPr>
          <a:lstStyle/>
          <a:p>
            <a:pPr marL="285750" indent="-285750">
              <a:buFont typeface="Wingdings" panose="05000000000000000000" pitchFamily="2" charset="2"/>
              <a:buChar char="u"/>
            </a:pPr>
            <a:r>
              <a:rPr kumimoji="1" lang="ja-JP" altLang="en-US" sz="2400" dirty="0" smtClean="0"/>
              <a:t>仮想環境構築をオーケストレーション（自動化）</a:t>
            </a:r>
            <a:endParaRPr kumimoji="1" lang="en-US" altLang="ja-JP" sz="2400" dirty="0" smtClean="0"/>
          </a:p>
          <a:p>
            <a:pPr marL="285750" indent="-285750">
              <a:buFont typeface="Wingdings" panose="05000000000000000000" pitchFamily="2" charset="2"/>
              <a:buChar char="u"/>
            </a:pPr>
            <a:r>
              <a:rPr kumimoji="1" lang="ja-JP" altLang="en-US" sz="2400" dirty="0" smtClean="0"/>
              <a:t>テンプレートファイルに構築内容を記述</a:t>
            </a:r>
            <a:endParaRPr kumimoji="1" lang="ja-JP" altLang="en-US" sz="2400" dirty="0"/>
          </a:p>
        </p:txBody>
      </p:sp>
      <p:sp>
        <p:nvSpPr>
          <p:cNvPr id="7" name="テキスト ボックス 6"/>
          <p:cNvSpPr txBox="1"/>
          <p:nvPr/>
        </p:nvSpPr>
        <p:spPr>
          <a:xfrm>
            <a:off x="263349" y="2431282"/>
            <a:ext cx="7347857" cy="461665"/>
          </a:xfrm>
          <a:prstGeom prst="rect">
            <a:avLst/>
          </a:prstGeom>
          <a:noFill/>
        </p:spPr>
        <p:txBody>
          <a:bodyPr wrap="square" rtlCol="0">
            <a:spAutoFit/>
          </a:bodyPr>
          <a:lstStyle/>
          <a:p>
            <a:r>
              <a:rPr kumimoji="1" lang="ja-JP" altLang="en-US" sz="2400" dirty="0" smtClean="0"/>
              <a:t>問題点</a:t>
            </a:r>
            <a:endParaRPr kumimoji="1" lang="ja-JP" altLang="en-US" sz="2000" dirty="0"/>
          </a:p>
        </p:txBody>
      </p:sp>
      <p:sp>
        <p:nvSpPr>
          <p:cNvPr id="8" name="テキスト ボックス 7"/>
          <p:cNvSpPr txBox="1"/>
          <p:nvPr/>
        </p:nvSpPr>
        <p:spPr>
          <a:xfrm>
            <a:off x="330468" y="2957950"/>
            <a:ext cx="7413171" cy="1200329"/>
          </a:xfrm>
          <a:prstGeom prst="rect">
            <a:avLst/>
          </a:prstGeom>
          <a:noFill/>
        </p:spPr>
        <p:txBody>
          <a:bodyPr wrap="square" rtlCol="0">
            <a:spAutoFit/>
          </a:bodyPr>
          <a:lstStyle/>
          <a:p>
            <a:pPr marL="285750" indent="-285750">
              <a:buFont typeface="Wingdings" panose="05000000000000000000" pitchFamily="2" charset="2"/>
              <a:buChar char="u"/>
            </a:pPr>
            <a:r>
              <a:rPr kumimoji="1" lang="ja-JP" altLang="en-US" sz="2400" dirty="0" smtClean="0"/>
              <a:t>テキスト記述量が膨大</a:t>
            </a:r>
            <a:endParaRPr kumimoji="1" lang="en-US" altLang="ja-JP" sz="2400" dirty="0" smtClean="0"/>
          </a:p>
          <a:p>
            <a:pPr marL="285750" indent="-285750">
              <a:buFont typeface="Wingdings" panose="05000000000000000000" pitchFamily="2" charset="2"/>
              <a:buChar char="u"/>
            </a:pPr>
            <a:r>
              <a:rPr lang="ja-JP" altLang="en-US" sz="2400" dirty="0"/>
              <a:t>構成</a:t>
            </a:r>
            <a:r>
              <a:rPr lang="ja-JP" altLang="en-US" sz="2400" dirty="0" smtClean="0"/>
              <a:t>情報を把握しづらい</a:t>
            </a:r>
            <a:endParaRPr lang="en-US" altLang="ja-JP" sz="2400" dirty="0" smtClean="0"/>
          </a:p>
          <a:p>
            <a:pPr marL="285750" indent="-285750">
              <a:buFont typeface="Wingdings" panose="05000000000000000000" pitchFamily="2" charset="2"/>
              <a:buChar char="u"/>
            </a:pPr>
            <a:r>
              <a:rPr kumimoji="1" lang="ja-JP" altLang="en-US" sz="2400" dirty="0"/>
              <a:t>書式</a:t>
            </a:r>
            <a:r>
              <a:rPr kumimoji="1" lang="ja-JP" altLang="en-US" sz="2400" dirty="0" smtClean="0"/>
              <a:t>が</a:t>
            </a:r>
            <a:r>
              <a:rPr kumimoji="1" lang="ja-JP" altLang="en-US" sz="2400" dirty="0"/>
              <a:t>複雑</a:t>
            </a:r>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1393" y="2791036"/>
            <a:ext cx="1631085" cy="3810146"/>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6718" y="2791036"/>
            <a:ext cx="1677130" cy="3863934"/>
          </a:xfrm>
          <a:prstGeom prst="rect">
            <a:avLst/>
          </a:prstGeom>
        </p:spPr>
      </p:pic>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35066" y="2791036"/>
            <a:ext cx="1523533" cy="1527988"/>
          </a:xfrm>
          <a:prstGeom prst="rect">
            <a:avLst/>
          </a:prstGeom>
        </p:spPr>
      </p:pic>
      <p:cxnSp>
        <p:nvCxnSpPr>
          <p:cNvPr id="13" name="直線コネクタ 12"/>
          <p:cNvCxnSpPr/>
          <p:nvPr/>
        </p:nvCxnSpPr>
        <p:spPr>
          <a:xfrm>
            <a:off x="5655500" y="2752899"/>
            <a:ext cx="0" cy="3848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7433848" y="2752899"/>
            <a:ext cx="0" cy="3848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3956299" y="2752899"/>
            <a:ext cx="5102300" cy="38482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5341038" y="2436593"/>
            <a:ext cx="3117955" cy="338554"/>
          </a:xfrm>
          <a:prstGeom prst="rect">
            <a:avLst/>
          </a:prstGeom>
          <a:noFill/>
        </p:spPr>
        <p:txBody>
          <a:bodyPr wrap="square" rtlCol="0">
            <a:spAutoFit/>
          </a:bodyPr>
          <a:lstStyle/>
          <a:p>
            <a:r>
              <a:rPr kumimoji="1" lang="ja-JP" altLang="en-US" sz="1600" dirty="0" smtClean="0"/>
              <a:t>テンプレートファイル例</a:t>
            </a:r>
            <a:endParaRPr kumimoji="1" lang="ja-JP" altLang="en-US" sz="1600" dirty="0"/>
          </a:p>
        </p:txBody>
      </p:sp>
      <p:sp>
        <p:nvSpPr>
          <p:cNvPr id="5" name="円/楕円 4"/>
          <p:cNvSpPr/>
          <p:nvPr/>
        </p:nvSpPr>
        <p:spPr>
          <a:xfrm>
            <a:off x="3866324" y="3078554"/>
            <a:ext cx="1687959" cy="98761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5633578" y="4342427"/>
            <a:ext cx="1712357" cy="1045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2545C336-1DFE-4309-99B0-717416AB1325}" type="slidenum">
              <a:rPr kumimoji="1" lang="ja-JP" altLang="en-US" smtClean="0"/>
              <a:t>4</a:t>
            </a:fld>
            <a:endParaRPr kumimoji="1" lang="ja-JP" altLang="en-US"/>
          </a:p>
        </p:txBody>
      </p:sp>
    </p:spTree>
    <p:extLst>
      <p:ext uri="{BB962C8B-B14F-4D97-AF65-F5344CB8AC3E}">
        <p14:creationId xmlns:p14="http://schemas.microsoft.com/office/powerpoint/2010/main" val="48929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p:bldP spid="5"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研究背景</a:t>
            </a:r>
            <a:r>
              <a:rPr kumimoji="1" lang="en-US" altLang="ja-JP" b="1" dirty="0" smtClean="0"/>
              <a:t>(4/4)</a:t>
            </a:r>
            <a:endParaRPr kumimoji="1" lang="ja-JP" altLang="en-US" b="1" dirty="0"/>
          </a:p>
        </p:txBody>
      </p:sp>
      <p:sp>
        <p:nvSpPr>
          <p:cNvPr id="5" name="コンテンツ プレースホルダー 2"/>
          <p:cNvSpPr txBox="1">
            <a:spLocks/>
          </p:cNvSpPr>
          <p:nvPr/>
        </p:nvSpPr>
        <p:spPr>
          <a:xfrm>
            <a:off x="-46928" y="1620615"/>
            <a:ext cx="9130710" cy="36539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ja-JP" altLang="en-US" sz="2800" b="1" dirty="0" smtClean="0"/>
              <a:t>そこで</a:t>
            </a:r>
            <a:endParaRPr lang="ja-JP" altLang="en-US" sz="2800" b="1" dirty="0"/>
          </a:p>
        </p:txBody>
      </p:sp>
      <p:sp>
        <p:nvSpPr>
          <p:cNvPr id="6" name="テキスト ボックス 5"/>
          <p:cNvSpPr txBox="1"/>
          <p:nvPr/>
        </p:nvSpPr>
        <p:spPr>
          <a:xfrm>
            <a:off x="1028860" y="2706482"/>
            <a:ext cx="7445440" cy="1569660"/>
          </a:xfrm>
          <a:prstGeom prst="rect">
            <a:avLst/>
          </a:prstGeom>
          <a:noFill/>
        </p:spPr>
        <p:txBody>
          <a:bodyPr wrap="square" rtlCol="0">
            <a:spAutoFit/>
          </a:bodyPr>
          <a:lstStyle/>
          <a:p>
            <a:r>
              <a:rPr kumimoji="1" lang="en-US" altLang="ja-JP" sz="3200" dirty="0" smtClean="0">
                <a:solidFill>
                  <a:srgbClr val="00B0F0"/>
                </a:solidFill>
              </a:rPr>
              <a:t>GUI</a:t>
            </a:r>
            <a:r>
              <a:rPr kumimoji="1" lang="ja-JP" altLang="en-US" sz="3200" dirty="0" smtClean="0">
                <a:solidFill>
                  <a:srgbClr val="00B0F0"/>
                </a:solidFill>
              </a:rPr>
              <a:t>ベースで構成内容を容易に把握でき，</a:t>
            </a:r>
            <a:endParaRPr kumimoji="1" lang="en-US" altLang="ja-JP" sz="3200" dirty="0" smtClean="0">
              <a:solidFill>
                <a:srgbClr val="00B0F0"/>
              </a:solidFill>
            </a:endParaRPr>
          </a:p>
          <a:p>
            <a:r>
              <a:rPr lang="ja-JP" altLang="en-US" sz="3200" dirty="0" smtClean="0">
                <a:solidFill>
                  <a:srgbClr val="00B0F0"/>
                </a:solidFill>
              </a:rPr>
              <a:t>テキスト入力を極力撤廃した</a:t>
            </a:r>
            <a:endParaRPr lang="en-US" altLang="ja-JP" sz="3200" dirty="0" smtClean="0">
              <a:solidFill>
                <a:srgbClr val="00B0F0"/>
              </a:solidFill>
            </a:endParaRPr>
          </a:p>
          <a:p>
            <a:r>
              <a:rPr kumimoji="1" lang="ja-JP" altLang="en-US" sz="3200" dirty="0">
                <a:solidFill>
                  <a:srgbClr val="00B0F0"/>
                </a:solidFill>
              </a:rPr>
              <a:t>オーケストレーション定義</a:t>
            </a:r>
            <a:r>
              <a:rPr kumimoji="1" lang="ja-JP" altLang="en-US" sz="3200" dirty="0" smtClean="0">
                <a:solidFill>
                  <a:srgbClr val="00B0F0"/>
                </a:solidFill>
              </a:rPr>
              <a:t>エディタを提案</a:t>
            </a:r>
            <a:endParaRPr kumimoji="1" lang="ja-JP" altLang="en-US" sz="3200" dirty="0">
              <a:solidFill>
                <a:srgbClr val="00B0F0"/>
              </a:solidFill>
            </a:endParaRPr>
          </a:p>
        </p:txBody>
      </p:sp>
      <p:sp>
        <p:nvSpPr>
          <p:cNvPr id="3" name="スライド番号プレースホルダー 2"/>
          <p:cNvSpPr>
            <a:spLocks noGrp="1"/>
          </p:cNvSpPr>
          <p:nvPr>
            <p:ph type="sldNum" sz="quarter" idx="12"/>
          </p:nvPr>
        </p:nvSpPr>
        <p:spPr/>
        <p:txBody>
          <a:bodyPr/>
          <a:lstStyle/>
          <a:p>
            <a:fld id="{2545C336-1DFE-4309-99B0-717416AB1325}" type="slidenum">
              <a:rPr kumimoji="1" lang="ja-JP" altLang="en-US" smtClean="0"/>
              <a:t>5</a:t>
            </a:fld>
            <a:endParaRPr kumimoji="1" lang="ja-JP" altLang="en-US"/>
          </a:p>
        </p:txBody>
      </p:sp>
    </p:spTree>
    <p:extLst>
      <p:ext uri="{BB962C8B-B14F-4D97-AF65-F5344CB8AC3E}">
        <p14:creationId xmlns:p14="http://schemas.microsoft.com/office/powerpoint/2010/main" val="31005148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290" y="140513"/>
            <a:ext cx="8898362" cy="754154"/>
          </a:xfrm>
        </p:spPr>
        <p:txBody>
          <a:bodyPr>
            <a:normAutofit/>
          </a:bodyPr>
          <a:lstStyle/>
          <a:p>
            <a:r>
              <a:rPr lang="ja-JP" altLang="en-US" b="1" dirty="0"/>
              <a:t>オーケストレーション</a:t>
            </a:r>
            <a:r>
              <a:rPr lang="ja-JP" altLang="en-US" b="1" dirty="0" smtClean="0"/>
              <a:t>定義エディタの</a:t>
            </a:r>
            <a:r>
              <a:rPr lang="ja-JP" altLang="en-US" b="1" dirty="0"/>
              <a:t>概要</a:t>
            </a:r>
            <a:r>
              <a:rPr lang="en-US" altLang="ja-JP" b="1" dirty="0" smtClean="0"/>
              <a:t>(1/3)</a:t>
            </a:r>
            <a:endParaRPr kumimoji="1" lang="ja-JP" altLang="en-US" b="1" dirty="0"/>
          </a:p>
        </p:txBody>
      </p:sp>
      <p:sp>
        <p:nvSpPr>
          <p:cNvPr id="3" name="コンテンツ プレースホルダー 2"/>
          <p:cNvSpPr>
            <a:spLocks noGrp="1"/>
          </p:cNvSpPr>
          <p:nvPr>
            <p:ph idx="1"/>
          </p:nvPr>
        </p:nvSpPr>
        <p:spPr>
          <a:xfrm>
            <a:off x="512545" y="1271716"/>
            <a:ext cx="7547410" cy="581747"/>
          </a:xfrm>
        </p:spPr>
        <p:txBody>
          <a:bodyPr>
            <a:noAutofit/>
          </a:bodyPr>
          <a:lstStyle/>
          <a:p>
            <a:r>
              <a:rPr kumimoji="1" lang="ja-JP" altLang="en-US" sz="3200" dirty="0" smtClean="0">
                <a:solidFill>
                  <a:schemeClr val="accent1">
                    <a:lumMod val="60000"/>
                    <a:lumOff val="40000"/>
                  </a:schemeClr>
                </a:solidFill>
              </a:rPr>
              <a:t>オーケストレーション定義エディタ</a:t>
            </a:r>
            <a:endParaRPr kumimoji="1" lang="ja-JP" altLang="en-US" sz="3200" dirty="0">
              <a:solidFill>
                <a:schemeClr val="accent1">
                  <a:lumMod val="60000"/>
                  <a:lumOff val="40000"/>
                </a:schemeClr>
              </a:solidFill>
            </a:endParaRPr>
          </a:p>
        </p:txBody>
      </p:sp>
      <p:sp>
        <p:nvSpPr>
          <p:cNvPr id="4" name="テキスト ボックス 3"/>
          <p:cNvSpPr txBox="1"/>
          <p:nvPr/>
        </p:nvSpPr>
        <p:spPr>
          <a:xfrm>
            <a:off x="744722" y="1841372"/>
            <a:ext cx="8413354" cy="830997"/>
          </a:xfrm>
          <a:prstGeom prst="rect">
            <a:avLst/>
          </a:prstGeom>
          <a:noFill/>
        </p:spPr>
        <p:txBody>
          <a:bodyPr wrap="square" rtlCol="0">
            <a:spAutoFit/>
          </a:bodyPr>
          <a:lstStyle/>
          <a:p>
            <a:pPr marL="342900" indent="-342900">
              <a:buFont typeface="Wingdings" panose="05000000000000000000" pitchFamily="2" charset="2"/>
              <a:buChar char="u"/>
            </a:pPr>
            <a:r>
              <a:rPr lang="ja-JP" altLang="en-US" sz="2400" dirty="0"/>
              <a:t>構成確認画面で</a:t>
            </a:r>
            <a:r>
              <a:rPr lang="ja-JP" altLang="en-US" sz="2400" dirty="0" smtClean="0"/>
              <a:t>システム</a:t>
            </a:r>
            <a:r>
              <a:rPr lang="ja-JP" altLang="en-US" sz="2400" dirty="0"/>
              <a:t>構成</a:t>
            </a:r>
            <a:r>
              <a:rPr lang="ja-JP" altLang="en-US" sz="2400" dirty="0" smtClean="0"/>
              <a:t>を可視化</a:t>
            </a:r>
            <a:endParaRPr lang="en-US" altLang="ja-JP" sz="2400" dirty="0" smtClean="0"/>
          </a:p>
          <a:p>
            <a:pPr marL="342900" indent="-342900">
              <a:buFont typeface="Wingdings" panose="05000000000000000000" pitchFamily="2" charset="2"/>
              <a:buChar char="u"/>
            </a:pPr>
            <a:r>
              <a:rPr lang="ja-JP" altLang="en-US" sz="2400" dirty="0" smtClean="0"/>
              <a:t>詳細</a:t>
            </a:r>
            <a:r>
              <a:rPr lang="ja-JP" altLang="en-US" sz="2400" dirty="0"/>
              <a:t>設定画面で入力項目をプルダウンメニューから選択</a:t>
            </a:r>
            <a:r>
              <a:rPr lang="ja-JP" altLang="en-US" sz="2400" dirty="0" smtClean="0"/>
              <a:t>する</a:t>
            </a:r>
            <a:endParaRPr kumimoji="1" lang="en-US" altLang="ja-JP" sz="2400" dirty="0" smtClean="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8721" y="3166604"/>
            <a:ext cx="4027966" cy="2785160"/>
          </a:xfrm>
          <a:prstGeom prst="rect">
            <a:avLst/>
          </a:prstGeom>
        </p:spPr>
      </p:pic>
      <p:sp>
        <p:nvSpPr>
          <p:cNvPr id="7" name="テキスト ボックス 6"/>
          <p:cNvSpPr txBox="1"/>
          <p:nvPr/>
        </p:nvSpPr>
        <p:spPr>
          <a:xfrm>
            <a:off x="2002311" y="2781879"/>
            <a:ext cx="1261884" cy="307777"/>
          </a:xfrm>
          <a:prstGeom prst="rect">
            <a:avLst/>
          </a:prstGeom>
          <a:noFill/>
        </p:spPr>
        <p:txBody>
          <a:bodyPr wrap="none" rtlCol="0">
            <a:spAutoFit/>
          </a:bodyPr>
          <a:lstStyle/>
          <a:p>
            <a:r>
              <a:rPr kumimoji="1" lang="ja-JP" altLang="en-US" sz="1400" dirty="0" smtClean="0"/>
              <a:t>構成確認画面</a:t>
            </a:r>
            <a:endParaRPr kumimoji="1" lang="ja-JP" altLang="en-US" sz="1400" dirty="0"/>
          </a:p>
        </p:txBody>
      </p:sp>
      <p:sp>
        <p:nvSpPr>
          <p:cNvPr id="8" name="テキスト ボックス 7"/>
          <p:cNvSpPr txBox="1"/>
          <p:nvPr/>
        </p:nvSpPr>
        <p:spPr>
          <a:xfrm>
            <a:off x="5959426" y="2891390"/>
            <a:ext cx="1261884" cy="307777"/>
          </a:xfrm>
          <a:prstGeom prst="rect">
            <a:avLst/>
          </a:prstGeom>
          <a:noFill/>
        </p:spPr>
        <p:txBody>
          <a:bodyPr wrap="none" rtlCol="0">
            <a:spAutoFit/>
          </a:bodyPr>
          <a:lstStyle/>
          <a:p>
            <a:r>
              <a:rPr lang="ja-JP" altLang="en-US" sz="1400" dirty="0"/>
              <a:t>詳細設定</a:t>
            </a:r>
            <a:r>
              <a:rPr kumimoji="1" lang="ja-JP" altLang="en-US" sz="1400" dirty="0" smtClean="0"/>
              <a:t>画面</a:t>
            </a:r>
            <a:endParaRPr kumimoji="1" lang="ja-JP" altLang="en-US" sz="1400" dirty="0"/>
          </a:p>
        </p:txBody>
      </p:sp>
      <p:sp>
        <p:nvSpPr>
          <p:cNvPr id="10" name="角丸四角形 9"/>
          <p:cNvSpPr/>
          <p:nvPr/>
        </p:nvSpPr>
        <p:spPr>
          <a:xfrm>
            <a:off x="4810310" y="2891390"/>
            <a:ext cx="3353976" cy="306037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744722" y="2672370"/>
            <a:ext cx="3742611" cy="414815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4548" y="3089656"/>
            <a:ext cx="2158135" cy="3641296"/>
          </a:xfrm>
          <a:prstGeom prst="rect">
            <a:avLst/>
          </a:prstGeom>
        </p:spPr>
      </p:pic>
      <p:pic>
        <p:nvPicPr>
          <p:cNvPr id="13" name="図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1795" y="3089656"/>
            <a:ext cx="2183639" cy="3679589"/>
          </a:xfrm>
          <a:prstGeom prst="rect">
            <a:avLst/>
          </a:prstGeom>
        </p:spPr>
      </p:pic>
      <p:pic>
        <p:nvPicPr>
          <p:cNvPr id="14" name="図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1795" y="3094759"/>
            <a:ext cx="2184104" cy="3674486"/>
          </a:xfrm>
          <a:prstGeom prst="rect">
            <a:avLst/>
          </a:prstGeom>
        </p:spPr>
      </p:pic>
      <p:pic>
        <p:nvPicPr>
          <p:cNvPr id="15" name="図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17378" y="3097564"/>
            <a:ext cx="2189089" cy="3691845"/>
          </a:xfrm>
          <a:prstGeom prst="rect">
            <a:avLst/>
          </a:prstGeom>
        </p:spPr>
      </p:pic>
      <p:pic>
        <p:nvPicPr>
          <p:cNvPr id="16" name="図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09828" y="3089656"/>
            <a:ext cx="2195606" cy="3699753"/>
          </a:xfrm>
          <a:prstGeom prst="rect">
            <a:avLst/>
          </a:prstGeom>
        </p:spPr>
      </p:pic>
      <p:sp>
        <p:nvSpPr>
          <p:cNvPr id="9" name="スライド番号プレースホルダー 8"/>
          <p:cNvSpPr>
            <a:spLocks noGrp="1"/>
          </p:cNvSpPr>
          <p:nvPr>
            <p:ph type="sldNum" sz="quarter" idx="12"/>
          </p:nvPr>
        </p:nvSpPr>
        <p:spPr/>
        <p:txBody>
          <a:bodyPr/>
          <a:lstStyle/>
          <a:p>
            <a:fld id="{2545C336-1DFE-4309-99B0-717416AB1325}" type="slidenum">
              <a:rPr kumimoji="1" lang="ja-JP" altLang="en-US" smtClean="0"/>
              <a:t>6</a:t>
            </a:fld>
            <a:endParaRPr kumimoji="1" lang="ja-JP" altLang="en-US"/>
          </a:p>
        </p:txBody>
      </p:sp>
    </p:spTree>
    <p:extLst>
      <p:ext uri="{BB962C8B-B14F-4D97-AF65-F5344CB8AC3E}">
        <p14:creationId xmlns:p14="http://schemas.microsoft.com/office/powerpoint/2010/main" val="130693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289" y="140513"/>
            <a:ext cx="8869453" cy="754154"/>
          </a:xfrm>
        </p:spPr>
        <p:txBody>
          <a:bodyPr>
            <a:normAutofit/>
          </a:bodyPr>
          <a:lstStyle/>
          <a:p>
            <a:r>
              <a:rPr kumimoji="1" lang="ja-JP" altLang="en-US" b="1" dirty="0" smtClean="0"/>
              <a:t>オーケストレーション定義エディタの概要</a:t>
            </a:r>
            <a:r>
              <a:rPr kumimoji="1" lang="en-US" altLang="ja-JP" b="1" dirty="0" smtClean="0"/>
              <a:t>(2/3)</a:t>
            </a:r>
            <a:endParaRPr kumimoji="1" lang="ja-JP" altLang="en-US" b="1" dirty="0"/>
          </a:p>
        </p:txBody>
      </p:sp>
      <p:pic>
        <p:nvPicPr>
          <p:cNvPr id="6" name="コンテンツ プレースホルダー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103242" y="0"/>
            <a:ext cx="42666" cy="46038"/>
          </a:xfrm>
        </p:spPr>
      </p:pic>
      <p:sp>
        <p:nvSpPr>
          <p:cNvPr id="5" name="テキスト ボックス 4"/>
          <p:cNvSpPr txBox="1"/>
          <p:nvPr/>
        </p:nvSpPr>
        <p:spPr>
          <a:xfrm>
            <a:off x="76841" y="1156321"/>
            <a:ext cx="5566390" cy="1261884"/>
          </a:xfrm>
          <a:prstGeom prst="rect">
            <a:avLst/>
          </a:prstGeom>
          <a:noFill/>
        </p:spPr>
        <p:txBody>
          <a:bodyPr wrap="square" rtlCol="0">
            <a:spAutoFit/>
          </a:bodyPr>
          <a:lstStyle/>
          <a:p>
            <a:pPr marL="342900" indent="-342900">
              <a:buFont typeface="Wingdings" panose="05000000000000000000" pitchFamily="2" charset="2"/>
              <a:buChar char="u"/>
            </a:pPr>
            <a:r>
              <a:rPr kumimoji="1" lang="ja-JP" altLang="en-US" sz="2800" dirty="0" smtClean="0"/>
              <a:t>システム構成の可視化</a:t>
            </a:r>
            <a:endParaRPr kumimoji="1" lang="en-US" altLang="ja-JP" sz="2800" dirty="0" smtClean="0"/>
          </a:p>
          <a:p>
            <a:pPr marL="800100" lvl="1" indent="-342900">
              <a:buFont typeface="Wingdings" panose="05000000000000000000" pitchFamily="2" charset="2"/>
              <a:buChar char="Ø"/>
            </a:pPr>
            <a:r>
              <a:rPr lang="en-US" altLang="ja-JP" sz="2400" dirty="0" smtClean="0"/>
              <a:t>GUI</a:t>
            </a:r>
            <a:r>
              <a:rPr lang="ja-JP" altLang="en-US" sz="2400" dirty="0" smtClean="0"/>
              <a:t>ベースにすることでテキストではわかりづらかった構成を可視化</a:t>
            </a:r>
            <a:endParaRPr kumimoji="1" lang="ja-JP" altLang="en-US" sz="2400" dirty="0"/>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264" y="2581976"/>
            <a:ext cx="1631085" cy="3810146"/>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5567" y="2581976"/>
            <a:ext cx="1677130" cy="3863934"/>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3915" y="2581976"/>
            <a:ext cx="1523533" cy="1527988"/>
          </a:xfrm>
          <a:prstGeom prst="rect">
            <a:avLst/>
          </a:prstGeom>
        </p:spPr>
      </p:pic>
      <p:cxnSp>
        <p:nvCxnSpPr>
          <p:cNvPr id="13" name="直線コネクタ 12"/>
          <p:cNvCxnSpPr/>
          <p:nvPr/>
        </p:nvCxnSpPr>
        <p:spPr>
          <a:xfrm>
            <a:off x="1894349" y="2334952"/>
            <a:ext cx="0" cy="41801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3672697" y="2334952"/>
            <a:ext cx="0" cy="41801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195148" y="2334952"/>
            <a:ext cx="5102300" cy="41801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右矢印 25"/>
          <p:cNvSpPr/>
          <p:nvPr/>
        </p:nvSpPr>
        <p:spPr>
          <a:xfrm>
            <a:off x="4951666" y="4109964"/>
            <a:ext cx="691563" cy="322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図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43231" y="1352390"/>
            <a:ext cx="3343873" cy="5207786"/>
          </a:xfrm>
          <a:prstGeom prst="rect">
            <a:avLst/>
          </a:prstGeom>
        </p:spPr>
      </p:pic>
      <p:sp>
        <p:nvSpPr>
          <p:cNvPr id="28" name="テキスト ボックス 27"/>
          <p:cNvSpPr txBox="1"/>
          <p:nvPr/>
        </p:nvSpPr>
        <p:spPr>
          <a:xfrm>
            <a:off x="1675331" y="6516229"/>
            <a:ext cx="2141933" cy="369332"/>
          </a:xfrm>
          <a:prstGeom prst="rect">
            <a:avLst/>
          </a:prstGeom>
          <a:noFill/>
        </p:spPr>
        <p:txBody>
          <a:bodyPr wrap="none" rtlCol="0">
            <a:spAutoFit/>
          </a:bodyPr>
          <a:lstStyle/>
          <a:p>
            <a:r>
              <a:rPr lang="ja-JP" altLang="en-US" dirty="0" smtClean="0"/>
              <a:t>テンプレートファイル</a:t>
            </a:r>
            <a:endParaRPr kumimoji="1" lang="ja-JP" altLang="en-US" dirty="0"/>
          </a:p>
        </p:txBody>
      </p:sp>
      <p:sp>
        <p:nvSpPr>
          <p:cNvPr id="29" name="テキスト ボックス 28"/>
          <p:cNvSpPr txBox="1"/>
          <p:nvPr/>
        </p:nvSpPr>
        <p:spPr>
          <a:xfrm>
            <a:off x="5578255" y="6515066"/>
            <a:ext cx="3379451" cy="369332"/>
          </a:xfrm>
          <a:prstGeom prst="rect">
            <a:avLst/>
          </a:prstGeom>
          <a:noFill/>
        </p:spPr>
        <p:txBody>
          <a:bodyPr wrap="none" rtlCol="0">
            <a:spAutoFit/>
          </a:bodyPr>
          <a:lstStyle/>
          <a:p>
            <a:r>
              <a:rPr kumimoji="1" lang="ja-JP" altLang="en-US" dirty="0" smtClean="0"/>
              <a:t>オーケストレーション定義エディタ</a:t>
            </a:r>
            <a:endParaRPr kumimoji="1" lang="ja-JP" altLang="en-US" dirty="0"/>
          </a:p>
        </p:txBody>
      </p:sp>
      <p:sp>
        <p:nvSpPr>
          <p:cNvPr id="3" name="スライド番号プレースホルダー 2"/>
          <p:cNvSpPr>
            <a:spLocks noGrp="1"/>
          </p:cNvSpPr>
          <p:nvPr>
            <p:ph type="sldNum" sz="quarter" idx="12"/>
          </p:nvPr>
        </p:nvSpPr>
        <p:spPr/>
        <p:txBody>
          <a:bodyPr/>
          <a:lstStyle/>
          <a:p>
            <a:fld id="{2545C336-1DFE-4309-99B0-717416AB1325}" type="slidenum">
              <a:rPr kumimoji="1" lang="ja-JP" altLang="en-US" smtClean="0"/>
              <a:t>7</a:t>
            </a:fld>
            <a:endParaRPr kumimoji="1" lang="ja-JP" altLang="en-US"/>
          </a:p>
        </p:txBody>
      </p:sp>
    </p:spTree>
    <p:extLst>
      <p:ext uri="{BB962C8B-B14F-4D97-AF65-F5344CB8AC3E}">
        <p14:creationId xmlns:p14="http://schemas.microsoft.com/office/powerpoint/2010/main" val="751966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290" y="140513"/>
            <a:ext cx="9033274" cy="754154"/>
          </a:xfrm>
        </p:spPr>
        <p:txBody>
          <a:bodyPr>
            <a:normAutofit/>
          </a:bodyPr>
          <a:lstStyle/>
          <a:p>
            <a:r>
              <a:rPr lang="ja-JP" altLang="en-US" b="1" dirty="0"/>
              <a:t>オーケストレーション定義</a:t>
            </a:r>
            <a:r>
              <a:rPr lang="ja-JP" altLang="en-US" b="1" dirty="0" smtClean="0"/>
              <a:t>エディタの</a:t>
            </a:r>
            <a:r>
              <a:rPr lang="ja-JP" altLang="en-US" b="1" dirty="0"/>
              <a:t>概要</a:t>
            </a:r>
            <a:r>
              <a:rPr lang="en-US" altLang="ja-JP" b="1" dirty="0" smtClean="0"/>
              <a:t>(</a:t>
            </a:r>
            <a:r>
              <a:rPr lang="en-US" altLang="ja-JP" b="1" dirty="0"/>
              <a:t>3</a:t>
            </a:r>
            <a:r>
              <a:rPr lang="en-US" altLang="ja-JP" b="1" dirty="0" smtClean="0"/>
              <a:t>/3)</a:t>
            </a:r>
            <a:endParaRPr kumimoji="1" lang="ja-JP" altLang="en-US" b="1" dirty="0"/>
          </a:p>
        </p:txBody>
      </p:sp>
      <p:sp>
        <p:nvSpPr>
          <p:cNvPr id="3" name="コンテンツ プレースホルダー 2"/>
          <p:cNvSpPr>
            <a:spLocks noGrp="1"/>
          </p:cNvSpPr>
          <p:nvPr>
            <p:ph idx="1"/>
          </p:nvPr>
        </p:nvSpPr>
        <p:spPr>
          <a:xfrm flipV="1">
            <a:off x="744722" y="1209497"/>
            <a:ext cx="7547410" cy="45719"/>
          </a:xfrm>
          <a:noFill/>
          <a:ln>
            <a:noFill/>
          </a:ln>
        </p:spPr>
        <p:txBody>
          <a:bodyPr>
            <a:normAutofit fontScale="25000" lnSpcReduction="20000"/>
          </a:bodyPr>
          <a:lstStyle/>
          <a:p>
            <a:pPr marL="0" indent="0">
              <a:buNone/>
            </a:pPr>
            <a:endParaRPr kumimoji="1" lang="en-US" altLang="ja-JP" dirty="0" smtClean="0"/>
          </a:p>
          <a:p>
            <a:pPr marL="0" indent="0">
              <a:buClrTx/>
              <a:buNone/>
            </a:pPr>
            <a:endParaRPr lang="ja-JP" altLang="en-US" b="1" dirty="0"/>
          </a:p>
        </p:txBody>
      </p:sp>
      <p:sp>
        <p:nvSpPr>
          <p:cNvPr id="4" name="テキスト ボックス 3"/>
          <p:cNvSpPr txBox="1"/>
          <p:nvPr/>
        </p:nvSpPr>
        <p:spPr>
          <a:xfrm>
            <a:off x="738649" y="1186251"/>
            <a:ext cx="7522669" cy="1261884"/>
          </a:xfrm>
          <a:prstGeom prst="rect">
            <a:avLst/>
          </a:prstGeom>
          <a:noFill/>
        </p:spPr>
        <p:txBody>
          <a:bodyPr wrap="square" rtlCol="0">
            <a:spAutoFit/>
          </a:bodyPr>
          <a:lstStyle/>
          <a:p>
            <a:pPr marL="285750" indent="-285750">
              <a:buFont typeface="Wingdings" panose="05000000000000000000" pitchFamily="2" charset="2"/>
              <a:buChar char="u"/>
            </a:pPr>
            <a:r>
              <a:rPr lang="ja-JP" altLang="en-US" sz="2800" dirty="0" smtClean="0"/>
              <a:t>テキスト手動入力を極力撤廃</a:t>
            </a:r>
            <a:endParaRPr lang="en-US" altLang="ja-JP" sz="2800" dirty="0" smtClean="0"/>
          </a:p>
          <a:p>
            <a:pPr marL="800100" lvl="1" indent="-342900">
              <a:buFont typeface="Wingdings" panose="05000000000000000000" pitchFamily="2" charset="2"/>
              <a:buChar char="Ø"/>
            </a:pPr>
            <a:r>
              <a:rPr kumimoji="1" lang="ja-JP" altLang="en-US" sz="2400" dirty="0" smtClean="0"/>
              <a:t>プルダウンメニュー</a:t>
            </a:r>
            <a:r>
              <a:rPr kumimoji="1" lang="ja-JP" altLang="en-US" sz="2400" dirty="0"/>
              <a:t>に</a:t>
            </a:r>
            <a:r>
              <a:rPr kumimoji="1" lang="ja-JP" altLang="en-US" sz="2400" dirty="0" smtClean="0"/>
              <a:t>よりクリックだけで入力可能</a:t>
            </a:r>
            <a:endParaRPr kumimoji="1" lang="en-US" altLang="ja-JP" sz="2400" dirty="0" smtClean="0"/>
          </a:p>
          <a:p>
            <a:pPr marL="800100" lvl="1" indent="-342900">
              <a:buFont typeface="Wingdings" panose="05000000000000000000" pitchFamily="2" charset="2"/>
              <a:buChar char="Ø"/>
            </a:pPr>
            <a:r>
              <a:rPr kumimoji="1" lang="ja-JP" altLang="en-US" sz="2400" dirty="0" smtClean="0"/>
              <a:t>入力内容が決まっているものは自動入力</a:t>
            </a:r>
            <a:endParaRPr kumimoji="1" lang="ja-JP" altLang="en-US" sz="2400"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3796" y="2911717"/>
            <a:ext cx="4860893" cy="3753689"/>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308" y="3514294"/>
            <a:ext cx="3134162" cy="1581371"/>
          </a:xfrm>
          <a:prstGeom prst="rect">
            <a:avLst/>
          </a:prstGeom>
        </p:spPr>
      </p:pic>
      <p:sp>
        <p:nvSpPr>
          <p:cNvPr id="7" name="角丸四角形 6"/>
          <p:cNvSpPr/>
          <p:nvPr/>
        </p:nvSpPr>
        <p:spPr>
          <a:xfrm>
            <a:off x="4100246" y="2545555"/>
            <a:ext cx="4943290" cy="42915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153681" y="2885521"/>
            <a:ext cx="3619180" cy="373811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3644032" y="4368592"/>
            <a:ext cx="691563" cy="322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892304" y="3015242"/>
            <a:ext cx="2141933" cy="369332"/>
          </a:xfrm>
          <a:prstGeom prst="rect">
            <a:avLst/>
          </a:prstGeom>
          <a:noFill/>
        </p:spPr>
        <p:txBody>
          <a:bodyPr wrap="none" rtlCol="0">
            <a:spAutoFit/>
          </a:bodyPr>
          <a:lstStyle/>
          <a:p>
            <a:r>
              <a:rPr kumimoji="1" lang="ja-JP" altLang="en-US" dirty="0" smtClean="0"/>
              <a:t>テンプレートファイル</a:t>
            </a:r>
            <a:endParaRPr kumimoji="1" lang="ja-JP" altLang="en-US" dirty="0"/>
          </a:p>
        </p:txBody>
      </p:sp>
      <p:sp>
        <p:nvSpPr>
          <p:cNvPr id="11" name="テキスト ボックス 10"/>
          <p:cNvSpPr txBox="1"/>
          <p:nvPr/>
        </p:nvSpPr>
        <p:spPr>
          <a:xfrm>
            <a:off x="4899709" y="2680130"/>
            <a:ext cx="3379451" cy="369332"/>
          </a:xfrm>
          <a:prstGeom prst="rect">
            <a:avLst/>
          </a:prstGeom>
          <a:noFill/>
        </p:spPr>
        <p:txBody>
          <a:bodyPr wrap="none" rtlCol="0">
            <a:spAutoFit/>
          </a:bodyPr>
          <a:lstStyle/>
          <a:p>
            <a:r>
              <a:rPr kumimoji="1" lang="ja-JP" altLang="en-US" dirty="0" smtClean="0"/>
              <a:t>オーケストレーション定義エディタ</a:t>
            </a:r>
            <a:endParaRPr kumimoji="1" lang="ja-JP" altLang="en-US" dirty="0"/>
          </a:p>
        </p:txBody>
      </p:sp>
      <p:sp>
        <p:nvSpPr>
          <p:cNvPr id="12" name="スライド番号プレースホルダー 11"/>
          <p:cNvSpPr>
            <a:spLocks noGrp="1"/>
          </p:cNvSpPr>
          <p:nvPr>
            <p:ph type="sldNum" sz="quarter" idx="12"/>
          </p:nvPr>
        </p:nvSpPr>
        <p:spPr/>
        <p:txBody>
          <a:bodyPr/>
          <a:lstStyle/>
          <a:p>
            <a:fld id="{2545C336-1DFE-4309-99B0-717416AB1325}" type="slidenum">
              <a:rPr kumimoji="1" lang="ja-JP" altLang="en-US" smtClean="0"/>
              <a:t>8</a:t>
            </a:fld>
            <a:endParaRPr kumimoji="1" lang="ja-JP" altLang="en-US"/>
          </a:p>
        </p:txBody>
      </p:sp>
    </p:spTree>
    <p:extLst>
      <p:ext uri="{BB962C8B-B14F-4D97-AF65-F5344CB8AC3E}">
        <p14:creationId xmlns:p14="http://schemas.microsoft.com/office/powerpoint/2010/main" val="573159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p:cNvSpPr/>
          <p:nvPr/>
        </p:nvSpPr>
        <p:spPr>
          <a:xfrm>
            <a:off x="354978" y="2410460"/>
            <a:ext cx="1921207" cy="355456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13290" y="140513"/>
            <a:ext cx="6451904" cy="754154"/>
          </a:xfrm>
        </p:spPr>
        <p:txBody>
          <a:bodyPr>
            <a:normAutofit/>
          </a:bodyPr>
          <a:lstStyle/>
          <a:p>
            <a:r>
              <a:rPr lang="ja-JP" altLang="en-US" b="1" dirty="0" smtClean="0"/>
              <a:t>評価</a:t>
            </a:r>
            <a:r>
              <a:rPr lang="en-US" altLang="ja-JP" b="1" dirty="0" smtClean="0"/>
              <a:t>(1/3)</a:t>
            </a:r>
            <a:endParaRPr kumimoji="1" lang="ja-JP" altLang="en-US" b="1" dirty="0"/>
          </a:p>
        </p:txBody>
      </p:sp>
      <p:sp>
        <p:nvSpPr>
          <p:cNvPr id="3" name="コンテンツ プレースホルダー 2"/>
          <p:cNvSpPr>
            <a:spLocks noGrp="1"/>
          </p:cNvSpPr>
          <p:nvPr>
            <p:ph idx="1"/>
          </p:nvPr>
        </p:nvSpPr>
        <p:spPr>
          <a:xfrm>
            <a:off x="744722" y="1255216"/>
            <a:ext cx="7547410" cy="959950"/>
          </a:xfrm>
        </p:spPr>
        <p:txBody>
          <a:bodyPr>
            <a:noAutofit/>
          </a:bodyPr>
          <a:lstStyle/>
          <a:p>
            <a:r>
              <a:rPr kumimoji="1" lang="ja-JP" altLang="en-US" sz="2800" b="1" dirty="0" smtClean="0">
                <a:solidFill>
                  <a:srgbClr val="00B0F0"/>
                </a:solidFill>
              </a:rPr>
              <a:t>被験者の学習時間，</a:t>
            </a:r>
            <a:endParaRPr kumimoji="1" lang="en-US" altLang="ja-JP" sz="2800" b="1" dirty="0" smtClean="0">
              <a:solidFill>
                <a:srgbClr val="00B0F0"/>
              </a:solidFill>
            </a:endParaRPr>
          </a:p>
          <a:p>
            <a:r>
              <a:rPr kumimoji="1" lang="ja-JP" altLang="en-US" sz="2800" b="1" dirty="0" smtClean="0">
                <a:solidFill>
                  <a:srgbClr val="00B0F0"/>
                </a:solidFill>
              </a:rPr>
              <a:t>テンプレートファイル作成所要時間</a:t>
            </a:r>
            <a:r>
              <a:rPr lang="ja-JP" altLang="en-US" sz="2800" b="1" dirty="0" smtClean="0">
                <a:solidFill>
                  <a:srgbClr val="00B0F0"/>
                </a:solidFill>
              </a:rPr>
              <a:t>を記録</a:t>
            </a:r>
            <a:endParaRPr kumimoji="1" lang="ja-JP" altLang="en-US" sz="2800" b="1" dirty="0">
              <a:solidFill>
                <a:srgbClr val="00B0F0"/>
              </a:solidFill>
            </a:endParaRPr>
          </a:p>
        </p:txBody>
      </p:sp>
      <p:sp>
        <p:nvSpPr>
          <p:cNvPr id="4" name="正方形/長方形 3"/>
          <p:cNvSpPr/>
          <p:nvPr/>
        </p:nvSpPr>
        <p:spPr>
          <a:xfrm>
            <a:off x="357230" y="2410460"/>
            <a:ext cx="8397025" cy="3554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a:off x="354978" y="3170314"/>
            <a:ext cx="83992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324906" y="2592741"/>
            <a:ext cx="1481070" cy="461665"/>
          </a:xfrm>
          <a:prstGeom prst="rect">
            <a:avLst/>
          </a:prstGeom>
          <a:noFill/>
        </p:spPr>
        <p:txBody>
          <a:bodyPr wrap="square" rtlCol="0">
            <a:spAutoFit/>
          </a:bodyPr>
          <a:lstStyle/>
          <a:p>
            <a:r>
              <a:rPr kumimoji="1" lang="ja-JP" altLang="en-US" sz="2400" b="1" dirty="0" smtClean="0"/>
              <a:t>実験内容</a:t>
            </a:r>
            <a:endParaRPr kumimoji="1" lang="ja-JP" altLang="en-US" sz="2400" b="1" dirty="0"/>
          </a:p>
        </p:txBody>
      </p:sp>
      <p:cxnSp>
        <p:nvCxnSpPr>
          <p:cNvPr id="9" name="直線コネクタ 8"/>
          <p:cNvCxnSpPr/>
          <p:nvPr/>
        </p:nvCxnSpPr>
        <p:spPr>
          <a:xfrm>
            <a:off x="2284617" y="2410460"/>
            <a:ext cx="0" cy="35545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2276185" y="2473659"/>
            <a:ext cx="5583580" cy="646331"/>
          </a:xfrm>
          <a:prstGeom prst="rect">
            <a:avLst/>
          </a:prstGeom>
          <a:noFill/>
        </p:spPr>
        <p:txBody>
          <a:bodyPr wrap="none" rtlCol="0">
            <a:spAutoFit/>
          </a:bodyPr>
          <a:lstStyle/>
          <a:p>
            <a:r>
              <a:rPr kumimoji="1" lang="ja-JP" altLang="en-US" b="1" dirty="0" smtClean="0"/>
              <a:t>従来方式とオーケストレーション定義エディタそれぞれで</a:t>
            </a:r>
            <a:endParaRPr kumimoji="1" lang="en-US" altLang="ja-JP" b="1" dirty="0" smtClean="0"/>
          </a:p>
          <a:p>
            <a:r>
              <a:rPr kumimoji="1" lang="ja-JP" altLang="en-US" b="1" dirty="0" smtClean="0"/>
              <a:t>同じシステム構成を構築</a:t>
            </a:r>
            <a:endParaRPr kumimoji="1" lang="ja-JP" altLang="en-US" b="1" dirty="0"/>
          </a:p>
        </p:txBody>
      </p:sp>
      <p:cxnSp>
        <p:nvCxnSpPr>
          <p:cNvPr id="12" name="直線コネクタ 11"/>
          <p:cNvCxnSpPr/>
          <p:nvPr/>
        </p:nvCxnSpPr>
        <p:spPr>
          <a:xfrm>
            <a:off x="354978" y="3736984"/>
            <a:ext cx="83992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54978" y="3220639"/>
            <a:ext cx="2453426" cy="461665"/>
          </a:xfrm>
          <a:prstGeom prst="rect">
            <a:avLst/>
          </a:prstGeom>
          <a:noFill/>
        </p:spPr>
        <p:txBody>
          <a:bodyPr wrap="square" rtlCol="0">
            <a:spAutoFit/>
          </a:bodyPr>
          <a:lstStyle/>
          <a:p>
            <a:r>
              <a:rPr kumimoji="1" lang="ja-JP" altLang="en-US" sz="2400" dirty="0" smtClean="0"/>
              <a:t>計測項目</a:t>
            </a:r>
            <a:endParaRPr kumimoji="1" lang="ja-JP" altLang="en-US" sz="2400" dirty="0"/>
          </a:p>
        </p:txBody>
      </p:sp>
      <p:sp>
        <p:nvSpPr>
          <p:cNvPr id="15" name="テキスト ボックス 14"/>
          <p:cNvSpPr txBox="1"/>
          <p:nvPr/>
        </p:nvSpPr>
        <p:spPr>
          <a:xfrm>
            <a:off x="2284617" y="3237874"/>
            <a:ext cx="5454791" cy="369332"/>
          </a:xfrm>
          <a:prstGeom prst="rect">
            <a:avLst/>
          </a:prstGeom>
          <a:noFill/>
        </p:spPr>
        <p:txBody>
          <a:bodyPr wrap="square" rtlCol="0">
            <a:spAutoFit/>
          </a:bodyPr>
          <a:lstStyle/>
          <a:p>
            <a:r>
              <a:rPr kumimoji="1" lang="ja-JP" altLang="en-US" b="1" dirty="0" smtClean="0"/>
              <a:t>学習時間，作成所要時間</a:t>
            </a:r>
            <a:endParaRPr kumimoji="1" lang="ja-JP" altLang="en-US" b="1" dirty="0"/>
          </a:p>
        </p:txBody>
      </p:sp>
      <p:cxnSp>
        <p:nvCxnSpPr>
          <p:cNvPr id="17" name="直線コネクタ 16"/>
          <p:cNvCxnSpPr/>
          <p:nvPr/>
        </p:nvCxnSpPr>
        <p:spPr>
          <a:xfrm>
            <a:off x="354978" y="4265018"/>
            <a:ext cx="839927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357231" y="3771466"/>
            <a:ext cx="1738648" cy="461665"/>
          </a:xfrm>
          <a:prstGeom prst="rect">
            <a:avLst/>
          </a:prstGeom>
          <a:noFill/>
        </p:spPr>
        <p:txBody>
          <a:bodyPr wrap="square" rtlCol="0">
            <a:spAutoFit/>
          </a:bodyPr>
          <a:lstStyle/>
          <a:p>
            <a:r>
              <a:rPr kumimoji="1" lang="ja-JP" altLang="en-US" sz="2400" dirty="0" smtClean="0"/>
              <a:t>被験者</a:t>
            </a:r>
            <a:endParaRPr kumimoji="1" lang="ja-JP" altLang="en-US" sz="2400" dirty="0"/>
          </a:p>
        </p:txBody>
      </p:sp>
      <p:sp>
        <p:nvSpPr>
          <p:cNvPr id="19" name="テキスト ボックス 18"/>
          <p:cNvSpPr txBox="1"/>
          <p:nvPr/>
        </p:nvSpPr>
        <p:spPr>
          <a:xfrm>
            <a:off x="354978" y="4331387"/>
            <a:ext cx="1996226" cy="461665"/>
          </a:xfrm>
          <a:prstGeom prst="rect">
            <a:avLst/>
          </a:prstGeom>
          <a:noFill/>
        </p:spPr>
        <p:txBody>
          <a:bodyPr wrap="square" rtlCol="0">
            <a:spAutoFit/>
          </a:bodyPr>
          <a:lstStyle/>
          <a:p>
            <a:r>
              <a:rPr kumimoji="1" lang="ja-JP" altLang="en-US" sz="2400" dirty="0" smtClean="0"/>
              <a:t>システム構成</a:t>
            </a:r>
            <a:endParaRPr kumimoji="1" lang="ja-JP" altLang="en-US" sz="2400" dirty="0"/>
          </a:p>
        </p:txBody>
      </p:sp>
      <p:sp>
        <p:nvSpPr>
          <p:cNvPr id="21" name="テキスト ボックス 20"/>
          <p:cNvSpPr txBox="1"/>
          <p:nvPr/>
        </p:nvSpPr>
        <p:spPr>
          <a:xfrm>
            <a:off x="2351203" y="4331385"/>
            <a:ext cx="5810942" cy="923330"/>
          </a:xfrm>
          <a:prstGeom prst="rect">
            <a:avLst/>
          </a:prstGeom>
          <a:noFill/>
        </p:spPr>
        <p:txBody>
          <a:bodyPr wrap="square" rtlCol="0">
            <a:spAutoFit/>
          </a:bodyPr>
          <a:lstStyle/>
          <a:p>
            <a:r>
              <a:rPr kumimoji="1" lang="en-US" altLang="ja-JP" b="1" dirty="0" smtClean="0"/>
              <a:t>(Ⅰ)1</a:t>
            </a:r>
            <a:r>
              <a:rPr kumimoji="1" lang="ja-JP" altLang="en-US" b="1" dirty="0" smtClean="0"/>
              <a:t>セグメント構成</a:t>
            </a:r>
            <a:r>
              <a:rPr kumimoji="1" lang="en-US" altLang="ja-JP" b="1" dirty="0" smtClean="0"/>
              <a:t>(</a:t>
            </a:r>
            <a:r>
              <a:rPr kumimoji="1" lang="ja-JP" altLang="en-US" b="1" dirty="0" smtClean="0"/>
              <a:t>インスタンス数</a:t>
            </a:r>
            <a:r>
              <a:rPr kumimoji="1" lang="en-US" altLang="ja-JP" b="1" dirty="0" smtClean="0"/>
              <a:t>5</a:t>
            </a:r>
            <a:r>
              <a:rPr kumimoji="1" lang="ja-JP" altLang="en-US" b="1" dirty="0" smtClean="0"/>
              <a:t>台</a:t>
            </a:r>
            <a:r>
              <a:rPr kumimoji="1" lang="en-US" altLang="ja-JP" b="1" dirty="0" smtClean="0"/>
              <a:t>)</a:t>
            </a:r>
          </a:p>
          <a:p>
            <a:r>
              <a:rPr lang="en-US" altLang="ja-JP" b="1" dirty="0" smtClean="0"/>
              <a:t>(Ⅱ)2</a:t>
            </a:r>
            <a:r>
              <a:rPr lang="ja-JP" altLang="en-US" b="1" dirty="0" smtClean="0"/>
              <a:t>セグメント構成</a:t>
            </a:r>
            <a:r>
              <a:rPr lang="en-US" altLang="ja-JP" b="1" dirty="0" smtClean="0"/>
              <a:t>(</a:t>
            </a:r>
            <a:r>
              <a:rPr lang="ja-JP" altLang="en-US" b="1" dirty="0" smtClean="0"/>
              <a:t>インスタンス数</a:t>
            </a:r>
            <a:r>
              <a:rPr lang="en-US" altLang="ja-JP" b="1" dirty="0" smtClean="0"/>
              <a:t>5</a:t>
            </a:r>
            <a:r>
              <a:rPr lang="ja-JP" altLang="en-US" b="1" dirty="0" smtClean="0"/>
              <a:t>台</a:t>
            </a:r>
            <a:r>
              <a:rPr lang="en-US" altLang="ja-JP" b="1" dirty="0" smtClean="0"/>
              <a:t>)</a:t>
            </a:r>
          </a:p>
          <a:p>
            <a:r>
              <a:rPr kumimoji="1" lang="en-US" altLang="ja-JP" b="1" dirty="0" smtClean="0"/>
              <a:t>(Ⅲ)3</a:t>
            </a:r>
            <a:r>
              <a:rPr kumimoji="1" lang="ja-JP" altLang="en-US" b="1" dirty="0" smtClean="0"/>
              <a:t>セグメント構成</a:t>
            </a:r>
            <a:r>
              <a:rPr kumimoji="1" lang="en-US" altLang="ja-JP" b="1" dirty="0" smtClean="0"/>
              <a:t>(</a:t>
            </a:r>
            <a:r>
              <a:rPr kumimoji="1" lang="ja-JP" altLang="en-US" b="1" dirty="0" smtClean="0"/>
              <a:t>インスタンス数</a:t>
            </a:r>
            <a:r>
              <a:rPr kumimoji="1" lang="en-US" altLang="ja-JP" b="1" dirty="0" smtClean="0"/>
              <a:t>5</a:t>
            </a:r>
            <a:r>
              <a:rPr kumimoji="1" lang="ja-JP" altLang="en-US" b="1" dirty="0" smtClean="0"/>
              <a:t>台</a:t>
            </a:r>
            <a:r>
              <a:rPr kumimoji="1" lang="en-US" altLang="ja-JP" b="1" dirty="0" smtClean="0"/>
              <a:t>)</a:t>
            </a:r>
            <a:endParaRPr kumimoji="1" lang="ja-JP" altLang="en-US" b="1" dirty="0"/>
          </a:p>
        </p:txBody>
      </p:sp>
      <p:sp>
        <p:nvSpPr>
          <p:cNvPr id="5" name="テキスト ボックス 4"/>
          <p:cNvSpPr txBox="1"/>
          <p:nvPr/>
        </p:nvSpPr>
        <p:spPr>
          <a:xfrm>
            <a:off x="2284616" y="3771466"/>
            <a:ext cx="6469639" cy="369332"/>
          </a:xfrm>
          <a:prstGeom prst="rect">
            <a:avLst/>
          </a:prstGeom>
          <a:noFill/>
        </p:spPr>
        <p:txBody>
          <a:bodyPr wrap="square" rtlCol="0">
            <a:spAutoFit/>
          </a:bodyPr>
          <a:lstStyle/>
          <a:p>
            <a:r>
              <a:rPr kumimoji="1" lang="en-US" altLang="ja-JP" b="1" dirty="0" smtClean="0"/>
              <a:t>OpenStack</a:t>
            </a:r>
            <a:r>
              <a:rPr kumimoji="1" lang="ja-JP" altLang="en-US" b="1" dirty="0" smtClean="0"/>
              <a:t>に関する基本的な知識を有した</a:t>
            </a:r>
            <a:r>
              <a:rPr lang="ja-JP" altLang="en-US" b="1" dirty="0"/>
              <a:t>学生</a:t>
            </a:r>
            <a:r>
              <a:rPr kumimoji="1" lang="ja-JP" altLang="en-US" b="1" dirty="0" smtClean="0"/>
              <a:t>５名</a:t>
            </a:r>
            <a:endParaRPr kumimoji="1" lang="ja-JP" altLang="en-US" b="1" dirty="0"/>
          </a:p>
        </p:txBody>
      </p:sp>
      <p:sp>
        <p:nvSpPr>
          <p:cNvPr id="8" name="スライド番号プレースホルダー 7"/>
          <p:cNvSpPr>
            <a:spLocks noGrp="1"/>
          </p:cNvSpPr>
          <p:nvPr>
            <p:ph type="sldNum" sz="quarter" idx="12"/>
          </p:nvPr>
        </p:nvSpPr>
        <p:spPr/>
        <p:txBody>
          <a:bodyPr/>
          <a:lstStyle/>
          <a:p>
            <a:fld id="{2545C336-1DFE-4309-99B0-717416AB1325}" type="slidenum">
              <a:rPr kumimoji="1" lang="ja-JP" altLang="en-US" smtClean="0"/>
              <a:t>9</a:t>
            </a:fld>
            <a:endParaRPr kumimoji="1" lang="ja-JP" altLang="en-US"/>
          </a:p>
        </p:txBody>
      </p:sp>
    </p:spTree>
    <p:extLst>
      <p:ext uri="{BB962C8B-B14F-4D97-AF65-F5344CB8AC3E}">
        <p14:creationId xmlns:p14="http://schemas.microsoft.com/office/powerpoint/2010/main" val="3352068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レトロスペクト">
  <a:themeElements>
    <a:clrScheme name="赤">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1968</TotalTime>
  <Words>1442</Words>
  <Application>Microsoft Office PowerPoint</Application>
  <PresentationFormat>画面に合わせる (4:3)</PresentationFormat>
  <Paragraphs>238</Paragraphs>
  <Slides>15</Slides>
  <Notes>14</Notes>
  <HiddenSlides>2</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15</vt:i4>
      </vt:variant>
    </vt:vector>
  </HeadingPairs>
  <TitlesOfParts>
    <vt:vector size="22" baseType="lpstr">
      <vt:lpstr>ＭＳ Ｐゴシック</vt:lpstr>
      <vt:lpstr>Arial</vt:lpstr>
      <vt:lpstr>Calibri</vt:lpstr>
      <vt:lpstr>Calibri Light</vt:lpstr>
      <vt:lpstr>Wingdings</vt:lpstr>
      <vt:lpstr>デザインの設定</vt:lpstr>
      <vt:lpstr>レトロスペクト</vt:lpstr>
      <vt:lpstr>PowerPoint プレゼンテーション</vt:lpstr>
      <vt:lpstr>研究背景(1/4)</vt:lpstr>
      <vt:lpstr>研究背景(2/4)</vt:lpstr>
      <vt:lpstr>研究背景(3/4)</vt:lpstr>
      <vt:lpstr>研究背景(4/4)</vt:lpstr>
      <vt:lpstr>オーケストレーション定義エディタの概要(1/3)</vt:lpstr>
      <vt:lpstr>オーケストレーション定義エディタの概要(2/3)</vt:lpstr>
      <vt:lpstr>オーケストレーション定義エディタの概要(3/3)</vt:lpstr>
      <vt:lpstr>評価(1/3)</vt:lpstr>
      <vt:lpstr>評価(2/3)</vt:lpstr>
      <vt:lpstr>PowerPoint プレゼンテーション</vt:lpstr>
      <vt:lpstr>まとめ</vt:lpstr>
      <vt:lpstr>PowerPoint プレゼンテーション</vt:lpstr>
      <vt:lpstr>評価(4/3)</vt:lpstr>
      <vt:lpstr>評価(5/3)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川口貴大</dc:creator>
  <cp:lastModifiedBy>川口貴大</cp:lastModifiedBy>
  <cp:revision>164</cp:revision>
  <dcterms:created xsi:type="dcterms:W3CDTF">2016-02-05T08:22:34Z</dcterms:created>
  <dcterms:modified xsi:type="dcterms:W3CDTF">2016-02-22T09:06:48Z</dcterms:modified>
</cp:coreProperties>
</file>