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8"/>
  </p:notesMasterIdLst>
  <p:sldIdLst>
    <p:sldId id="256" r:id="rId3"/>
    <p:sldId id="257" r:id="rId4"/>
    <p:sldId id="258" r:id="rId5"/>
    <p:sldId id="259" r:id="rId6"/>
    <p:sldId id="260" r:id="rId7"/>
    <p:sldId id="261" r:id="rId8"/>
    <p:sldId id="264" r:id="rId9"/>
    <p:sldId id="263" r:id="rId10"/>
    <p:sldId id="262" r:id="rId11"/>
    <p:sldId id="265" r:id="rId12"/>
    <p:sldId id="271" r:id="rId13"/>
    <p:sldId id="268" r:id="rId14"/>
    <p:sldId id="269" r:id="rId15"/>
    <p:sldId id="266"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3495" autoAdjust="0"/>
  </p:normalViewPr>
  <p:slideViewPr>
    <p:cSldViewPr snapToGrid="0">
      <p:cViewPr varScale="1">
        <p:scale>
          <a:sx n="124" d="100"/>
          <a:sy n="124" d="100"/>
        </p:scale>
        <p:origin x="92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800" dirty="0"/>
              <a:t>各方式学習時間比較</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2064405648"/>
        <c:axId val="2064408912"/>
      </c:barChart>
      <c:catAx>
        <c:axId val="206440564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064408912"/>
        <c:crosses val="autoZero"/>
        <c:auto val="1"/>
        <c:lblAlgn val="ctr"/>
        <c:lblOffset val="100"/>
        <c:noMultiLvlLbl val="0"/>
      </c:catAx>
      <c:valAx>
        <c:axId val="2064408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学習時間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06440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3</a:t>
            </a:r>
            <a:r>
              <a:rPr lang="ja-JP" altLang="en-US" sz="1800"/>
              <a:t>セグメント構成作成所要時間比較</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論文掲載用データ!$B$174</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論文掲載用データ!$C$174:$G$174</c:f>
              <c:numCache>
                <c:formatCode>General</c:formatCode>
                <c:ptCount val="5"/>
                <c:pt idx="0">
                  <c:v>160</c:v>
                </c:pt>
                <c:pt idx="1">
                  <c:v>160</c:v>
                </c:pt>
                <c:pt idx="2">
                  <c:v>162</c:v>
                </c:pt>
                <c:pt idx="3">
                  <c:v>145</c:v>
                </c:pt>
                <c:pt idx="4">
                  <c:v>229</c:v>
                </c:pt>
              </c:numCache>
            </c:numRef>
          </c:val>
        </c:ser>
        <c:ser>
          <c:idx val="1"/>
          <c:order val="1"/>
          <c:tx>
            <c:strRef>
              <c:f>論文掲載用データ!$B$175</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論文掲載用データ!$C$175:$G$175</c:f>
              <c:numCache>
                <c:formatCode>General</c:formatCode>
                <c:ptCount val="5"/>
                <c:pt idx="0">
                  <c:v>660</c:v>
                </c:pt>
                <c:pt idx="1">
                  <c:v>730</c:v>
                </c:pt>
                <c:pt idx="2">
                  <c:v>2990</c:v>
                </c:pt>
                <c:pt idx="3">
                  <c:v>1946</c:v>
                </c:pt>
                <c:pt idx="4">
                  <c:v>1191</c:v>
                </c:pt>
              </c:numCache>
            </c:numRef>
          </c:val>
        </c:ser>
        <c:dLbls>
          <c:dLblPos val="outEnd"/>
          <c:showLegendKey val="0"/>
          <c:showVal val="1"/>
          <c:showCatName val="0"/>
          <c:showSerName val="0"/>
          <c:showPercent val="0"/>
          <c:showBubbleSize val="0"/>
        </c:dLbls>
        <c:gapWidth val="219"/>
        <c:overlap val="-27"/>
        <c:axId val="2064411088"/>
        <c:axId val="2064399664"/>
      </c:barChart>
      <c:catAx>
        <c:axId val="206441108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064399664"/>
        <c:crosses val="autoZero"/>
        <c:auto val="1"/>
        <c:lblAlgn val="ctr"/>
        <c:lblOffset val="100"/>
        <c:noMultiLvlLbl val="0"/>
      </c:catAx>
      <c:valAx>
        <c:axId val="2064399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作成所要時間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06441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2064401296"/>
        <c:axId val="2064403472"/>
      </c:barChart>
      <c:catAx>
        <c:axId val="2064401296"/>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064403472"/>
        <c:crosses val="autoZero"/>
        <c:auto val="1"/>
        <c:lblAlgn val="ctr"/>
        <c:lblOffset val="100"/>
        <c:noMultiLvlLbl val="0"/>
      </c:catAx>
      <c:valAx>
        <c:axId val="2064403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06440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2064412176"/>
        <c:axId val="2064413808"/>
      </c:barChart>
      <c:catAx>
        <c:axId val="206441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64413808"/>
        <c:crosses val="autoZero"/>
        <c:auto val="1"/>
        <c:lblAlgn val="ctr"/>
        <c:lblOffset val="100"/>
        <c:noMultiLvlLbl val="0"/>
      </c:catAx>
      <c:valAx>
        <c:axId val="2064413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6441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a:t>
            </a:r>
            <a:r>
              <a:rPr kumimoji="1" lang="en-US" altLang="ja-JP" dirty="0" smtClean="0"/>
              <a:t>(</a:t>
            </a:r>
            <a:r>
              <a:rPr kumimoji="1" lang="ja-JP" altLang="en-US" dirty="0" smtClean="0"/>
              <a:t>１セグメント構成から３セグメント構成全てにおいて、</a:t>
            </a:r>
            <a:r>
              <a:rPr kumimoji="1" lang="en-US" altLang="ja-JP" dirty="0" smtClean="0"/>
              <a:t>)</a:t>
            </a:r>
            <a:r>
              <a:rPr kumimoji="1" lang="ja-JP" altLang="en-US" dirty="0" smtClean="0"/>
              <a:t>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a:t>
            </a:r>
            <a:r>
              <a:rPr kumimoji="1" lang="en-US" altLang="ja-JP" dirty="0" smtClean="0"/>
              <a:t>”””””</a:t>
            </a:r>
            <a:r>
              <a:rPr kumimoji="1" lang="ja-JP" altLang="en-US" dirty="0" smtClean="0"/>
              <a:t>従来方式では各被験者作成所要時間のバラ付きが大きい</a:t>
            </a:r>
            <a:r>
              <a:rPr kumimoji="1" lang="en-US" altLang="ja-JP" dirty="0" smtClean="0"/>
              <a:t>”””””</a:t>
            </a:r>
          </a:p>
          <a:p>
            <a:r>
              <a:rPr kumimoji="1" lang="ja-JP" altLang="en-US" dirty="0" smtClean="0"/>
              <a:t>→記述量増加で時間が掛かる</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77296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15</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8</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8823569" y="6596390"/>
            <a:ext cx="211016" cy="261610"/>
          </a:xfrm>
          <a:prstGeom prst="rect">
            <a:avLst/>
          </a:prstGeom>
          <a:noFill/>
        </p:spPr>
        <p:txBody>
          <a:bodyPr wrap="square" rtlCol="0">
            <a:spAutoFit/>
          </a:bodyPr>
          <a:lstStyle/>
          <a:p>
            <a:r>
              <a:rPr kumimoji="1" lang="en-US" altLang="ja-JP" sz="1100" dirty="0" smtClean="0"/>
              <a:t>1</a:t>
            </a:r>
            <a:endParaRPr kumimoji="1" lang="ja-JP" altLang="en-US" sz="1100" dirty="0"/>
          </a:p>
        </p:txBody>
      </p: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2016/02/15</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kumimoji="1" lang="en-US" altLang="ja-JP" smtClean="0"/>
              <a:t>2016/02/15</a:t>
            </a:r>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2016/02/15</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2016/02/15</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2016/02/15</a:t>
            </a:r>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t>2016/02/15</a:t>
            </a:r>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8793037" y="6581001"/>
            <a:ext cx="984019" cy="276999"/>
          </a:xfrm>
          <a:prstGeom prst="rect">
            <a:avLst/>
          </a:prstGeom>
          <a:noFill/>
        </p:spPr>
        <p:txBody>
          <a:bodyPr wrap="square" rtlCol="0">
            <a:spAutoFit/>
          </a:bodyPr>
          <a:lstStyle/>
          <a:p>
            <a:fld id="{458DE898-CB0D-4ADC-87FC-CA886A9F2E35}" type="slidenum">
              <a:rPr kumimoji="1" lang="en-US" altLang="ja-JP" sz="1200" smtClean="0"/>
              <a:t>‹#›</a:t>
            </a:fld>
            <a:endParaRPr kumimoji="1" lang="ja-JP" altLang="en-US" sz="1200" dirty="0"/>
          </a:p>
        </p:txBody>
      </p: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2652414" y="5094514"/>
            <a:ext cx="4079963" cy="1200329"/>
          </a:xfrm>
          <a:prstGeom prst="rect">
            <a:avLst/>
          </a:prstGeom>
          <a:noFill/>
        </p:spPr>
        <p:txBody>
          <a:bodyPr wrap="none" rtlCol="0">
            <a:spAutoFit/>
          </a:bodyPr>
          <a:lstStyle/>
          <a:p>
            <a:pPr algn="ctr"/>
            <a:r>
              <a:rPr kumimoji="1" lang="ja-JP" altLang="en-US" dirty="0" smtClean="0"/>
              <a:t>情報学群　コンピュータサイエンス専攻　</a:t>
            </a:r>
            <a:endParaRPr kumimoji="1" lang="en-US" altLang="ja-JP" dirty="0" smtClean="0"/>
          </a:p>
          <a:p>
            <a:pPr algn="ctr"/>
            <a:r>
              <a:rPr kumimoji="1" lang="ja-JP" altLang="en-US" dirty="0" smtClean="0"/>
              <a:t>（分散処理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a:t>
            </a:fld>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3622820601"/>
              </p:ext>
            </p:extLst>
          </p:nvPr>
        </p:nvGraphicFramePr>
        <p:xfrm>
          <a:off x="0" y="1763113"/>
          <a:ext cx="9144000" cy="5083968"/>
        </p:xfrm>
        <a:graphic>
          <a:graphicData uri="http://schemas.openxmlformats.org/drawingml/2006/chart">
            <c:chart xmlns:c="http://schemas.openxmlformats.org/drawingml/2006/chart" xmlns:r="http://schemas.openxmlformats.org/officeDocument/2006/relationships" r:id="rId3"/>
          </a:graphicData>
        </a:graphic>
      </p:graphicFrame>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10</a:t>
            </a:fld>
            <a:endParaRPr kumimoji="1" lang="ja-JP" altLang="en-US"/>
          </a:p>
        </p:txBody>
      </p:sp>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290" y="140513"/>
            <a:ext cx="5327748" cy="7541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a:lstStyle>
          <a:p>
            <a:r>
              <a:rPr lang="ja-JP" altLang="en-US" b="1" smtClean="0"/>
              <a:t>評価</a:t>
            </a:r>
            <a:r>
              <a:rPr lang="en-US" altLang="ja-JP" b="1" smtClean="0"/>
              <a:t>(3/3)</a:t>
            </a:r>
            <a:endParaRPr lang="ja-JP" altLang="en-US" b="1" dirty="0"/>
          </a:p>
        </p:txBody>
      </p:sp>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graphicFrame>
        <p:nvGraphicFramePr>
          <p:cNvPr id="6" name="グラフ 5"/>
          <p:cNvGraphicFramePr>
            <a:graphicFrameLocks/>
          </p:cNvGraphicFramePr>
          <p:nvPr>
            <p:extLst>
              <p:ext uri="{D42A27DB-BD31-4B8C-83A1-F6EECF244321}">
                <p14:modId xmlns:p14="http://schemas.microsoft.com/office/powerpoint/2010/main" val="1772059142"/>
              </p:ext>
            </p:extLst>
          </p:nvPr>
        </p:nvGraphicFramePr>
        <p:xfrm>
          <a:off x="0" y="1653540"/>
          <a:ext cx="9144000" cy="5198364"/>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11</a:t>
            </a:fld>
            <a:endParaRPr kumimoji="1" lang="ja-JP" altLang="en-US"/>
          </a:p>
        </p:txBody>
      </p:sp>
    </p:spTree>
    <p:extLst>
      <p:ext uri="{BB962C8B-B14F-4D97-AF65-F5344CB8AC3E}">
        <p14:creationId xmlns:p14="http://schemas.microsoft.com/office/powerpoint/2010/main" val="268003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専門知識を意識することなくテンプレートファイルを作成可能なオーケストレーション定義エディタを実現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a:t>
            </a:r>
            <a:r>
              <a:rPr lang="ja-JP" altLang="en-US" sz="2800" u="sng"/>
              <a:t>正確</a:t>
            </a:r>
            <a:r>
              <a:rPr lang="ja-JP" altLang="en-US" sz="2800" u="sng" smtClean="0"/>
              <a:t>にテンプレートファイル</a:t>
            </a:r>
            <a:r>
              <a:rPr lang="ja-JP" altLang="en-US" sz="2800" u="sng" dirty="0"/>
              <a:t>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下矢印 2"/>
          <p:cNvSpPr/>
          <p:nvPr/>
        </p:nvSpPr>
        <p:spPr>
          <a:xfrm>
            <a:off x="3962400" y="3162300"/>
            <a:ext cx="965200" cy="6731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12</a:t>
            </a:fld>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13</a:t>
            </a:fld>
            <a:endParaRPr kumimoji="1" lang="ja-JP" altLang="en-US"/>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14</a:t>
            </a:fld>
            <a:endParaRPr kumimoji="1" lang="ja-JP" altLang="en-US"/>
          </a:p>
        </p:txBody>
      </p:sp>
    </p:spTree>
    <p:extLst>
      <p:ext uri="{BB962C8B-B14F-4D97-AF65-F5344CB8AC3E}">
        <p14:creationId xmlns:p14="http://schemas.microsoft.com/office/powerpoint/2010/main" val="50056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lang="en-US" altLang="ja-JP" b="1" dirty="0"/>
              <a:t>5</a:t>
            </a:r>
            <a:r>
              <a:rPr kumimoji="1" lang="en-US" altLang="ja-JP" b="1" dirty="0" smtClean="0"/>
              <a:t>/3)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15</a:t>
            </a:fld>
            <a:endParaRPr kumimoji="1" lang="ja-JP" altLang="en-US"/>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1945359"/>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kumimoji="1" lang="ja-JP" altLang="en-US" sz="2400" dirty="0" smtClean="0"/>
              <a:t>ネットワーク上の資源</a:t>
            </a:r>
            <a:r>
              <a:rPr kumimoji="1" lang="ja-JP" altLang="en-US" sz="2400" smtClean="0"/>
              <a:t>を</a:t>
            </a:r>
            <a:r>
              <a:rPr kumimoji="1" lang="ja-JP" altLang="en-US" sz="2400" smtClean="0"/>
              <a:t>ネットワーク経由</a:t>
            </a:r>
            <a:r>
              <a:rPr kumimoji="1" lang="ja-JP" altLang="en-US" sz="2400" dirty="0" smtClean="0"/>
              <a:t>で使用すること</a:t>
            </a:r>
            <a:endParaRPr kumimoji="1" lang="ja-JP" altLang="en-US" sz="2400" dirty="0"/>
          </a:p>
        </p:txBody>
      </p:sp>
      <p:sp>
        <p:nvSpPr>
          <p:cNvPr id="7" name="テキスト ボックス 6"/>
          <p:cNvSpPr txBox="1"/>
          <p:nvPr/>
        </p:nvSpPr>
        <p:spPr>
          <a:xfrm>
            <a:off x="502276" y="2837911"/>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クラウドコンピューティングであり，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インフラをネットワーク経由で提供するサービス</a:t>
            </a:r>
            <a:endParaRPr kumimoji="1" lang="ja-JP" altLang="en-US" sz="2400" dirty="0"/>
          </a:p>
        </p:txBody>
      </p:sp>
      <p:sp>
        <p:nvSpPr>
          <p:cNvPr id="8" name="下矢印 7"/>
          <p:cNvSpPr/>
          <p:nvPr/>
        </p:nvSpPr>
        <p:spPr>
          <a:xfrm>
            <a:off x="4031087" y="5298341"/>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903893"/>
            <a:ext cx="7830354" cy="954107"/>
          </a:xfrm>
          <a:prstGeom prst="rect">
            <a:avLst/>
          </a:prstGeom>
          <a:noFill/>
        </p:spPr>
        <p:txBody>
          <a:bodyPr wrap="square" rtlCol="0">
            <a:spAutoFit/>
          </a:bodyPr>
          <a:lstStyle/>
          <a:p>
            <a:r>
              <a:rPr lang="ja-JP" altLang="en-US" sz="2800" u="sng" dirty="0" smtClean="0"/>
              <a:t>複数セグメントを持つ</a:t>
            </a:r>
            <a:r>
              <a:rPr kumimoji="1" lang="ja-JP" altLang="en-US" sz="2800" u="sng" dirty="0" smtClean="0"/>
              <a:t>システム構成の構築には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
        <p:nvSpPr>
          <p:cNvPr id="5" name="テキスト ボックス 4"/>
          <p:cNvSpPr txBox="1"/>
          <p:nvPr/>
        </p:nvSpPr>
        <p:spPr>
          <a:xfrm>
            <a:off x="502276" y="4203700"/>
            <a:ext cx="8319752" cy="1384995"/>
          </a:xfrm>
          <a:prstGeom prst="rect">
            <a:avLst/>
          </a:prstGeom>
          <a:noFill/>
        </p:spPr>
        <p:txBody>
          <a:bodyPr wrap="square" rtlCol="0">
            <a:spAutoFit/>
          </a:bodyPr>
          <a:lstStyle/>
          <a:p>
            <a:r>
              <a:rPr lang="ja-JP" altLang="en-US" sz="2800" b="1" dirty="0" smtClean="0"/>
              <a:t>現状</a:t>
            </a:r>
            <a:endParaRPr lang="en-US" altLang="ja-JP" sz="2800" b="1" dirty="0" smtClean="0"/>
          </a:p>
          <a:p>
            <a:pPr marL="342900" indent="-342900">
              <a:buFont typeface="Wingdings" panose="05000000000000000000" pitchFamily="2" charset="2"/>
              <a:buChar char="u"/>
            </a:pPr>
            <a:r>
              <a:rPr kumimoji="1" lang="ja-JP" altLang="en-US" sz="2800" b="1" dirty="0" smtClean="0"/>
              <a:t>複数セグメントを持つシステム構成には時間がかかる</a:t>
            </a:r>
            <a:endParaRPr kumimoji="1" lang="ja-JP" altLang="en-US" sz="2400" b="1" dirty="0"/>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2</a:t>
            </a:fld>
            <a:endParaRPr kumimoji="1" lang="ja-JP" altLang="en-US"/>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2677656"/>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や仮想ネットワーク，仮想ルーターを定義してシステムを構築</a:t>
            </a:r>
            <a:endParaRPr kumimoji="1" lang="en-US" altLang="ja-JP" sz="2400" dirty="0" smtClean="0"/>
          </a:p>
          <a:p>
            <a:pPr marL="742950" lvl="1" indent="-285750">
              <a:buFont typeface="Wingdings" panose="05000000000000000000" pitchFamily="2" charset="2"/>
              <a:buChar char="p"/>
            </a:pPr>
            <a:r>
              <a:rPr lang="ja-JP" altLang="en-US" sz="2400" dirty="0" smtClean="0"/>
              <a:t>これらのリソースは</a:t>
            </a:r>
            <a:r>
              <a:rPr lang="en-US" altLang="ja-JP" sz="2400" dirty="0" smtClean="0"/>
              <a:t>OpenStack</a:t>
            </a:r>
            <a:r>
              <a:rPr lang="ja-JP" altLang="en-US" sz="2400" dirty="0" smtClean="0"/>
              <a:t>内のコンポーネント群により制御・管理されている</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はそれらの</a:t>
            </a:r>
            <a:r>
              <a:rPr lang="ja-JP" altLang="en-US" sz="2400" dirty="0" smtClean="0"/>
              <a:t>コンポーネント</a:t>
            </a:r>
            <a:r>
              <a:rPr lang="ja-JP" altLang="en-US" sz="2400" dirty="0"/>
              <a:t>群</a:t>
            </a:r>
            <a:r>
              <a:rPr lang="ja-JP" altLang="en-US" sz="2400" dirty="0" smtClean="0"/>
              <a:t>を制御，一括で定義し構築する</a:t>
            </a:r>
            <a:endParaRPr kumimoji="1" lang="en-US" altLang="ja-JP" sz="2400" dirty="0" smtClean="0"/>
          </a:p>
        </p:txBody>
      </p:sp>
      <p:sp>
        <p:nvSpPr>
          <p:cNvPr id="6" name="下矢印 5"/>
          <p:cNvSpPr/>
          <p:nvPr/>
        </p:nvSpPr>
        <p:spPr>
          <a:xfrm>
            <a:off x="3911504" y="46791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9232" y="57924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3</a:t>
            </a:fld>
            <a:endParaRPr kumimoji="1" lang="ja-JP" altLang="en-US"/>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263349" y="1077222"/>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330468" y="1535282"/>
            <a:ext cx="7547410" cy="830997"/>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仮想環境構築をオーケストレーション（自動化）</a:t>
            </a:r>
            <a:endParaRPr kumimoji="1" lang="en-US" altLang="ja-JP" sz="2400" dirty="0" smtClean="0"/>
          </a:p>
          <a:p>
            <a:pPr marL="285750" indent="-285750">
              <a:buFont typeface="Wingdings" panose="05000000000000000000" pitchFamily="2" charset="2"/>
              <a:buChar char="u"/>
            </a:pPr>
            <a:r>
              <a:rPr kumimoji="1" lang="ja-JP" altLang="en-US" sz="2400" dirty="0" smtClean="0"/>
              <a:t>テンプレートファイルに構築内容を記述</a:t>
            </a:r>
            <a:endParaRPr kumimoji="1" lang="ja-JP" altLang="en-US" sz="2400" dirty="0"/>
          </a:p>
        </p:txBody>
      </p:sp>
      <p:sp>
        <p:nvSpPr>
          <p:cNvPr id="7" name="テキスト ボックス 6"/>
          <p:cNvSpPr txBox="1"/>
          <p:nvPr/>
        </p:nvSpPr>
        <p:spPr>
          <a:xfrm>
            <a:off x="263349" y="2431282"/>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330468" y="2957950"/>
            <a:ext cx="7413171" cy="1200329"/>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テキスト記述量が膨大</a:t>
            </a:r>
            <a:endParaRPr kumimoji="1" lang="en-US" altLang="ja-JP" sz="2400" dirty="0" smtClean="0"/>
          </a:p>
          <a:p>
            <a:pPr marL="285750" indent="-285750">
              <a:buFont typeface="Wingdings" panose="05000000000000000000" pitchFamily="2" charset="2"/>
              <a:buChar char="u"/>
            </a:pPr>
            <a:r>
              <a:rPr lang="ja-JP" altLang="en-US" sz="2400" dirty="0"/>
              <a:t>構成</a:t>
            </a:r>
            <a:r>
              <a:rPr lang="ja-JP" altLang="en-US" sz="2400" dirty="0" smtClean="0"/>
              <a:t>情報を把握しづらい</a:t>
            </a:r>
            <a:endParaRPr lang="en-US" altLang="ja-JP" sz="2400" dirty="0" smtClean="0"/>
          </a:p>
          <a:p>
            <a:pPr marL="285750" indent="-285750">
              <a:buFont typeface="Wingdings" panose="05000000000000000000" pitchFamily="2" charset="2"/>
              <a:buChar char="u"/>
            </a:pPr>
            <a:r>
              <a:rPr kumimoji="1" lang="ja-JP" altLang="en-US" sz="2400" dirty="0"/>
              <a:t>書式</a:t>
            </a:r>
            <a:r>
              <a:rPr kumimoji="1" lang="ja-JP" altLang="en-US" sz="2400" dirty="0" smtClean="0"/>
              <a:t>が</a:t>
            </a:r>
            <a:r>
              <a:rPr kumimoji="1" lang="ja-JP" altLang="en-US" sz="24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93"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436593"/>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
        <p:nvSpPr>
          <p:cNvPr id="5" name="円/楕円 4"/>
          <p:cNvSpPr/>
          <p:nvPr/>
        </p:nvSpPr>
        <p:spPr>
          <a:xfrm>
            <a:off x="3866324" y="3078554"/>
            <a:ext cx="1687959" cy="98761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633578" y="4342427"/>
            <a:ext cx="1712357" cy="1045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545C336-1DFE-4309-99B0-717416AB1325}" type="slidenum">
              <a:rPr kumimoji="1" lang="ja-JP" altLang="en-US" smtClean="0"/>
              <a:t>4</a:t>
            </a:fld>
            <a:endParaRPr kumimoji="1" lang="ja-JP" altLang="en-US"/>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5</a:t>
            </a:fld>
            <a:endParaRPr kumimoji="1" lang="ja-JP" altLang="en-US"/>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a:t>
            </a:r>
            <a:r>
              <a:rPr lang="ja-JP" altLang="en-US" b="1" dirty="0"/>
              <a:t>概要</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21" y="3166604"/>
            <a:ext cx="4027966" cy="2785160"/>
          </a:xfrm>
          <a:prstGeom prst="rect">
            <a:avLst/>
          </a:prstGeom>
        </p:spPr>
      </p:pic>
      <p:sp>
        <p:nvSpPr>
          <p:cNvPr id="7" name="テキスト ボックス 6"/>
          <p:cNvSpPr txBox="1"/>
          <p:nvPr/>
        </p:nvSpPr>
        <p:spPr>
          <a:xfrm>
            <a:off x="2002311" y="2781879"/>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744722" y="2672370"/>
            <a:ext cx="3742611" cy="41481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548" y="3089656"/>
            <a:ext cx="2158135" cy="364129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1795" y="3089656"/>
            <a:ext cx="2183639" cy="3679589"/>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795" y="3094759"/>
            <a:ext cx="2184104" cy="3674486"/>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378" y="3097564"/>
            <a:ext cx="2189089" cy="3691845"/>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9828" y="3089656"/>
            <a:ext cx="2195606" cy="3699753"/>
          </a:xfrm>
          <a:prstGeom prst="rect">
            <a:avLst/>
          </a:prstGeom>
        </p:spPr>
      </p:pic>
      <p:sp>
        <p:nvSpPr>
          <p:cNvPr id="9" name="スライド番号プレースホルダー 8"/>
          <p:cNvSpPr>
            <a:spLocks noGrp="1"/>
          </p:cNvSpPr>
          <p:nvPr>
            <p:ph type="sldNum" sz="quarter" idx="12"/>
          </p:nvPr>
        </p:nvSpPr>
        <p:spPr/>
        <p:txBody>
          <a:bodyPr/>
          <a:lstStyle/>
          <a:p>
            <a:fld id="{2545C336-1DFE-4309-99B0-717416AB1325}" type="slidenum">
              <a:rPr kumimoji="1" lang="ja-JP" altLang="en-US" smtClean="0"/>
              <a:t>6</a:t>
            </a:fld>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オーケストレーション定義エディタの概要</a:t>
            </a:r>
            <a:r>
              <a:rPr kumimoji="1" lang="en-US" altLang="ja-JP" b="1" dirty="0" smtClean="0"/>
              <a:t>(2/3)</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675331" y="6516229"/>
            <a:ext cx="2141933" cy="369332"/>
          </a:xfrm>
          <a:prstGeom prst="rect">
            <a:avLst/>
          </a:prstGeom>
          <a:noFill/>
        </p:spPr>
        <p:txBody>
          <a:bodyPr wrap="none" rtlCol="0">
            <a:spAutoFit/>
          </a:bodyPr>
          <a:lstStyle/>
          <a:p>
            <a:r>
              <a:rPr lang="ja-JP" altLang="en-US" dirty="0" smtClean="0"/>
              <a:t>テンプレートファイル</a:t>
            </a:r>
            <a:endParaRPr kumimoji="1" lang="ja-JP" altLang="en-US" dirty="0"/>
          </a:p>
        </p:txBody>
      </p:sp>
      <p:sp>
        <p:nvSpPr>
          <p:cNvPr id="29" name="テキスト ボックス 28"/>
          <p:cNvSpPr txBox="1"/>
          <p:nvPr/>
        </p:nvSpPr>
        <p:spPr>
          <a:xfrm>
            <a:off x="5578255" y="6515066"/>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7</a:t>
            </a:fld>
            <a:endParaRPr kumimoji="1" lang="ja-JP" altLang="en-US"/>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a:t>
            </a:r>
            <a:r>
              <a:rPr lang="ja-JP" altLang="en-US" b="1" dirty="0"/>
              <a:t>概要</a:t>
            </a:r>
            <a:r>
              <a:rPr lang="en-US" altLang="ja-JP" b="1" dirty="0" smtClean="0"/>
              <a:t>(</a:t>
            </a:r>
            <a:r>
              <a:rPr lang="en-US" altLang="ja-JP" b="1" dirty="0"/>
              <a:t>3</a:t>
            </a:r>
            <a:r>
              <a:rPr lang="en-US" altLang="ja-JP" b="1" dirty="0" smtClean="0"/>
              <a:t>/3)</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261884"/>
          </a:xfrm>
          <a:prstGeom prst="rect">
            <a:avLst/>
          </a:prstGeom>
          <a:noFill/>
        </p:spPr>
        <p:txBody>
          <a:bodyPr wrap="square" rtlCol="0">
            <a:spAutoFit/>
          </a:bodyPr>
          <a:lstStyle/>
          <a:p>
            <a:pPr marL="285750" indent="-285750">
              <a:buFont typeface="Wingdings" panose="05000000000000000000" pitchFamily="2" charset="2"/>
              <a:buChar char="u"/>
            </a:pPr>
            <a:r>
              <a:rPr lang="ja-JP" altLang="en-US" sz="2800" dirty="0" smtClean="0"/>
              <a:t>テキスト手動入力を極力撤廃</a:t>
            </a:r>
            <a:endParaRPr lang="en-US" altLang="ja-JP" sz="2800" dirty="0" smtClean="0"/>
          </a:p>
          <a:p>
            <a:pPr marL="800100" lvl="1" indent="-342900">
              <a:buFont typeface="Wingdings" panose="05000000000000000000" pitchFamily="2" charset="2"/>
              <a:buChar char="Ø"/>
            </a:pPr>
            <a:r>
              <a:rPr kumimoji="1" lang="ja-JP" altLang="en-US" sz="2400" dirty="0" smtClean="0"/>
              <a:t>プルダウンメニュー</a:t>
            </a:r>
            <a:r>
              <a:rPr kumimoji="1" lang="ja-JP" altLang="en-US" sz="2400" dirty="0"/>
              <a:t>に</a:t>
            </a:r>
            <a:r>
              <a:rPr kumimoji="1" lang="ja-JP" altLang="en-US" sz="2400" dirty="0" smtClean="0"/>
              <a:t>よりクリックだけで入力可能</a:t>
            </a:r>
            <a:endParaRPr kumimoji="1" lang="en-US" altLang="ja-JP" sz="2400" dirty="0" smtClean="0"/>
          </a:p>
          <a:p>
            <a:pPr marL="800100" lvl="1" indent="-342900">
              <a:buFont typeface="Wingdings" panose="05000000000000000000" pitchFamily="2" charset="2"/>
              <a:buChar char="Ø"/>
            </a:pPr>
            <a:r>
              <a:rPr kumimoji="1" lang="ja-JP" altLang="en-US" sz="2400" dirty="0" smtClean="0"/>
              <a:t>入力内容が決まっているものは自動入力</a:t>
            </a:r>
            <a:endParaRPr kumimoji="1" lang="ja-JP" altLang="en-US" sz="2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796" y="2911717"/>
            <a:ext cx="4860893" cy="375368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92304" y="3015242"/>
            <a:ext cx="2141933" cy="369332"/>
          </a:xfrm>
          <a:prstGeom prst="rect">
            <a:avLst/>
          </a:prstGeom>
          <a:noFill/>
        </p:spPr>
        <p:txBody>
          <a:bodyPr wrap="none" rtlCol="0">
            <a:spAutoFit/>
          </a:bodyPr>
          <a:lstStyle/>
          <a:p>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12" name="スライド番号プレースホルダー 11"/>
          <p:cNvSpPr>
            <a:spLocks noGrp="1"/>
          </p:cNvSpPr>
          <p:nvPr>
            <p:ph type="sldNum" sz="quarter" idx="12"/>
          </p:nvPr>
        </p:nvSpPr>
        <p:spPr/>
        <p:txBody>
          <a:bodyPr/>
          <a:lstStyle/>
          <a:p>
            <a:fld id="{2545C336-1DFE-4309-99B0-717416AB1325}" type="slidenum">
              <a:rPr kumimoji="1" lang="ja-JP" altLang="en-US" smtClean="0"/>
              <a:t>8</a:t>
            </a:fld>
            <a:endParaRPr kumimoji="1" lang="ja-JP" altLang="en-US"/>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r>
              <a:rPr kumimoji="1" lang="ja-JP" altLang="en-US" sz="2800" b="1" dirty="0" smtClean="0">
                <a:solidFill>
                  <a:srgbClr val="00B0F0"/>
                </a:solidFill>
              </a:rPr>
              <a:t>被験者の学習時間，</a:t>
            </a:r>
            <a:endParaRPr kumimoji="1" lang="en-US" altLang="ja-JP" sz="2800" b="1" dirty="0" smtClean="0">
              <a:solidFill>
                <a:srgbClr val="00B0F0"/>
              </a:solidFill>
            </a:endParaRPr>
          </a:p>
          <a:p>
            <a:r>
              <a:rPr kumimoji="1" lang="ja-JP" altLang="en-US" sz="2800" b="1" dirty="0" smtClean="0">
                <a:solidFill>
                  <a:srgbClr val="00B0F0"/>
                </a:solidFill>
              </a:rPr>
              <a:t>テンプレートファイル作成所要時間</a:t>
            </a:r>
            <a:r>
              <a:rPr lang="ja-JP" altLang="en-US" sz="2800" b="1" dirty="0" smtClean="0">
                <a:solidFill>
                  <a:srgbClr val="00B0F0"/>
                </a:solidFill>
              </a:rPr>
              <a:t>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a:t>
            </a:r>
            <a:r>
              <a:rPr lang="ja-JP" altLang="en-US" b="1" dirty="0"/>
              <a:t>学生</a:t>
            </a:r>
            <a:r>
              <a:rPr kumimoji="1" lang="ja-JP" altLang="en-US" b="1" dirty="0" smtClean="0"/>
              <a:t>５名</a:t>
            </a:r>
            <a:endParaRPr kumimoji="1" lang="ja-JP" altLang="en-US" b="1" dirty="0"/>
          </a:p>
        </p:txBody>
      </p:sp>
      <p:sp>
        <p:nvSpPr>
          <p:cNvPr id="8" name="スライド番号プレースホルダー 7"/>
          <p:cNvSpPr>
            <a:spLocks noGrp="1"/>
          </p:cNvSpPr>
          <p:nvPr>
            <p:ph type="sldNum" sz="quarter" idx="12"/>
          </p:nvPr>
        </p:nvSpPr>
        <p:spPr/>
        <p:txBody>
          <a:bodyPr/>
          <a:lstStyle/>
          <a:p>
            <a:fld id="{2545C336-1DFE-4309-99B0-717416AB1325}" type="slidenum">
              <a:rPr kumimoji="1" lang="ja-JP" altLang="en-US" smtClean="0"/>
              <a:t>9</a:t>
            </a:fld>
            <a:endParaRPr kumimoji="1" lang="ja-JP" altLang="en-US"/>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1969</TotalTime>
  <Words>1442</Words>
  <Application>Microsoft Office PowerPoint</Application>
  <PresentationFormat>画面に合わせる (4:3)</PresentationFormat>
  <Paragraphs>238</Paragraphs>
  <Slides>15</Slides>
  <Notes>14</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オーケストレーション定義エディタの概要(1/3)</vt:lpstr>
      <vt:lpstr>オーケストレーション定義エディタの概要(2/3)</vt:lpstr>
      <vt:lpstr>オーケストレーション定義エディタの概要(3/3)</vt:lpstr>
      <vt:lpstr>評価(1/3)</vt:lpstr>
      <vt:lpstr>評価(2/3)</vt:lpstr>
      <vt:lpstr>PowerPoint プレゼンテーション</vt:lpstr>
      <vt:lpstr>まとめ</vt:lpstr>
      <vt:lpstr>PowerPoint プレゼンテーション</vt:lpstr>
      <vt:lpstr>評価(4/3)</vt:lpstr>
      <vt:lpstr>評価(5/3)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川口貴大</cp:lastModifiedBy>
  <cp:revision>165</cp:revision>
  <dcterms:created xsi:type="dcterms:W3CDTF">2016-02-05T08:22:34Z</dcterms:created>
  <dcterms:modified xsi:type="dcterms:W3CDTF">2016-02-15T02:17:42Z</dcterms:modified>
</cp:coreProperties>
</file>