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81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582" autoAdjust="0"/>
  </p:normalViewPr>
  <p:slideViewPr>
    <p:cSldViewPr snapToGrid="0">
      <p:cViewPr varScale="1">
        <p:scale>
          <a:sx n="74" d="100"/>
          <a:sy n="74" d="100"/>
        </p:scale>
        <p:origin x="102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200"/>
              <a:t>クラウドサービスの世界市場規模の推移及び予測</a:t>
            </a:r>
            <a:endParaRPr lang="ja-JP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IaaS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12.4</c:v>
                </c:pt>
                <c:pt idx="1">
                  <c:v>16.399999999999999</c:v>
                </c:pt>
                <c:pt idx="2">
                  <c:v>21.6</c:v>
                </c:pt>
                <c:pt idx="3">
                  <c:v>27.5</c:v>
                </c:pt>
                <c:pt idx="4">
                  <c:v>33.5</c:v>
                </c:pt>
                <c:pt idx="5">
                  <c:v>39.299999999999997</c:v>
                </c:pt>
                <c:pt idx="6">
                  <c:v>44.5</c:v>
                </c:pt>
              </c:numCache>
            </c:numRef>
          </c:val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CaaS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0</c:v>
                </c:pt>
                <c:pt idx="1">
                  <c:v>1.9</c:v>
                </c:pt>
                <c:pt idx="2">
                  <c:v>5</c:v>
                </c:pt>
                <c:pt idx="3">
                  <c:v>11.9</c:v>
                </c:pt>
                <c:pt idx="4">
                  <c:v>23.6</c:v>
                </c:pt>
                <c:pt idx="5">
                  <c:v>36.299999999999997</c:v>
                </c:pt>
                <c:pt idx="6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PaaS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Sheet1!$F$3:$F$9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3.3</c:v>
                </c:pt>
                <c:pt idx="3">
                  <c:v>6.8</c:v>
                </c:pt>
                <c:pt idx="4">
                  <c:v>12.4</c:v>
                </c:pt>
                <c:pt idx="5">
                  <c:v>19.7</c:v>
                </c:pt>
                <c:pt idx="6">
                  <c:v>26.5</c:v>
                </c:pt>
              </c:numCache>
            </c:numRef>
          </c:val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SaaS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Sheet1!$G$3:$G$9</c:f>
              <c:numCache>
                <c:formatCode>General</c:formatCode>
                <c:ptCount val="7"/>
                <c:pt idx="0">
                  <c:v>14.2</c:v>
                </c:pt>
                <c:pt idx="1">
                  <c:v>20.399999999999999</c:v>
                </c:pt>
                <c:pt idx="2">
                  <c:v>29.6</c:v>
                </c:pt>
                <c:pt idx="3">
                  <c:v>41.2</c:v>
                </c:pt>
                <c:pt idx="4">
                  <c:v>54.7</c:v>
                </c:pt>
                <c:pt idx="5">
                  <c:v>69.2</c:v>
                </c:pt>
                <c:pt idx="6">
                  <c:v>84.1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76220016"/>
        <c:axId val="276220576"/>
      </c:barChart>
      <c:catAx>
        <c:axId val="27622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76220576"/>
        <c:crosses val="autoZero"/>
        <c:auto val="1"/>
        <c:lblAlgn val="ctr"/>
        <c:lblOffset val="100"/>
        <c:noMultiLvlLbl val="0"/>
      </c:catAx>
      <c:valAx>
        <c:axId val="276220576"/>
        <c:scaling>
          <c:orientation val="minMax"/>
          <c:max val="20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市場規模</a:t>
                </a:r>
                <a:r>
                  <a:rPr lang="en-US" altLang="ja-JP"/>
                  <a:t>(</a:t>
                </a:r>
                <a:r>
                  <a:rPr lang="ja-JP" altLang="en-US"/>
                  <a:t>１０億円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76220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6E0B-CE0C-4226-9022-18809A19516C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510C-AA94-416D-B6D7-C4F4BCE6A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3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2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0372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5298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2016/02/15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3653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5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3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1290" y="310050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9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7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80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0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4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38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" y="948611"/>
            <a:ext cx="9144002" cy="198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6" y="88003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90" y="140513"/>
            <a:ext cx="5327748" cy="75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118" y="1320157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9"/>
          <p:cNvCxnSpPr/>
          <p:nvPr userDrawn="1"/>
        </p:nvCxnSpPr>
        <p:spPr>
          <a:xfrm>
            <a:off x="598164" y="-753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793" y="2850243"/>
            <a:ext cx="890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OpenStack</a:t>
            </a:r>
            <a:r>
              <a:rPr lang="ja-JP" altLang="en-US" sz="4000" b="1" dirty="0" smtClean="0"/>
              <a:t>環境でのオーケストレーション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定義を容易にする</a:t>
            </a:r>
            <a:r>
              <a:rPr lang="en-US" altLang="ja-JP" sz="4000" b="1" dirty="0" smtClean="0"/>
              <a:t>GUI</a:t>
            </a:r>
            <a:r>
              <a:rPr lang="ja-JP" altLang="en-US" sz="4000" b="1" dirty="0" smtClean="0"/>
              <a:t>エディタの実現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00043" y="5094514"/>
            <a:ext cx="618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情報学群　コンピュータサイエンス専攻　（分散処理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研究室）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1160304 </a:t>
            </a:r>
            <a:r>
              <a:rPr lang="ja-JP" altLang="en-US" dirty="0" smtClean="0"/>
              <a:t>川口　貴大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背景</a:t>
            </a:r>
            <a:r>
              <a:rPr kumimoji="1"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1" lang="ja-JP" altLang="en-US" dirty="0" smtClean="0"/>
              <a:t>近年クラウドが普及し，今後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の需要が増加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838300"/>
              </p:ext>
            </p:extLst>
          </p:nvPr>
        </p:nvGraphicFramePr>
        <p:xfrm>
          <a:off x="2106385" y="1861457"/>
          <a:ext cx="5119007" cy="341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96393" y="628650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出展</a:t>
            </a:r>
            <a:r>
              <a:rPr lang="en-US" altLang="ja-JP" dirty="0" smtClean="0"/>
              <a:t>:</a:t>
            </a:r>
            <a:r>
              <a:rPr lang="ja-JP" altLang="en-US" dirty="0" smtClean="0"/>
              <a:t>総務省 平成</a:t>
            </a:r>
            <a:r>
              <a:rPr lang="en-US" altLang="ja-JP" dirty="0" smtClean="0"/>
              <a:t>27</a:t>
            </a:r>
            <a:r>
              <a:rPr lang="ja-JP" altLang="en-US" dirty="0" smtClean="0"/>
              <a:t>年版 情報通信白書 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章第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背景</a:t>
            </a:r>
            <a:r>
              <a:rPr kumimoji="1"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5149" y="1372447"/>
            <a:ext cx="7547410" cy="399204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OpenStack</a:t>
            </a:r>
          </a:p>
          <a:p>
            <a:pPr marL="201168" lvl="1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01168" lvl="1" indent="0">
              <a:buNone/>
            </a:pPr>
            <a:endParaRPr kumimoji="1"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149" y="1771651"/>
            <a:ext cx="733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基盤構築ソフトウェア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様々なコンポーネントから構成されている</a:t>
            </a:r>
            <a:endParaRPr kumimoji="1" lang="en-US" altLang="ja-JP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kumimoji="1" lang="en-US" altLang="ja-JP" dirty="0" smtClean="0"/>
              <a:t>Heat</a:t>
            </a:r>
            <a:r>
              <a:rPr kumimoji="1" lang="ja-JP" altLang="en-US" dirty="0" smtClean="0"/>
              <a:t>は仮想環境構築を自動化する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89" y="2637797"/>
            <a:ext cx="5895647" cy="42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r>
              <a:rPr kumimoji="1"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Heat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5149" y="1737845"/>
            <a:ext cx="75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仮想環境構築をオーケストレーション（自動化）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テンプレートファイルに構築内容を記述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149" y="2370144"/>
            <a:ext cx="734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問題点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5149" y="2749575"/>
            <a:ext cx="741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テキスト記述量が膨大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dirty="0"/>
              <a:t>構成</a:t>
            </a:r>
            <a:r>
              <a:rPr lang="ja-JP" altLang="en-US" dirty="0" smtClean="0"/>
              <a:t>情報を把握しづらい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/>
              <a:t>書式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複雑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524139"/>
            <a:ext cx="321037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r>
              <a:rPr kumimoji="1"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6792" y="1315296"/>
            <a:ext cx="7547410" cy="365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2800" b="1" dirty="0" smtClean="0"/>
              <a:t>そのため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745" y="1853293"/>
            <a:ext cx="757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テンプレートファイル</a:t>
            </a:r>
            <a:r>
              <a:rPr lang="ja-JP" altLang="en-US" sz="2800" dirty="0" smtClean="0">
                <a:solidFill>
                  <a:srgbClr val="FF0000"/>
                </a:solidFill>
              </a:rPr>
              <a:t>記述に時間がかかり，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記述ミスが起きやすい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962268" y="3766026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ja-JP" altLang="en-US" sz="2800" b="1" dirty="0" smtClean="0"/>
              <a:t>そこで</a:t>
            </a:r>
            <a:endParaRPr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6792" y="4316186"/>
            <a:ext cx="757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00B0F0"/>
                </a:solidFill>
              </a:rPr>
              <a:t>GUI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ベースで構成内容を容易に把握でき，</a:t>
            </a:r>
            <a:endParaRPr kumimoji="1"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F0"/>
                </a:solidFill>
              </a:rPr>
              <a:t>テキスト入力を極力撤廃した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00B0F0"/>
                </a:solidFill>
              </a:rPr>
              <a:t>オーケストレーション定義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エディタを提案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6501810" cy="75415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オーケストレーション</a:t>
            </a:r>
            <a:r>
              <a:rPr lang="ja-JP" altLang="en-US" dirty="0" smtClean="0"/>
              <a:t>定義エディタの提案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オーケストレーション定義エディタ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8071" y="1836964"/>
            <a:ext cx="772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構成確認画面でシステム構築を可視化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詳細設定画面で入力項目をプルダウンメニューから選択する</a:t>
            </a:r>
            <a:endParaRPr kumimoji="1" lang="en-US" altLang="ja-JP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テンプレートファイル作成所要時間を短縮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6" y="3045279"/>
            <a:ext cx="2195162" cy="37065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199167"/>
            <a:ext cx="3878036" cy="26814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02311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構成確認画面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9426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詳細設定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4810310" y="2891390"/>
            <a:ext cx="3353976" cy="3060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038489" y="2891389"/>
            <a:ext cx="3247761" cy="3721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744722" y="2395470"/>
            <a:ext cx="1921207" cy="3554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6451904" cy="754154"/>
          </a:xfrm>
        </p:spPr>
        <p:txBody>
          <a:bodyPr>
            <a:normAutofit/>
          </a:bodyPr>
          <a:lstStyle/>
          <a:p>
            <a:r>
              <a:rPr lang="ja-JP" altLang="en-US" dirty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9599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00B0F0"/>
                </a:solidFill>
              </a:rPr>
              <a:t>被験者の前提知識学習時間，テンプレートファイル作成所要時間と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エラー</a:t>
            </a:r>
            <a:r>
              <a:rPr lang="ja-JP" altLang="en-US" sz="2800" b="1" dirty="0">
                <a:solidFill>
                  <a:srgbClr val="00B0F0"/>
                </a:solidFill>
              </a:rPr>
              <a:t>発生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回数を記録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6975" y="2395470"/>
            <a:ext cx="7547019" cy="355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744722" y="315532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4650" y="2577751"/>
            <a:ext cx="14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実験内容</a:t>
            </a:r>
            <a:endParaRPr kumimoji="1" lang="ja-JP" altLang="en-US" sz="2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674361" y="2395470"/>
            <a:ext cx="0" cy="355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65929" y="2458669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従来方式とオーケストレーション定義エディタそれぞれで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同じシステム構成を構築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744722" y="372199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4722" y="3205649"/>
            <a:ext cx="245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計測項目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74361" y="3222884"/>
            <a:ext cx="54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学習時間，作成所要時間，エラー発生回数</a:t>
            </a:r>
            <a:endParaRPr kumimoji="1" lang="ja-JP" altLang="en-US" b="1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44722" y="4250028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46975" y="3756476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被験者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4722" y="4316397"/>
            <a:ext cx="199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システム構成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40947" y="4316396"/>
            <a:ext cx="550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 </a:t>
            </a:r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セグメント構成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インスタンス数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台</a:t>
            </a:r>
            <a:r>
              <a:rPr lang="en-US" altLang="ja-JP" b="1" dirty="0" smtClean="0"/>
              <a:t>)</a:t>
            </a:r>
          </a:p>
          <a:p>
            <a:r>
              <a:rPr kumimoji="1" lang="en-US" altLang="ja-JP" b="1" dirty="0" smtClean="0"/>
              <a:t>1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/>
              <a:t>2</a:t>
            </a:r>
            <a:r>
              <a:rPr lang="ja-JP" altLang="en-US" b="1" dirty="0" smtClean="0"/>
              <a:t>セグメント構成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インスタンス数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台</a:t>
            </a:r>
            <a:r>
              <a:rPr lang="en-US" altLang="ja-JP" b="1" dirty="0" smtClean="0"/>
              <a:t>)</a:t>
            </a:r>
          </a:p>
          <a:p>
            <a:r>
              <a:rPr kumimoji="1" lang="en-US" altLang="ja-JP" b="1" dirty="0" smtClean="0"/>
              <a:t>3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5206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15971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レトロスペク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</TotalTime>
  <Words>285</Words>
  <Application>Microsoft Office PowerPoint</Application>
  <PresentationFormat>画面に合わせる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Wingdings</vt:lpstr>
      <vt:lpstr>デザインの設定</vt:lpstr>
      <vt:lpstr>レトロスペクト</vt:lpstr>
      <vt:lpstr>PowerPoint プレゼンテーション</vt:lpstr>
      <vt:lpstr>研究背景(1/4)</vt:lpstr>
      <vt:lpstr>研究背景(2/4)</vt:lpstr>
      <vt:lpstr>研究背景(3/4)</vt:lpstr>
      <vt:lpstr>研究背景(4/4)</vt:lpstr>
      <vt:lpstr>オーケストレーション定義エディタの提案</vt:lpstr>
      <vt:lpstr>評価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new-tapuzou</cp:lastModifiedBy>
  <cp:revision>39</cp:revision>
  <dcterms:created xsi:type="dcterms:W3CDTF">2016-02-05T08:22:34Z</dcterms:created>
  <dcterms:modified xsi:type="dcterms:W3CDTF">2016-02-07T09:36:06Z</dcterms:modified>
</cp:coreProperties>
</file>