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2800" b="0" cap="none" baseline="0"/>
              <a:t>IaaS</a:t>
            </a:r>
            <a:r>
              <a:rPr lang="ja-JP" altLang="en-US" sz="2800" cap="none" baseline="0"/>
              <a:t>の世界市場規模の推移及び予測</a:t>
            </a:r>
            <a:endParaRPr lang="ja-JP" sz="2800" cap="none" baseline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IaaS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Sheet1!$D$3:$D$9</c:f>
              <c:numCache>
                <c:formatCode>General</c:formatCode>
                <c:ptCount val="7"/>
                <c:pt idx="0">
                  <c:v>12.4</c:v>
                </c:pt>
                <c:pt idx="1">
                  <c:v>16.399999999999999</c:v>
                </c:pt>
                <c:pt idx="2">
                  <c:v>21.6</c:v>
                </c:pt>
                <c:pt idx="3">
                  <c:v>27.5</c:v>
                </c:pt>
                <c:pt idx="4">
                  <c:v>33.5</c:v>
                </c:pt>
                <c:pt idx="5">
                  <c:v>39.299999999999997</c:v>
                </c:pt>
                <c:pt idx="6">
                  <c:v>44.5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-1434261808"/>
        <c:axId val="-154051972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Sheet1!$E$2</c15:sqref>
                        </c15:formulaRef>
                      </c:ext>
                    </c:extLst>
                    <c:strCache>
                      <c:ptCount val="1"/>
                      <c:pt idx="0">
                        <c:v>CaaS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ja-JP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Sheet1!$C$3:$C$9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2012</c:v>
                      </c:pt>
                      <c:pt idx="1">
                        <c:v>2013</c:v>
                      </c:pt>
                      <c:pt idx="2">
                        <c:v>2014</c:v>
                      </c:pt>
                      <c:pt idx="3">
                        <c:v>2015</c:v>
                      </c:pt>
                      <c:pt idx="4">
                        <c:v>2016</c:v>
                      </c:pt>
                      <c:pt idx="5">
                        <c:v>2017</c:v>
                      </c:pt>
                      <c:pt idx="6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Sheet1!$E$3:$E$9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1.9</c:v>
                      </c:pt>
                      <c:pt idx="2">
                        <c:v>5</c:v>
                      </c:pt>
                      <c:pt idx="3">
                        <c:v>11.9</c:v>
                      </c:pt>
                      <c:pt idx="4">
                        <c:v>23.6</c:v>
                      </c:pt>
                      <c:pt idx="5">
                        <c:v>36.299999999999997</c:v>
                      </c:pt>
                      <c:pt idx="6">
                        <c:v>45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Sheet1!$F$2</c15:sqref>
                        </c15:formulaRef>
                      </c:ext>
                    </c:extLst>
                    <c:strCache>
                      <c:ptCount val="1"/>
                      <c:pt idx="0">
                        <c:v>PaaS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ja-JP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Sheet1!$C$3:$C$9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2012</c:v>
                      </c:pt>
                      <c:pt idx="1">
                        <c:v>2013</c:v>
                      </c:pt>
                      <c:pt idx="2">
                        <c:v>2014</c:v>
                      </c:pt>
                      <c:pt idx="3">
                        <c:v>2015</c:v>
                      </c:pt>
                      <c:pt idx="4">
                        <c:v>2016</c:v>
                      </c:pt>
                      <c:pt idx="5">
                        <c:v>2017</c:v>
                      </c:pt>
                      <c:pt idx="6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Sheet1!$F$3:$F$9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3.3</c:v>
                      </c:pt>
                      <c:pt idx="3">
                        <c:v>6.8</c:v>
                      </c:pt>
                      <c:pt idx="4">
                        <c:v>12.4</c:v>
                      </c:pt>
                      <c:pt idx="5">
                        <c:v>19.7</c:v>
                      </c:pt>
                      <c:pt idx="6">
                        <c:v>26.5</c:v>
                      </c:pt>
                    </c:numCache>
                  </c:numRef>
                </c:val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</c15:sqref>
                        </c15:formulaRef>
                      </c:ext>
                    </c:extLst>
                    <c:strCache>
                      <c:ptCount val="1"/>
                      <c:pt idx="0">
                        <c:v>SaaS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ja-JP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Sheet1!$C$3:$C$9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2012</c:v>
                      </c:pt>
                      <c:pt idx="1">
                        <c:v>2013</c:v>
                      </c:pt>
                      <c:pt idx="2">
                        <c:v>2014</c:v>
                      </c:pt>
                      <c:pt idx="3">
                        <c:v>2015</c:v>
                      </c:pt>
                      <c:pt idx="4">
                        <c:v>2016</c:v>
                      </c:pt>
                      <c:pt idx="5">
                        <c:v>2017</c:v>
                      </c:pt>
                      <c:pt idx="6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Sheet1!$G$3:$G$9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14.2</c:v>
                      </c:pt>
                      <c:pt idx="1">
                        <c:v>20.399999999999999</c:v>
                      </c:pt>
                      <c:pt idx="2">
                        <c:v>29.6</c:v>
                      </c:pt>
                      <c:pt idx="3">
                        <c:v>41.2</c:v>
                      </c:pt>
                      <c:pt idx="4">
                        <c:v>54.7</c:v>
                      </c:pt>
                      <c:pt idx="5">
                        <c:v>69.2</c:v>
                      </c:pt>
                      <c:pt idx="6">
                        <c:v>84.1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1434261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/>
                  <a:t>西暦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540519728"/>
        <c:crosses val="autoZero"/>
        <c:auto val="1"/>
        <c:lblAlgn val="ctr"/>
        <c:lblOffset val="100"/>
        <c:noMultiLvlLbl val="0"/>
      </c:catAx>
      <c:valAx>
        <c:axId val="-1540519728"/>
        <c:scaling>
          <c:orientation val="minMax"/>
          <c:max val="50"/>
        </c:scaling>
        <c:delete val="0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800"/>
                  <a:t>市場規模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43426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AC8-B877-4CE1-B67B-5CEDB7CFD141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A5A-F1B1-4D28-B4B0-E2D778DAAF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90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AC8-B877-4CE1-B67B-5CEDB7CFD141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A5A-F1B1-4D28-B4B0-E2D778DAAF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00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AC8-B877-4CE1-B67B-5CEDB7CFD141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A5A-F1B1-4D28-B4B0-E2D778DAAF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0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AC8-B877-4CE1-B67B-5CEDB7CFD141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A5A-F1B1-4D28-B4B0-E2D778DAAF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01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AC8-B877-4CE1-B67B-5CEDB7CFD141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A5A-F1B1-4D28-B4B0-E2D778DAAF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74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AC8-B877-4CE1-B67B-5CEDB7CFD141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A5A-F1B1-4D28-B4B0-E2D778DAAF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6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AC8-B877-4CE1-B67B-5CEDB7CFD141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A5A-F1B1-4D28-B4B0-E2D778DAAF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1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AC8-B877-4CE1-B67B-5CEDB7CFD141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A5A-F1B1-4D28-B4B0-E2D778DAAF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09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AC8-B877-4CE1-B67B-5CEDB7CFD141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A5A-F1B1-4D28-B4B0-E2D778DAAF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94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AC8-B877-4CE1-B67B-5CEDB7CFD141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A5A-F1B1-4D28-B4B0-E2D778DAAF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69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AC8-B877-4CE1-B67B-5CEDB7CFD141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A5A-F1B1-4D28-B4B0-E2D778DAAF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7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FAC8-B877-4CE1-B67B-5CEDB7CFD141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3A5A-F1B1-4D28-B4B0-E2D778DAAF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46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9426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020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1</cp:revision>
  <dcterms:created xsi:type="dcterms:W3CDTF">2016-02-16T07:27:05Z</dcterms:created>
  <dcterms:modified xsi:type="dcterms:W3CDTF">2016-02-16T07:31:26Z</dcterms:modified>
</cp:coreProperties>
</file>