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9"/>
  </p:notesMasterIdLst>
  <p:sldIdLst>
    <p:sldId id="256" r:id="rId3"/>
    <p:sldId id="257" r:id="rId4"/>
    <p:sldId id="258" r:id="rId5"/>
    <p:sldId id="259" r:id="rId6"/>
    <p:sldId id="260" r:id="rId7"/>
    <p:sldId id="261" r:id="rId8"/>
    <p:sldId id="264" r:id="rId9"/>
    <p:sldId id="270" r:id="rId10"/>
    <p:sldId id="263" r:id="rId11"/>
    <p:sldId id="262" r:id="rId12"/>
    <p:sldId id="265" r:id="rId13"/>
    <p:sldId id="271" r:id="rId14"/>
    <p:sldId id="266" r:id="rId15"/>
    <p:sldId id="267" r:id="rId16"/>
    <p:sldId id="268" r:id="rId17"/>
    <p:sldId id="269"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56680" autoAdjust="0"/>
  </p:normalViewPr>
  <p:slideViewPr>
    <p:cSldViewPr snapToGrid="0">
      <p:cViewPr varScale="1">
        <p:scale>
          <a:sx n="75" d="100"/>
          <a:sy n="75" d="100"/>
        </p:scale>
        <p:origin x="233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800" dirty="0"/>
              <a:t>各方式学習時間比較</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52934208"/>
        <c:axId val="-152927680"/>
      </c:barChart>
      <c:catAx>
        <c:axId val="-15293420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52927680"/>
        <c:crosses val="autoZero"/>
        <c:auto val="1"/>
        <c:lblAlgn val="ctr"/>
        <c:lblOffset val="100"/>
        <c:noMultiLvlLbl val="0"/>
      </c:catAx>
      <c:valAx>
        <c:axId val="-152927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学習時間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52934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3</a:t>
            </a:r>
            <a:r>
              <a:rPr lang="ja-JP" altLang="en-US" sz="1800"/>
              <a:t>セグメント構成作成所要時間比較</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論文掲載用データ!$B$174</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論文掲載用データ!$C$174:$G$174</c:f>
              <c:numCache>
                <c:formatCode>General</c:formatCode>
                <c:ptCount val="5"/>
                <c:pt idx="0">
                  <c:v>160</c:v>
                </c:pt>
                <c:pt idx="1">
                  <c:v>160</c:v>
                </c:pt>
                <c:pt idx="2">
                  <c:v>162</c:v>
                </c:pt>
                <c:pt idx="3">
                  <c:v>145</c:v>
                </c:pt>
                <c:pt idx="4">
                  <c:v>229</c:v>
                </c:pt>
              </c:numCache>
            </c:numRef>
          </c:val>
        </c:ser>
        <c:ser>
          <c:idx val="1"/>
          <c:order val="1"/>
          <c:tx>
            <c:strRef>
              <c:f>論文掲載用データ!$B$175</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論文掲載用データ!$C$175:$G$175</c:f>
              <c:numCache>
                <c:formatCode>General</c:formatCode>
                <c:ptCount val="5"/>
                <c:pt idx="0">
                  <c:v>660</c:v>
                </c:pt>
                <c:pt idx="1">
                  <c:v>730</c:v>
                </c:pt>
                <c:pt idx="2">
                  <c:v>2990</c:v>
                </c:pt>
                <c:pt idx="3">
                  <c:v>1946</c:v>
                </c:pt>
                <c:pt idx="4">
                  <c:v>1191</c:v>
                </c:pt>
              </c:numCache>
            </c:numRef>
          </c:val>
        </c:ser>
        <c:dLbls>
          <c:dLblPos val="outEnd"/>
          <c:showLegendKey val="0"/>
          <c:showVal val="1"/>
          <c:showCatName val="0"/>
          <c:showSerName val="0"/>
          <c:showPercent val="0"/>
          <c:showBubbleSize val="0"/>
        </c:dLbls>
        <c:gapWidth val="219"/>
        <c:overlap val="-27"/>
        <c:axId val="-286819904"/>
        <c:axId val="-286817728"/>
      </c:barChart>
      <c:catAx>
        <c:axId val="-28681990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86817728"/>
        <c:crosses val="autoZero"/>
        <c:auto val="1"/>
        <c:lblAlgn val="ctr"/>
        <c:lblOffset val="100"/>
        <c:noMultiLvlLbl val="0"/>
      </c:catAx>
      <c:valAx>
        <c:axId val="-286817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作成所要時間</a:t>
                </a:r>
                <a:r>
                  <a:rPr lang="en-US" altLang="ja-JP" sz="1800"/>
                  <a:t>(</a:t>
                </a:r>
                <a:r>
                  <a:rPr lang="ja-JP" altLang="en-US" sz="1800"/>
                  <a:t>秒</a:t>
                </a:r>
                <a:r>
                  <a:rPr lang="en-US" altLang="ja-JP" sz="1800"/>
                  <a:t>)</a:t>
                </a:r>
                <a:endParaRPr lang="ja-JP" altLang="en-US" sz="1800"/>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86819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52924960"/>
        <c:axId val="-152928768"/>
      </c:barChart>
      <c:catAx>
        <c:axId val="-152924960"/>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2928768"/>
        <c:crosses val="autoZero"/>
        <c:auto val="1"/>
        <c:lblAlgn val="ctr"/>
        <c:lblOffset val="100"/>
        <c:noMultiLvlLbl val="0"/>
      </c:catAx>
      <c:valAx>
        <c:axId val="-152928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52924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152927136"/>
        <c:axId val="-152930400"/>
      </c:barChart>
      <c:catAx>
        <c:axId val="-15292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52930400"/>
        <c:crosses val="autoZero"/>
        <c:auto val="1"/>
        <c:lblAlgn val="ctr"/>
        <c:lblOffset val="100"/>
        <c:noMultiLvlLbl val="0"/>
      </c:catAx>
      <c:valAx>
        <c:axId val="-152930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52927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a:t>
            </a:r>
            <a:r>
              <a:rPr kumimoji="1" lang="en-US" altLang="ja-JP" dirty="0" smtClean="0"/>
              <a:t>(</a:t>
            </a:r>
            <a:r>
              <a:rPr kumimoji="1" lang="ja-JP" altLang="en-US" dirty="0" smtClean="0"/>
              <a:t>１セグメント構成から３セグメント構成全てにおいて、</a:t>
            </a:r>
            <a:r>
              <a:rPr kumimoji="1" lang="en-US" altLang="ja-JP" dirty="0" smtClean="0"/>
              <a:t>)</a:t>
            </a:r>
            <a:r>
              <a:rPr kumimoji="1" lang="ja-JP" altLang="en-US" dirty="0" smtClean="0"/>
              <a:t>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a:t>
            </a:r>
            <a:r>
              <a:rPr kumimoji="1" lang="en-US" altLang="ja-JP" dirty="0" smtClean="0"/>
              <a:t>”””””</a:t>
            </a:r>
            <a:r>
              <a:rPr kumimoji="1" lang="ja-JP" altLang="en-US" dirty="0" smtClean="0"/>
              <a:t>従来方式では各被験者作成所要時間のバラ付きが大きい</a:t>
            </a:r>
            <a:r>
              <a:rPr kumimoji="1" lang="en-US" altLang="ja-JP" dirty="0" smtClean="0"/>
              <a:t>”””””</a:t>
            </a:r>
          </a:p>
          <a:p>
            <a:r>
              <a:rPr kumimoji="1" lang="ja-JP" altLang="en-US" dirty="0" smtClean="0"/>
              <a:t>→記述量増加で時間が掛かる</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77296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13</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15</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5A27BD4-75F9-4C2C-8D66-695067FA1892}" type="datetimeFigureOut">
              <a:rPr kumimoji="1" lang="ja-JP" altLang="en-US" smtClean="0"/>
              <a:t>2016/2/12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A27BD4-75F9-4C2C-8D66-695067FA1892}" type="datetimeFigureOut">
              <a:rPr kumimoji="1" lang="ja-JP" altLang="en-US" smtClean="0"/>
              <a:t>2016/2/12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6E614-4836-42B6-A98A-93C794B969EB}" type="datetimeFigureOut">
              <a:rPr kumimoji="1" lang="ja-JP" altLang="en-US" smtClean="0"/>
              <a:t>2016/2/12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C6E614-4836-42B6-A98A-93C794B969EB}" type="datetimeFigureOut">
              <a:rPr kumimoji="1" lang="ja-JP" altLang="en-US" smtClean="0"/>
              <a:t>2016/2/12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1600043" y="5094514"/>
            <a:ext cx="6184706" cy="923330"/>
          </a:xfrm>
          <a:prstGeom prst="rect">
            <a:avLst/>
          </a:prstGeom>
          <a:noFill/>
        </p:spPr>
        <p:txBody>
          <a:bodyPr wrap="none" rtlCol="0">
            <a:spAutoFit/>
          </a:bodyPr>
          <a:lstStyle/>
          <a:p>
            <a:pPr algn="ctr"/>
            <a:r>
              <a:rPr kumimoji="1" lang="ja-JP" altLang="en-US" dirty="0" smtClean="0"/>
              <a:t>情報学群　コンピュータサイエンス専攻　（分散処理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r>
              <a:rPr kumimoji="1" lang="ja-JP" altLang="en-US" sz="2800" b="1" dirty="0" smtClean="0">
                <a:solidFill>
                  <a:srgbClr val="00B0F0"/>
                </a:solidFill>
              </a:rPr>
              <a:t>被験者の学習時間，</a:t>
            </a:r>
            <a:endParaRPr kumimoji="1" lang="en-US" altLang="ja-JP" sz="2800" b="1" dirty="0" smtClean="0">
              <a:solidFill>
                <a:srgbClr val="00B0F0"/>
              </a:solidFill>
            </a:endParaRPr>
          </a:p>
          <a:p>
            <a:r>
              <a:rPr kumimoji="1" lang="ja-JP" altLang="en-US" sz="2800" b="1" dirty="0" smtClean="0">
                <a:solidFill>
                  <a:srgbClr val="00B0F0"/>
                </a:solidFill>
              </a:rPr>
              <a:t>テンプレートファイル作成所要時間</a:t>
            </a:r>
            <a:r>
              <a:rPr lang="ja-JP" altLang="en-US" sz="2800" b="1" dirty="0" smtClean="0">
                <a:solidFill>
                  <a:srgbClr val="00B0F0"/>
                </a:solidFill>
              </a:rPr>
              <a:t>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a:t>
            </a:r>
            <a:r>
              <a:rPr kumimoji="1" lang="ja-JP" altLang="en-US" b="1" dirty="0" smtClean="0"/>
              <a:t>有した</a:t>
            </a:r>
            <a:r>
              <a:rPr lang="ja-JP" altLang="en-US" b="1" dirty="0"/>
              <a:t>学生</a:t>
            </a:r>
            <a:r>
              <a:rPr kumimoji="1" lang="ja-JP" altLang="en-US" b="1" dirty="0" smtClean="0"/>
              <a:t>５名</a:t>
            </a:r>
            <a:endParaRPr kumimoji="1" lang="ja-JP" altLang="en-US" b="1" dirty="0"/>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3622820601"/>
              </p:ext>
            </p:extLst>
          </p:nvPr>
        </p:nvGraphicFramePr>
        <p:xfrm>
          <a:off x="0" y="1763113"/>
          <a:ext cx="9144000" cy="50839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290" y="140513"/>
            <a:ext cx="5327748" cy="7541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a:lstStyle>
          <a:p>
            <a:r>
              <a:rPr lang="ja-JP" altLang="en-US" b="1" smtClean="0"/>
              <a:t>評価</a:t>
            </a:r>
            <a:r>
              <a:rPr lang="en-US" altLang="ja-JP" b="1" smtClean="0"/>
              <a:t>(3/3)</a:t>
            </a:r>
            <a:endParaRPr lang="ja-JP" altLang="en-US" b="1" dirty="0"/>
          </a:p>
        </p:txBody>
      </p:sp>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graphicFrame>
        <p:nvGraphicFramePr>
          <p:cNvPr id="6" name="グラフ 5"/>
          <p:cNvGraphicFramePr>
            <a:graphicFrameLocks/>
          </p:cNvGraphicFramePr>
          <p:nvPr>
            <p:extLst>
              <p:ext uri="{D42A27DB-BD31-4B8C-83A1-F6EECF244321}">
                <p14:modId xmlns:p14="http://schemas.microsoft.com/office/powerpoint/2010/main" val="1772059142"/>
              </p:ext>
            </p:extLst>
          </p:nvPr>
        </p:nvGraphicFramePr>
        <p:xfrm>
          <a:off x="0" y="1653540"/>
          <a:ext cx="9144000" cy="51983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0035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spTree>
    <p:extLst>
      <p:ext uri="{BB962C8B-B14F-4D97-AF65-F5344CB8AC3E}">
        <p14:creationId xmlns:p14="http://schemas.microsoft.com/office/powerpoint/2010/main" val="50056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lang="en-US" altLang="ja-JP" b="1" dirty="0"/>
              <a:t>5</a:t>
            </a:r>
            <a:r>
              <a:rPr kumimoji="1" lang="en-US" altLang="ja-JP" b="1" dirty="0" smtClean="0"/>
              <a:t>/3)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専門知識を意識することなく</a:t>
            </a:r>
            <a:r>
              <a:rPr kumimoji="1" lang="en-US" altLang="ja-JP" sz="2400" dirty="0" smtClean="0"/>
              <a:t>Heat</a:t>
            </a:r>
            <a:r>
              <a:rPr kumimoji="1" lang="ja-JP" altLang="en-US" sz="2400" dirty="0" smtClean="0"/>
              <a:t>テンプレートファイルを作成可能なオーケストレーション定義エディタを実現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従来の方式よりも少ない学習時間で容易に短時間かつ正確に</a:t>
            </a:r>
            <a:r>
              <a:rPr lang="en-US" altLang="ja-JP" sz="2800" u="sng" dirty="0"/>
              <a:t>Heat</a:t>
            </a:r>
            <a:r>
              <a:rPr lang="ja-JP" altLang="en-US" sz="2800" u="sng" dirty="0"/>
              <a:t>テンプレートファイルを作成可能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下矢印 2"/>
          <p:cNvSpPr/>
          <p:nvPr/>
        </p:nvSpPr>
        <p:spPr>
          <a:xfrm>
            <a:off x="3962400" y="3162300"/>
            <a:ext cx="965200" cy="6731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1945359"/>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kumimoji="1" lang="ja-JP" altLang="en-US" sz="2400" dirty="0" smtClean="0"/>
              <a:t>ネットワーク上の資源をネット経由で使用すること</a:t>
            </a:r>
            <a:endParaRPr kumimoji="1" lang="ja-JP" altLang="en-US" sz="2400" dirty="0"/>
          </a:p>
        </p:txBody>
      </p:sp>
      <p:sp>
        <p:nvSpPr>
          <p:cNvPr id="7" name="テキスト ボックス 6"/>
          <p:cNvSpPr txBox="1"/>
          <p:nvPr/>
        </p:nvSpPr>
        <p:spPr>
          <a:xfrm>
            <a:off x="502276" y="2837911"/>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クラウドコンピューティングであり，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インフラをインターネット経由で提供するサービス</a:t>
            </a:r>
            <a:endParaRPr kumimoji="1" lang="ja-JP" altLang="en-US" sz="2400" dirty="0"/>
          </a:p>
        </p:txBody>
      </p:sp>
      <p:sp>
        <p:nvSpPr>
          <p:cNvPr id="8" name="下矢印 7"/>
          <p:cNvSpPr/>
          <p:nvPr/>
        </p:nvSpPr>
        <p:spPr>
          <a:xfrm>
            <a:off x="4031087" y="5298341"/>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903893"/>
            <a:ext cx="7830354" cy="954107"/>
          </a:xfrm>
          <a:prstGeom prst="rect">
            <a:avLst/>
          </a:prstGeom>
          <a:noFill/>
        </p:spPr>
        <p:txBody>
          <a:bodyPr wrap="square" rtlCol="0">
            <a:spAutoFit/>
          </a:bodyPr>
          <a:lstStyle/>
          <a:p>
            <a:r>
              <a:rPr lang="ja-JP" altLang="en-US" sz="2800" u="sng" dirty="0" smtClean="0"/>
              <a:t>複数セグメントを持つ</a:t>
            </a:r>
            <a:r>
              <a:rPr kumimoji="1" lang="ja-JP" altLang="en-US" sz="2800" u="sng" dirty="0" smtClean="0"/>
              <a:t>システム構成の構築には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
        <p:nvSpPr>
          <p:cNvPr id="5" name="テキスト ボックス 4"/>
          <p:cNvSpPr txBox="1"/>
          <p:nvPr/>
        </p:nvSpPr>
        <p:spPr>
          <a:xfrm>
            <a:off x="502276" y="4203700"/>
            <a:ext cx="8319752" cy="1384995"/>
          </a:xfrm>
          <a:prstGeom prst="rect">
            <a:avLst/>
          </a:prstGeom>
          <a:noFill/>
        </p:spPr>
        <p:txBody>
          <a:bodyPr wrap="square" rtlCol="0">
            <a:spAutoFit/>
          </a:bodyPr>
          <a:lstStyle/>
          <a:p>
            <a:r>
              <a:rPr lang="ja-JP" altLang="en-US" sz="2800" b="1" dirty="0" smtClean="0"/>
              <a:t>現状</a:t>
            </a:r>
            <a:endParaRPr lang="en-US" altLang="ja-JP" sz="2800" b="1" dirty="0" smtClean="0"/>
          </a:p>
          <a:p>
            <a:pPr marL="342900" indent="-342900">
              <a:buFont typeface="Wingdings" panose="05000000000000000000" pitchFamily="2" charset="2"/>
              <a:buChar char="u"/>
            </a:pPr>
            <a:r>
              <a:rPr kumimoji="1" lang="ja-JP" altLang="en-US" sz="2800" b="1" dirty="0" smtClean="0"/>
              <a:t>複数セグメントを持つシステム構成には時間がかかる</a:t>
            </a:r>
            <a:endParaRPr kumimoji="1" lang="ja-JP" altLang="en-US" sz="2400" b="1" dirty="0"/>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2677656"/>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a:t>
            </a:r>
            <a:r>
              <a:rPr kumimoji="1" lang="ja-JP" altLang="en-US" sz="2400" dirty="0" smtClean="0"/>
              <a:t>を定義してシステムを構築</a:t>
            </a:r>
            <a:endParaRPr kumimoji="1" lang="en-US" altLang="ja-JP" sz="2400" dirty="0" smtClean="0"/>
          </a:p>
          <a:p>
            <a:pPr marL="742950" lvl="1" indent="-285750">
              <a:buFont typeface="Wingdings" panose="05000000000000000000" pitchFamily="2" charset="2"/>
              <a:buChar char="p"/>
            </a:pPr>
            <a:r>
              <a:rPr lang="ja-JP" altLang="en-US" sz="2400" dirty="0" smtClean="0"/>
              <a:t>これらのリソースは</a:t>
            </a:r>
            <a:r>
              <a:rPr lang="en-US" altLang="ja-JP" sz="2400" dirty="0" smtClean="0"/>
              <a:t>OpenStack</a:t>
            </a:r>
            <a:r>
              <a:rPr lang="ja-JP" altLang="en-US" sz="2400" dirty="0" smtClean="0"/>
              <a:t>内のコンポーネント群により制御・管理されている</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a:t>
            </a:r>
            <a:r>
              <a:rPr kumimoji="1" lang="ja-JP" altLang="en-US" sz="2400" dirty="0" smtClean="0"/>
              <a:t>の</a:t>
            </a:r>
            <a:r>
              <a:rPr lang="ja-JP" altLang="en-US" sz="2400" dirty="0" smtClean="0"/>
              <a:t>コンポーネントを制御，一括で定義し構築する</a:t>
            </a:r>
            <a:endParaRPr kumimoji="1" lang="en-US" altLang="ja-JP" sz="2400" dirty="0" smtClean="0"/>
          </a:p>
        </p:txBody>
      </p:sp>
      <p:sp>
        <p:nvSpPr>
          <p:cNvPr id="6" name="下矢印 5"/>
          <p:cNvSpPr/>
          <p:nvPr/>
        </p:nvSpPr>
        <p:spPr>
          <a:xfrm>
            <a:off x="3911504" y="46791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9232" y="57924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744722" y="1255216"/>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895149" y="1737845"/>
            <a:ext cx="7547410" cy="707886"/>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仮想環境構築をオーケストレーション（自動化）</a:t>
            </a:r>
            <a:endParaRPr kumimoji="1" lang="en-US" altLang="ja-JP" sz="2000" dirty="0" smtClean="0"/>
          </a:p>
          <a:p>
            <a:pPr marL="285750" indent="-285750">
              <a:buFont typeface="Wingdings" panose="05000000000000000000" pitchFamily="2" charset="2"/>
              <a:buChar char="u"/>
            </a:pPr>
            <a:r>
              <a:rPr kumimoji="1" lang="ja-JP" altLang="en-US" sz="2000" dirty="0" smtClean="0"/>
              <a:t>テンプレートファイルに構築内容を記述</a:t>
            </a:r>
            <a:endParaRPr kumimoji="1" lang="ja-JP" altLang="en-US" sz="2000" dirty="0"/>
          </a:p>
        </p:txBody>
      </p:sp>
      <p:sp>
        <p:nvSpPr>
          <p:cNvPr id="7" name="テキスト ボックス 6"/>
          <p:cNvSpPr txBox="1"/>
          <p:nvPr/>
        </p:nvSpPr>
        <p:spPr>
          <a:xfrm>
            <a:off x="744722" y="2601000"/>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878961" y="3185388"/>
            <a:ext cx="7413171" cy="1015663"/>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テキスト記述量が膨大</a:t>
            </a:r>
            <a:endParaRPr kumimoji="1" lang="en-US" altLang="ja-JP" sz="2000" dirty="0" smtClean="0"/>
          </a:p>
          <a:p>
            <a:pPr marL="285750" indent="-285750">
              <a:buFont typeface="Wingdings" panose="05000000000000000000" pitchFamily="2" charset="2"/>
              <a:buChar char="u"/>
            </a:pPr>
            <a:r>
              <a:rPr lang="ja-JP" altLang="en-US" sz="2000" dirty="0"/>
              <a:t>構成</a:t>
            </a:r>
            <a:r>
              <a:rPr lang="ja-JP" altLang="en-US" sz="2000" dirty="0" smtClean="0"/>
              <a:t>情報を把握しづらい</a:t>
            </a:r>
            <a:endParaRPr lang="en-US" altLang="ja-JP" sz="2000" dirty="0" smtClean="0"/>
          </a:p>
          <a:p>
            <a:pPr marL="285750" indent="-285750">
              <a:buFont typeface="Wingdings" panose="05000000000000000000" pitchFamily="2" charset="2"/>
              <a:buChar char="u"/>
            </a:pPr>
            <a:r>
              <a:rPr kumimoji="1" lang="ja-JP" altLang="en-US" sz="2000" dirty="0"/>
              <a:t>書式</a:t>
            </a:r>
            <a:r>
              <a:rPr kumimoji="1" lang="ja-JP" altLang="en-US" sz="2000" dirty="0" smtClean="0"/>
              <a:t>が</a:t>
            </a:r>
            <a:r>
              <a:rPr kumimoji="1" lang="ja-JP" altLang="en-US" sz="20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93"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366821"/>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
        <p:nvSpPr>
          <p:cNvPr id="5" name="円/楕円 4"/>
          <p:cNvSpPr/>
          <p:nvPr/>
        </p:nvSpPr>
        <p:spPr>
          <a:xfrm>
            <a:off x="3866324" y="3078554"/>
            <a:ext cx="1687959" cy="98761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633578" y="4342427"/>
            <a:ext cx="1712357" cy="1045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a:t>
            </a:r>
            <a:r>
              <a:rPr lang="ja-JP" altLang="en-US" b="1" dirty="0"/>
              <a:t>概要</a:t>
            </a:r>
            <a:r>
              <a:rPr lang="en-US" altLang="ja-JP" b="1" dirty="0" smtClean="0"/>
              <a:t>(1/4)</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326" y="3045279"/>
            <a:ext cx="2195162" cy="370658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450" y="3199167"/>
            <a:ext cx="3878036" cy="2681490"/>
          </a:xfrm>
          <a:prstGeom prst="rect">
            <a:avLst/>
          </a:prstGeom>
        </p:spPr>
      </p:pic>
      <p:sp>
        <p:nvSpPr>
          <p:cNvPr id="7" name="テキスト ボックス 6"/>
          <p:cNvSpPr txBox="1"/>
          <p:nvPr/>
        </p:nvSpPr>
        <p:spPr>
          <a:xfrm>
            <a:off x="2002311" y="2891390"/>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38489" y="2891389"/>
            <a:ext cx="3247761" cy="37216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オーケストレーション定義エディタの概要</a:t>
            </a:r>
            <a:r>
              <a:rPr kumimoji="1" lang="en-US" altLang="ja-JP" b="1" dirty="0" smtClean="0"/>
              <a:t>(2/4)</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452770" y="6533778"/>
            <a:ext cx="2587055" cy="369332"/>
          </a:xfrm>
          <a:prstGeom prst="rect">
            <a:avLst/>
          </a:prstGeom>
          <a:noFill/>
        </p:spPr>
        <p:txBody>
          <a:bodyPr wrap="none" rtlCol="0">
            <a:spAutoFit/>
          </a:bodyPr>
          <a:lstStyle/>
          <a:p>
            <a:r>
              <a:rPr lang="en-US" altLang="ja-JP" dirty="0" smtClean="0"/>
              <a:t>Heat</a:t>
            </a:r>
            <a:r>
              <a:rPr lang="ja-JP" altLang="en-US" dirty="0"/>
              <a:t>テンプレートファイル</a:t>
            </a:r>
            <a:endParaRPr kumimoji="1" lang="ja-JP" altLang="en-US" dirty="0"/>
          </a:p>
        </p:txBody>
      </p:sp>
      <p:sp>
        <p:nvSpPr>
          <p:cNvPr id="29" name="テキスト ボックス 28"/>
          <p:cNvSpPr txBox="1"/>
          <p:nvPr/>
        </p:nvSpPr>
        <p:spPr>
          <a:xfrm>
            <a:off x="5643230" y="6488668"/>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08738" cy="754154"/>
          </a:xfrm>
        </p:spPr>
        <p:txBody>
          <a:bodyPr>
            <a:normAutofit/>
          </a:bodyPr>
          <a:lstStyle/>
          <a:p>
            <a:r>
              <a:rPr kumimoji="1" lang="ja-JP" altLang="en-US" dirty="0" smtClean="0"/>
              <a:t>オーケストレーション定義エディタの概要</a:t>
            </a:r>
            <a:r>
              <a:rPr kumimoji="1" lang="en-US" altLang="ja-JP" dirty="0" smtClean="0"/>
              <a:t>(3/4)</a:t>
            </a:r>
            <a:endParaRPr kumimoji="1" lang="ja-JP" altLang="en-US" dirty="0"/>
          </a:p>
        </p:txBody>
      </p:sp>
      <p:sp>
        <p:nvSpPr>
          <p:cNvPr id="4" name="テキスト ボックス 3"/>
          <p:cNvSpPr txBox="1"/>
          <p:nvPr/>
        </p:nvSpPr>
        <p:spPr>
          <a:xfrm>
            <a:off x="76841" y="1156321"/>
            <a:ext cx="5566390" cy="523220"/>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構成確認画面の動き</a:t>
            </a:r>
            <a:endParaRPr kumimoji="1" lang="ja-JP" altLang="en-US"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314" y="1679541"/>
            <a:ext cx="2826917" cy="476969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036" y="1670022"/>
            <a:ext cx="2841857" cy="478873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371" y="1670022"/>
            <a:ext cx="2836522" cy="4772099"/>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036" y="1670022"/>
            <a:ext cx="2842331" cy="4793522"/>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6923" y="1684021"/>
            <a:ext cx="2834970" cy="4777128"/>
          </a:xfrm>
          <a:prstGeom prst="rect">
            <a:avLst/>
          </a:prstGeom>
        </p:spPr>
      </p:pic>
    </p:spTree>
    <p:extLst>
      <p:ext uri="{BB962C8B-B14F-4D97-AF65-F5344CB8AC3E}">
        <p14:creationId xmlns:p14="http://schemas.microsoft.com/office/powerpoint/2010/main" val="36811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a:t>
            </a:r>
            <a:r>
              <a:rPr lang="ja-JP" altLang="en-US" b="1" dirty="0"/>
              <a:t>概要</a:t>
            </a:r>
            <a:r>
              <a:rPr lang="en-US" altLang="ja-JP" b="1" dirty="0" smtClean="0"/>
              <a:t>(4/4)</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323439"/>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t>テキスト手動入力を極力撤廃</a:t>
            </a:r>
            <a:endParaRPr lang="en-US" altLang="ja-JP" sz="2000" dirty="0" smtClean="0"/>
          </a:p>
          <a:p>
            <a:pPr marL="800100" lvl="1" indent="-342900">
              <a:buFont typeface="Wingdings" panose="05000000000000000000" pitchFamily="2" charset="2"/>
              <a:buChar char="Ø"/>
            </a:pPr>
            <a:r>
              <a:rPr kumimoji="1" lang="ja-JP" altLang="en-US" sz="2000" dirty="0" smtClean="0"/>
              <a:t>プルダウンメニュー</a:t>
            </a:r>
            <a:r>
              <a:rPr kumimoji="1" lang="ja-JP" altLang="en-US" sz="2000" dirty="0"/>
              <a:t>に</a:t>
            </a:r>
            <a:r>
              <a:rPr kumimoji="1" lang="ja-JP" altLang="en-US" sz="2000" dirty="0" smtClean="0"/>
              <a:t>よりクリックだけで入力可能</a:t>
            </a:r>
            <a:endParaRPr kumimoji="1" lang="en-US" altLang="ja-JP" sz="2000" dirty="0" smtClean="0"/>
          </a:p>
          <a:p>
            <a:pPr marL="800100" lvl="1" indent="-342900">
              <a:buFont typeface="Wingdings" panose="05000000000000000000" pitchFamily="2" charset="2"/>
              <a:buChar char="Ø"/>
            </a:pPr>
            <a:r>
              <a:rPr kumimoji="1" lang="ja-JP" altLang="en-US" sz="2000" dirty="0" smtClean="0"/>
              <a:t>記述量の削減，入力ミスの</a:t>
            </a:r>
            <a:r>
              <a:rPr lang="ja-JP" altLang="en-US" sz="2000" dirty="0" smtClean="0"/>
              <a:t>抑止</a:t>
            </a:r>
            <a:endParaRPr lang="en-US" altLang="ja-JP" sz="2000" dirty="0" smtClean="0"/>
          </a:p>
          <a:p>
            <a:pPr marL="800100" lvl="1" indent="-342900">
              <a:buFont typeface="Wingdings" panose="05000000000000000000" pitchFamily="2" charset="2"/>
              <a:buChar char="Ø"/>
            </a:pPr>
            <a:r>
              <a:rPr kumimoji="1" lang="ja-JP" altLang="en-US" sz="2000" dirty="0"/>
              <a:t>入力</a:t>
            </a:r>
            <a:r>
              <a:rPr kumimoji="1" lang="ja-JP" altLang="en-US" sz="2000" dirty="0" smtClean="0"/>
              <a:t>内容が決まっているものは自動入力</a:t>
            </a:r>
            <a:endParaRPr kumimoji="1" lang="ja-JP" altLang="en-US" sz="20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782" y="2885521"/>
            <a:ext cx="5144218" cy="39724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7861" y="2971001"/>
            <a:ext cx="2587055" cy="369332"/>
          </a:xfrm>
          <a:prstGeom prst="rect">
            <a:avLst/>
          </a:prstGeom>
          <a:noFill/>
        </p:spPr>
        <p:txBody>
          <a:bodyPr wrap="none" rtlCol="0">
            <a:spAutoFit/>
          </a:bodyPr>
          <a:lstStyle/>
          <a:p>
            <a:r>
              <a:rPr kumimoji="1" lang="en-US" altLang="ja-JP" dirty="0" smtClean="0"/>
              <a:t>Heat</a:t>
            </a:r>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1767</TotalTime>
  <Words>1452</Words>
  <Application>Microsoft Office PowerPoint</Application>
  <PresentationFormat>画面に合わせる (4:3)</PresentationFormat>
  <Paragraphs>225</Paragraphs>
  <Slides>16</Slides>
  <Notes>14</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16</vt:i4>
      </vt:variant>
    </vt:vector>
  </HeadingPairs>
  <TitlesOfParts>
    <vt:vector size="23"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オーケストレーション定義エディタの概要(1/4)</vt:lpstr>
      <vt:lpstr>オーケストレーション定義エディタの概要(2/4)</vt:lpstr>
      <vt:lpstr>オーケストレーション定義エディタの概要(3/4)</vt:lpstr>
      <vt:lpstr>オーケストレーション定義エディタの概要(4/4)</vt:lpstr>
      <vt:lpstr>評価(1/3)</vt:lpstr>
      <vt:lpstr>評価(2/3)</vt:lpstr>
      <vt:lpstr>PowerPoint プレゼンテーション</vt:lpstr>
      <vt:lpstr>評価(4/3)</vt:lpstr>
      <vt:lpstr>評価(5/3)</vt:lpstr>
      <vt:lpstr>まとめ</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川口貴大</cp:lastModifiedBy>
  <cp:revision>144</cp:revision>
  <dcterms:created xsi:type="dcterms:W3CDTF">2016-02-05T08:22:34Z</dcterms:created>
  <dcterms:modified xsi:type="dcterms:W3CDTF">2016-02-12T09:59:49Z</dcterms:modified>
</cp:coreProperties>
</file>