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73" r:id="rId3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</p:sldIdLst>
  <p:sldSz cx="9144000" cy="6858000" type="screen4x3"/>
  <p:notesSz cx="7099300" cy="10234295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82F"/>
    <a:srgbClr val="F0AEE8"/>
    <a:srgbClr val="30313C"/>
    <a:srgbClr val="D729C2"/>
    <a:srgbClr val="000000"/>
    <a:srgbClr val="126C1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4"/>
    <p:restoredTop sz="96023"/>
  </p:normalViewPr>
  <p:slideViewPr>
    <p:cSldViewPr showGuides="1">
      <p:cViewPr varScale="1">
        <p:scale>
          <a:sx n="73" d="100"/>
          <a:sy n="73" d="100"/>
        </p:scale>
        <p:origin x="942" y="48"/>
      </p:cViewPr>
      <p:guideLst>
        <p:guide orient="horz" pos="2126"/>
        <p:guide pos="28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B451B6-61D9-FD4E-8E55-ADCE47C2A02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03A280-2F75-E84C-B98E-F4777355B13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0"/>
            <a:ext cx="9156371" cy="4343900"/>
          </a:xfrm>
          <a:prstGeom prst="rect">
            <a:avLst/>
          </a:prstGeom>
          <a:solidFill>
            <a:srgbClr val="40C059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13" name="Shape 13"/>
          <p:cNvSpPr>
            <a:spLocks noGrp="1"/>
          </p:cNvSpPr>
          <p:nvPr>
            <p:ph type="title" hasCustomPrompt="1"/>
          </p:nvPr>
        </p:nvSpPr>
        <p:spPr>
          <a:xfrm>
            <a:off x="109618" y="1900909"/>
            <a:ext cx="8924763" cy="122452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FF682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 smtClean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dirty="0"/>
          </a:p>
        </p:txBody>
      </p:sp>
      <p:pic>
        <p:nvPicPr>
          <p:cNvPr id="5" name="图片 4" descr="千锋互联-横版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37490" y="784225"/>
            <a:ext cx="8557260" cy="473075"/>
          </a:xfrm>
        </p:spPr>
        <p:txBody>
          <a:bodyPr/>
          <a:lstStyle>
            <a:lvl1pPr algn="l">
              <a:defRPr sz="2400">
                <a:solidFill>
                  <a:srgbClr val="FF682F"/>
                </a:solidFill>
              </a:defRPr>
            </a:lvl1pPr>
          </a:lstStyle>
          <a:p>
            <a:r>
              <a:rPr lang="zh-CN" altLang="en-US"/>
              <a:t>摘要</a:t>
            </a:r>
            <a:endParaRPr lang="zh-CN" altLang="en-US"/>
          </a:p>
        </p:txBody>
      </p:sp>
      <p:sp>
        <p:nvSpPr>
          <p:cNvPr id="7" name="Shape 3"/>
          <p:cNvSpPr>
            <a:spLocks noGrp="1"/>
          </p:cNvSpPr>
          <p:nvPr>
            <p:ph type="body" idx="1" hasCustomPrompt="1"/>
          </p:nvPr>
        </p:nvSpPr>
        <p:spPr>
          <a:xfrm>
            <a:off x="237490" y="1652270"/>
            <a:ext cx="8557260" cy="49993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>
            <a:lvl1pPr marL="0" indent="0" eaLnBrk="1" fontAlgn="auto" latinLnBrk="0" hangingPunct="1">
              <a:spcBef>
                <a:spcPts val="0"/>
              </a:spcBef>
              <a:buNone/>
              <a:defRPr sz="2400">
                <a:solidFill>
                  <a:srgbClr val="FF682F"/>
                </a:solidFill>
                <a:ea typeface="宋体" panose="02010600030101010101" pitchFamily="2" charset="-122"/>
              </a:defRPr>
            </a:lvl1pPr>
            <a:lvl2pPr marL="343535" indent="0">
              <a:buNone/>
              <a:defRPr/>
            </a:lvl2pPr>
          </a:lstStyle>
          <a:p>
            <a:r>
              <a:rPr dirty="0"/>
              <a:t>内容</a:t>
            </a:r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5963" y="1383040"/>
            <a:ext cx="9155927" cy="78064"/>
          </a:xfrm>
          <a:prstGeom prst="rect">
            <a:avLst/>
          </a:prstGeom>
          <a:solidFill>
            <a:srgbClr val="39B747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68072" y="1941885"/>
            <a:ext cx="8207855" cy="3942726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  <a:endParaRPr dirty="0"/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  <a:endParaRPr dirty="0"/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  <a:endParaRPr dirty="0"/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  <a:endParaRPr dirty="0"/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  <a:endParaRPr dirty="0"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22860" y="447040"/>
            <a:ext cx="9098280" cy="7829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pic>
        <p:nvPicPr>
          <p:cNvPr id="6" name="图片 5" descr="千锋互联-横版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ct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432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titleStyle>
    <p:bodyStyle>
      <a:lvl1pPr marL="861060" marR="0" indent="-43180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Char char="•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575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1004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4433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17862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1291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24720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28149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31578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Django</a:t>
            </a:r>
            <a:r>
              <a:rPr lang="zh-CN" altLang="en-US">
                <a:ea typeface="宋体" panose="02010600030101010101" pitchFamily="2" charset="-122"/>
              </a:rPr>
              <a:t>高级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分页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django</a:t>
            </a:r>
            <a:r>
              <a:rPr lang="zh-CN" altLang="en-US"/>
              <a:t>提供了分页的工具，存在于</a:t>
            </a:r>
            <a:r>
              <a:rPr lang="en-US" altLang="zh-CN"/>
              <a:t>django.core</a:t>
            </a:r>
            <a:r>
              <a:rPr lang="zh-CN" altLang="en-US"/>
              <a:t>中</a:t>
            </a:r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Paginator 	: </a:t>
            </a:r>
            <a:r>
              <a:rPr lang="zh-CN" altLang="en-US"/>
              <a:t>数据分页工具</a:t>
            </a:r>
            <a:endParaRPr lang="zh-CN" altLang="en-US"/>
          </a:p>
          <a:p>
            <a:r>
              <a:rPr lang="en-US" altLang="zh-CN"/>
              <a:t>	Page		: </a:t>
            </a:r>
            <a:r>
              <a:rPr lang="zh-CN" altLang="en-US"/>
              <a:t>具体的某一页面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Paginator:	</a:t>
            </a:r>
            <a:endParaRPr lang="en-US" altLang="zh-CN"/>
          </a:p>
          <a:p>
            <a:r>
              <a:rPr lang="zh-CN" altLang="en-US"/>
              <a:t>对象创建</a:t>
            </a:r>
            <a:r>
              <a:rPr lang="en-US" altLang="zh-CN"/>
              <a:t>: 	Paginator(</a:t>
            </a:r>
            <a:r>
              <a:rPr lang="zh-CN" altLang="en-US"/>
              <a:t>数据集，每一页数据数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属性</a:t>
            </a:r>
            <a:r>
              <a:rPr lang="en-US" altLang="zh-CN"/>
              <a:t>:		</a:t>
            </a:r>
            <a:endParaRPr lang="en-US" altLang="zh-CN"/>
          </a:p>
          <a:p>
            <a:r>
              <a:rPr lang="en-US" altLang="zh-CN"/>
              <a:t>		count</a:t>
            </a:r>
            <a:r>
              <a:rPr lang="zh-CN" altLang="en-US"/>
              <a:t>对象总数</a:t>
            </a:r>
            <a:endParaRPr lang="zh-CN" altLang="en-US"/>
          </a:p>
          <a:p>
            <a:r>
              <a:rPr lang="en-US" altLang="zh-CN"/>
              <a:t>		num_pages</a:t>
            </a:r>
            <a:r>
              <a:rPr lang="zh-CN" altLang="en-US"/>
              <a:t>：页面总数</a:t>
            </a:r>
            <a:endParaRPr lang="zh-CN" altLang="en-US"/>
          </a:p>
          <a:p>
            <a:r>
              <a:rPr lang="en-US" altLang="zh-CN"/>
              <a:t>		page_range: </a:t>
            </a:r>
            <a:r>
              <a:rPr lang="zh-CN" altLang="en-US"/>
              <a:t>页码列表，从</a:t>
            </a:r>
            <a:r>
              <a:rPr lang="en-US" altLang="zh-CN"/>
              <a:t>1</a:t>
            </a:r>
            <a:r>
              <a:rPr lang="zh-CN" altLang="en-US"/>
              <a:t>开始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方法</a:t>
            </a:r>
            <a:r>
              <a:rPr lang="en-US" altLang="zh-CN"/>
              <a:t>:		page(</a:t>
            </a:r>
            <a:r>
              <a:rPr lang="zh-CN" altLang="en-US"/>
              <a:t>整数</a:t>
            </a:r>
            <a:r>
              <a:rPr lang="en-US" altLang="zh-CN"/>
              <a:t>): </a:t>
            </a:r>
            <a:r>
              <a:rPr lang="zh-CN" altLang="en-US"/>
              <a:t>获得一个</a:t>
            </a:r>
            <a:r>
              <a:rPr lang="en-US" altLang="zh-CN"/>
              <a:t>page</a:t>
            </a:r>
            <a:r>
              <a:rPr lang="zh-CN" altLang="en-US"/>
              <a:t>对象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分页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常见错误</a:t>
            </a:r>
            <a:r>
              <a:rPr lang="en-US" altLang="zh-CN"/>
              <a:t>:	</a:t>
            </a:r>
            <a:endParaRPr lang="en-US" altLang="zh-CN"/>
          </a:p>
          <a:p>
            <a:r>
              <a:rPr lang="en-US" altLang="zh-CN"/>
              <a:t>	InvalidPage</a:t>
            </a:r>
            <a:r>
              <a:rPr lang="zh-CN" altLang="en-US"/>
              <a:t>：</a:t>
            </a:r>
            <a:r>
              <a:rPr lang="en-US" altLang="zh-CN"/>
              <a:t>page()</a:t>
            </a:r>
            <a:r>
              <a:rPr lang="zh-CN" altLang="en-US"/>
              <a:t>传递无效页码</a:t>
            </a:r>
            <a:endParaRPr lang="zh-CN" altLang="en-US"/>
          </a:p>
          <a:p>
            <a:r>
              <a:rPr lang="en-US" altLang="zh-CN"/>
              <a:t>	PageNotAnInteger</a:t>
            </a:r>
            <a:r>
              <a:rPr lang="zh-CN" altLang="en-US"/>
              <a:t>：</a:t>
            </a:r>
            <a:r>
              <a:rPr lang="en-US" altLang="zh-CN"/>
              <a:t>page()</a:t>
            </a:r>
            <a:r>
              <a:rPr lang="zh-CN" altLang="en-US"/>
              <a:t>传递的不是整数</a:t>
            </a:r>
            <a:endParaRPr lang="zh-CN" altLang="en-US"/>
          </a:p>
          <a:p>
            <a:r>
              <a:rPr lang="en-US" altLang="zh-CN"/>
              <a:t>	Empty</a:t>
            </a:r>
            <a:r>
              <a:rPr lang="zh-CN" altLang="en-US"/>
              <a:t>：</a:t>
            </a:r>
            <a:r>
              <a:rPr lang="en-US" altLang="zh-CN"/>
              <a:t>page()</a:t>
            </a:r>
            <a:r>
              <a:rPr lang="zh-CN" altLang="en-US"/>
              <a:t>传递的值有效，但是没有数据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Page: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对象获得，通过</a:t>
            </a:r>
            <a:r>
              <a:rPr lang="en-US" altLang="zh-CN"/>
              <a:t>Paginator</a:t>
            </a:r>
            <a:r>
              <a:rPr lang="zh-CN" altLang="en-US"/>
              <a:t>的</a:t>
            </a:r>
            <a:r>
              <a:rPr lang="en-US" altLang="zh-CN"/>
              <a:t>page()</a:t>
            </a:r>
            <a:r>
              <a:rPr lang="zh-CN" altLang="en-US"/>
              <a:t>方法获得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属性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	object_list</a:t>
            </a:r>
            <a:r>
              <a:rPr lang="zh-CN" altLang="en-US"/>
              <a:t>：</a:t>
            </a:r>
            <a:r>
              <a:rPr lang="en-US" altLang="zh-CN"/>
              <a:t>	</a:t>
            </a:r>
            <a:r>
              <a:rPr lang="zh-CN" altLang="en-US"/>
              <a:t>当前页面上所有的数据对象</a:t>
            </a:r>
            <a:endParaRPr lang="zh-CN" altLang="en-US"/>
          </a:p>
          <a:p>
            <a:r>
              <a:rPr lang="en-US" altLang="zh-CN"/>
              <a:t>	number</a:t>
            </a:r>
            <a:r>
              <a:rPr lang="zh-CN" altLang="en-US"/>
              <a:t>：</a:t>
            </a:r>
            <a:r>
              <a:rPr lang="en-US" altLang="zh-CN"/>
              <a:t>	</a:t>
            </a:r>
            <a:r>
              <a:rPr lang="zh-CN" altLang="en-US"/>
              <a:t>当前页的页码值</a:t>
            </a:r>
            <a:endParaRPr lang="zh-CN" altLang="en-US"/>
          </a:p>
          <a:p>
            <a:r>
              <a:rPr lang="en-US" altLang="zh-CN"/>
              <a:t>	paginator:	</a:t>
            </a:r>
            <a:r>
              <a:rPr lang="zh-CN" altLang="en-US"/>
              <a:t>当前</a:t>
            </a:r>
            <a:r>
              <a:rPr lang="en-US" altLang="zh-CN"/>
              <a:t>page</a:t>
            </a:r>
            <a:r>
              <a:rPr lang="zh-CN" altLang="en-US"/>
              <a:t>关联的</a:t>
            </a:r>
            <a:r>
              <a:rPr lang="en-US" altLang="zh-CN"/>
              <a:t>Paginator</a:t>
            </a:r>
            <a:r>
              <a:rPr lang="zh-CN" altLang="en-US"/>
              <a:t>对象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分页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方法：</a:t>
            </a:r>
            <a:endParaRPr lang="zh-CN" altLang="en-US"/>
          </a:p>
          <a:p>
            <a:r>
              <a:rPr lang="en-US" altLang="zh-CN"/>
              <a:t>	has_next()	:</a:t>
            </a:r>
            <a:r>
              <a:rPr lang="zh-CN" altLang="en-US"/>
              <a:t>判断是否有下一页</a:t>
            </a:r>
            <a:endParaRPr lang="zh-CN" altLang="en-US"/>
          </a:p>
          <a:p>
            <a:r>
              <a:rPr lang="en-US" altLang="zh-CN"/>
              <a:t>	has_previous():</a:t>
            </a:r>
            <a:r>
              <a:rPr lang="zh-CN" altLang="en-US"/>
              <a:t>判断是否有上一页</a:t>
            </a:r>
            <a:endParaRPr lang="zh-CN" altLang="en-US"/>
          </a:p>
          <a:p>
            <a:r>
              <a:rPr lang="en-US" altLang="zh-CN"/>
              <a:t>	has_other_pages():</a:t>
            </a:r>
            <a:r>
              <a:rPr lang="zh-CN" altLang="en-US"/>
              <a:t>判断是否有上一页或下一页</a:t>
            </a:r>
            <a:endParaRPr lang="zh-CN" altLang="en-US"/>
          </a:p>
          <a:p>
            <a:r>
              <a:rPr lang="en-US" altLang="zh-CN"/>
              <a:t>	next_page_number():</a:t>
            </a:r>
            <a:r>
              <a:rPr lang="zh-CN" altLang="en-US"/>
              <a:t>返回下一页的页码</a:t>
            </a:r>
            <a:endParaRPr lang="zh-CN" altLang="en-US"/>
          </a:p>
          <a:p>
            <a:r>
              <a:rPr lang="en-US" altLang="zh-CN"/>
              <a:t>	previous_page_number():</a:t>
            </a:r>
            <a:r>
              <a:rPr lang="zh-CN" altLang="en-US"/>
              <a:t>返回上一页的页码</a:t>
            </a:r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len()</a:t>
            </a:r>
            <a:r>
              <a:rPr lang="zh-CN" altLang="en-US"/>
              <a:t>：返回当前页的数据的个数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静态文件配置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490" y="1586230"/>
            <a:ext cx="8557260" cy="5065395"/>
          </a:xfrm>
        </p:spPr>
        <p:txBody>
          <a:bodyPr/>
          <a:lstStyle/>
          <a:p>
            <a:pPr marL="0" eaLnBrk="1" fontAlgn="auto" hangingPunct="1">
              <a:spcBef>
                <a:spcPts val="700"/>
              </a:spcBef>
            </a:pP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settings.py</a:t>
            </a:r>
            <a:r>
              <a:rPr lang="zh-CN" altLang="en-US">
                <a:sym typeface="+mn-ea"/>
              </a:rPr>
              <a:t>中最底下有一个叫做</a:t>
            </a:r>
            <a:r>
              <a:rPr lang="en-US" altLang="zh-CN">
                <a:sym typeface="+mn-ea"/>
              </a:rPr>
              <a:t>static</a:t>
            </a:r>
            <a:r>
              <a:rPr lang="zh-CN" altLang="en-US">
                <a:sym typeface="+mn-ea"/>
              </a:rPr>
              <a:t>的文件夹，主要用来加载一些模板中用到的资源，提供给全局使用</a:t>
            </a:r>
            <a:endParaRPr lang="zh-CN" altLang="en-US">
              <a:sym typeface="+mn-ea"/>
            </a:endParaRPr>
          </a:p>
          <a:p>
            <a:pPr marL="0" eaLnBrk="1" fontAlgn="auto" hangingPunct="1">
              <a:spcBef>
                <a:spcPts val="700"/>
              </a:spcBef>
            </a:pPr>
            <a:endParaRPr lang="zh-CN" altLang="en-US">
              <a:sym typeface="+mn-ea"/>
            </a:endParaRPr>
          </a:p>
          <a:p>
            <a:pPr marL="0" eaLnBrk="1" fontAlgn="auto" hangingPunct="1">
              <a:spcBef>
                <a:spcPts val="700"/>
              </a:spcBef>
            </a:pPr>
            <a:r>
              <a:rPr lang="zh-CN" altLang="en-US">
                <a:sym typeface="+mn-ea"/>
              </a:rPr>
              <a:t>这个静态文件主要用来配置</a:t>
            </a:r>
            <a:r>
              <a:rPr lang="en-US" altLang="zh-CN">
                <a:sym typeface="+mn-ea"/>
              </a:rPr>
              <a:t>CSS,HTML,</a:t>
            </a:r>
            <a:r>
              <a:rPr lang="zh-CN" altLang="en-US">
                <a:sym typeface="+mn-ea"/>
              </a:rPr>
              <a:t>图片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字体文件等</a:t>
            </a:r>
            <a:r>
              <a:rPr lang="en-US" altLang="zh-CN">
                <a:sym typeface="+mn-ea"/>
              </a:rPr>
              <a:t>	</a:t>
            </a:r>
            <a:endParaRPr lang="en-US" altLang="zh-CN">
              <a:sym typeface="+mn-ea"/>
            </a:endParaRPr>
          </a:p>
          <a:p>
            <a:pPr marL="0" eaLnBrk="1" fontAlgn="auto" hangingPunct="1">
              <a:spcBef>
                <a:spcPts val="700"/>
              </a:spcBef>
            </a:pPr>
            <a:endParaRPr lang="en-US" altLang="zh-CN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/>
              <a:t>STATIC_URL = '/static/'</a:t>
            </a:r>
            <a:endParaRPr lang="en-US" altLang="zh-CN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/>
              <a:t>STATICFILES_DIRS = [</a:t>
            </a:r>
            <a:endParaRPr lang="en-US" altLang="zh-CN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/>
              <a:t>    os.path.join(BASE_DIR,'static')</a:t>
            </a:r>
            <a:endParaRPr lang="en-US" altLang="zh-CN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/>
              <a:t>]</a:t>
            </a:r>
            <a:endParaRPr lang="en-US" altLang="zh-CN"/>
          </a:p>
          <a:p>
            <a:pPr marL="0" eaLnBrk="1" fontAlgn="auto" hangingPunct="1">
              <a:spcBef>
                <a:spcPts val="700"/>
              </a:spcBef>
            </a:pPr>
            <a:r>
              <a:rPr lang="zh-CN" altLang="en-US"/>
              <a:t>之后在模板中，首先加载静态文件，之后调用静态，就不用写绝对全路径了</a:t>
            </a:r>
            <a:endParaRPr lang="zh-CN" altLang="en-US"/>
          </a:p>
          <a:p>
            <a:pPr marL="0" eaLnBrk="1" fontAlgn="auto" hangingPunct="1">
              <a:spcBef>
                <a:spcPts val="700"/>
              </a:spcBef>
            </a:pPr>
            <a:endParaRPr lang="en-US" altLang="zh-CN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静态文件配置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模板中的声明</a:t>
            </a:r>
            <a:endParaRPr lang="zh-CN" altLang="en-US" dirty="0"/>
          </a:p>
          <a:p>
            <a:r>
              <a:rPr lang="en-US" altLang="zh-CN" dirty="0"/>
              <a:t>{% load static%} </a:t>
            </a:r>
            <a:r>
              <a:rPr lang="zh-CN" altLang="en-US" dirty="0"/>
              <a:t>或 </a:t>
            </a:r>
            <a:r>
              <a:rPr lang="en-US" altLang="zh-CN" dirty="0"/>
              <a:t>{% load </a:t>
            </a:r>
            <a:r>
              <a:rPr lang="en-US" altLang="zh-CN" dirty="0" err="1"/>
              <a:t>staticfiles</a:t>
            </a:r>
            <a:r>
              <a:rPr lang="en-US" altLang="zh-CN" dirty="0"/>
              <a:t> %}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在引用资源的时候使用</a:t>
            </a:r>
            <a:endParaRPr lang="zh-CN" altLang="en-US" dirty="0"/>
          </a:p>
          <a:p>
            <a:r>
              <a:rPr lang="en-US" altLang="zh-CN" dirty="0"/>
              <a:t>{% static 'xxx' %}   xxx </a:t>
            </a:r>
            <a:r>
              <a:rPr lang="zh-CN" altLang="en-US" dirty="0"/>
              <a:t>就是相对于</a:t>
            </a:r>
            <a:r>
              <a:rPr lang="en-US" altLang="zh-CN" dirty="0" err="1" smtClean="0"/>
              <a:t>staticfiles_dirs</a:t>
            </a:r>
            <a:r>
              <a:rPr lang="zh-CN" altLang="en-US" dirty="0" smtClean="0"/>
              <a:t>的</a:t>
            </a:r>
            <a:r>
              <a:rPr lang="zh-CN" altLang="en-US" dirty="0"/>
              <a:t>一个位置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中间件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中间件：是一个轻量级的，底层的插件，可以介入</a:t>
            </a:r>
            <a:r>
              <a:rPr lang="en-US" altLang="zh-CN"/>
              <a:t>Django</a:t>
            </a:r>
            <a:r>
              <a:rPr lang="zh-CN" altLang="en-US"/>
              <a:t>的请求和相应过程（面向切面编程）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中间件的本质就是一个</a:t>
            </a:r>
            <a:r>
              <a:rPr lang="en-US" altLang="zh-CN"/>
              <a:t>python</a:t>
            </a:r>
            <a:r>
              <a:rPr lang="zh-CN" altLang="en-US"/>
              <a:t>类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面向切面编程（</a:t>
            </a:r>
            <a:r>
              <a:rPr lang="en-US" altLang="zh-CN"/>
              <a:t>Aspect Oriented Programming</a:t>
            </a:r>
            <a:r>
              <a:rPr lang="zh-CN" altLang="en-US"/>
              <a:t>）简称</a:t>
            </a:r>
            <a:r>
              <a:rPr lang="en-US" altLang="zh-CN"/>
              <a:t>AOP</a:t>
            </a:r>
            <a:r>
              <a:rPr lang="zh-CN" altLang="en-US"/>
              <a:t>。</a:t>
            </a:r>
            <a:r>
              <a:rPr lang="en-US" altLang="zh-CN"/>
              <a:t>AOP</a:t>
            </a:r>
            <a:r>
              <a:rPr lang="zh-CN" altLang="en-US"/>
              <a:t>的主要实现目的是针对业务处理过程中的切面进行提取，它所面对的是处理过程中的某个步骤或阶段，以获得逻辑过程中各部分之间低耦合的隔离效果。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中间件的可切入点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QQ截图201709250113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335" y="1510665"/>
            <a:ext cx="9171305" cy="53765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切入函数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__</a:t>
            </a:r>
            <a:r>
              <a:rPr lang="en-US" altLang="zh-CN" dirty="0" err="1"/>
              <a:t>init</a:t>
            </a:r>
            <a:r>
              <a:rPr lang="en-US" altLang="zh-CN" dirty="0"/>
              <a:t>__:</a:t>
            </a:r>
            <a:r>
              <a:rPr lang="zh-CN" altLang="en-US" dirty="0"/>
              <a:t>没有参数，服务器响应第一个请求的时候自动调用，用户确定是否启用该中间件</a:t>
            </a:r>
            <a:endParaRPr lang="zh-CN" altLang="en-US" dirty="0"/>
          </a:p>
          <a:p>
            <a:r>
              <a:rPr lang="en-US" altLang="zh-CN" dirty="0" err="1"/>
              <a:t>process_request</a:t>
            </a:r>
            <a:r>
              <a:rPr lang="en-US" altLang="zh-CN" dirty="0"/>
              <a:t>(</a:t>
            </a:r>
            <a:r>
              <a:rPr lang="en-US" altLang="zh-CN" dirty="0" err="1"/>
              <a:t>self,request</a:t>
            </a:r>
            <a:r>
              <a:rPr lang="en-US" altLang="zh-CN" dirty="0"/>
              <a:t>):</a:t>
            </a:r>
            <a:r>
              <a:rPr lang="zh-CN" altLang="en-US" dirty="0"/>
              <a:t>在执行视图前被调用，每个请求上都会调用，不主动进行返回或返回</a:t>
            </a:r>
            <a:r>
              <a:rPr lang="en-US" altLang="zh-CN" dirty="0" err="1"/>
              <a:t>HttpResponse</a:t>
            </a:r>
            <a:r>
              <a:rPr lang="zh-CN" altLang="en-US" dirty="0"/>
              <a:t>对象</a:t>
            </a:r>
            <a:endParaRPr lang="zh-CN" altLang="en-US" dirty="0"/>
          </a:p>
          <a:p>
            <a:r>
              <a:rPr lang="en-US" altLang="zh-CN" dirty="0" err="1"/>
              <a:t>process_view</a:t>
            </a:r>
            <a:r>
              <a:rPr lang="en-US" altLang="zh-CN" dirty="0"/>
              <a:t>(</a:t>
            </a:r>
            <a:r>
              <a:rPr lang="en-US" altLang="zh-CN" dirty="0" err="1"/>
              <a:t>self,request,view_func,view_args,view_kwargs</a:t>
            </a:r>
            <a:r>
              <a:rPr lang="en-US" altLang="zh-CN" dirty="0"/>
              <a:t>)</a:t>
            </a:r>
            <a:r>
              <a:rPr lang="zh-CN" altLang="en-US" dirty="0"/>
              <a:t>：调用视图之前执行，每个请求都会调用，</a:t>
            </a:r>
            <a:r>
              <a:rPr lang="zh-CN" altLang="en-US" dirty="0">
                <a:sym typeface="+mn-ea"/>
              </a:rPr>
              <a:t>不主动进行返回或返回</a:t>
            </a:r>
            <a:r>
              <a:rPr lang="en-US" altLang="zh-CN" dirty="0" err="1">
                <a:sym typeface="+mn-ea"/>
              </a:rPr>
              <a:t>HttpResponse</a:t>
            </a:r>
            <a:r>
              <a:rPr lang="zh-CN" altLang="en-US" dirty="0">
                <a:sym typeface="+mn-ea"/>
              </a:rPr>
              <a:t>对象</a:t>
            </a:r>
            <a:endParaRPr lang="zh-CN" altLang="en-US" dirty="0"/>
          </a:p>
          <a:p>
            <a:r>
              <a:rPr lang="en-US" altLang="zh-CN" dirty="0" err="1"/>
              <a:t>process_template_response</a:t>
            </a:r>
            <a:r>
              <a:rPr lang="en-US" altLang="zh-CN" dirty="0"/>
              <a:t>(</a:t>
            </a:r>
            <a:r>
              <a:rPr lang="en-US" altLang="zh-CN" dirty="0" err="1"/>
              <a:t>self,request,response</a:t>
            </a:r>
            <a:r>
              <a:rPr lang="en-US" altLang="zh-CN" dirty="0"/>
              <a:t>):</a:t>
            </a:r>
            <a:r>
              <a:rPr lang="zh-CN" altLang="en-US" dirty="0"/>
              <a:t>在视图刚好执行完后进行调用，每个请求都会调用，</a:t>
            </a:r>
            <a:r>
              <a:rPr lang="zh-CN" altLang="en-US" dirty="0">
                <a:sym typeface="+mn-ea"/>
              </a:rPr>
              <a:t>不主动进行返回或返回</a:t>
            </a:r>
            <a:r>
              <a:rPr lang="en-US" altLang="zh-CN" dirty="0" err="1">
                <a:sym typeface="+mn-ea"/>
              </a:rPr>
              <a:t>HttpResponse</a:t>
            </a:r>
            <a:r>
              <a:rPr lang="zh-CN" altLang="en-US" dirty="0">
                <a:sym typeface="+mn-ea"/>
              </a:rPr>
              <a:t>对象</a:t>
            </a:r>
            <a:endParaRPr lang="zh-CN" altLang="en-US" dirty="0">
              <a:sym typeface="+mn-ea"/>
            </a:endParaRPr>
          </a:p>
          <a:p>
            <a:r>
              <a:rPr lang="en-US" altLang="zh-CN" dirty="0" err="1"/>
              <a:t>process_response</a:t>
            </a:r>
            <a:r>
              <a:rPr lang="en-US" altLang="zh-CN" dirty="0"/>
              <a:t>(</a:t>
            </a:r>
            <a:r>
              <a:rPr lang="en-US" altLang="zh-CN" dirty="0" err="1"/>
              <a:t>self,request,response</a:t>
            </a:r>
            <a:r>
              <a:rPr lang="en-US" altLang="zh-CN" dirty="0"/>
              <a:t>):</a:t>
            </a:r>
            <a:r>
              <a:rPr lang="zh-CN" altLang="en-US" dirty="0"/>
              <a:t>所有响应返回浏览器之前调用，每个请求都会调用，</a:t>
            </a:r>
            <a:r>
              <a:rPr lang="zh-CN" altLang="en-US" dirty="0">
                <a:sym typeface="+mn-ea"/>
              </a:rPr>
              <a:t>不主动进行返回或返回</a:t>
            </a:r>
            <a:r>
              <a:rPr lang="en-US" altLang="zh-CN" dirty="0" err="1">
                <a:sym typeface="+mn-ea"/>
              </a:rPr>
              <a:t>HttpResponse</a:t>
            </a:r>
            <a:r>
              <a:rPr lang="zh-CN" altLang="en-US" dirty="0">
                <a:sym typeface="+mn-ea"/>
              </a:rPr>
              <a:t>对象</a:t>
            </a:r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自定义中间件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3985" y="1444625"/>
            <a:ext cx="8936990" cy="5368290"/>
          </a:xfrm>
        </p:spPr>
        <p:txBody>
          <a:bodyPr/>
          <a:lstStyle/>
          <a:p>
            <a:r>
              <a:rPr lang="en-US" altLang="zh-CN" dirty="0" err="1"/>
              <a:t>process_exception</a:t>
            </a:r>
            <a:r>
              <a:rPr lang="en-US" altLang="zh-CN" dirty="0"/>
              <a:t>(</a:t>
            </a:r>
            <a:r>
              <a:rPr lang="en-US" altLang="zh-CN" dirty="0" err="1"/>
              <a:t>self,request,exception</a:t>
            </a:r>
            <a:r>
              <a:rPr lang="en-US" altLang="zh-CN" dirty="0"/>
              <a:t>):</a:t>
            </a:r>
            <a:r>
              <a:rPr lang="zh-CN" altLang="en-US" dirty="0"/>
              <a:t>当视图抛出异常时调用，</a:t>
            </a:r>
            <a:r>
              <a:rPr lang="zh-CN" altLang="en-US" dirty="0">
                <a:sym typeface="+mn-ea"/>
              </a:rPr>
              <a:t>不主动进行返回或返回</a:t>
            </a:r>
            <a:r>
              <a:rPr lang="en-US" altLang="zh-CN" dirty="0" err="1">
                <a:sym typeface="+mn-ea"/>
              </a:rPr>
              <a:t>HttpResponse</a:t>
            </a:r>
            <a:r>
              <a:rPr lang="zh-CN" altLang="en-US" dirty="0">
                <a:sym typeface="+mn-ea"/>
              </a:rPr>
              <a:t>对象</a:t>
            </a:r>
            <a:endParaRPr lang="zh-CN" altLang="en-US" dirty="0">
              <a:sym typeface="+mn-ea"/>
            </a:endParaRPr>
          </a:p>
          <a:p>
            <a:endParaRPr lang="zh-CN" altLang="en-US" dirty="0"/>
          </a:p>
          <a:p>
            <a:r>
              <a:rPr lang="zh-CN" altLang="en-US" dirty="0"/>
              <a:t>自定义中间件流程</a:t>
            </a:r>
            <a:endParaRPr lang="zh-CN" altLang="en-US" dirty="0"/>
          </a:p>
          <a:p>
            <a:r>
              <a:rPr lang="en-US" altLang="zh-CN" dirty="0"/>
              <a:t>1. </a:t>
            </a:r>
            <a:r>
              <a:rPr lang="zh-CN" altLang="en-US" dirty="0"/>
              <a:t>在工程目录下创建</a:t>
            </a:r>
            <a:r>
              <a:rPr lang="en-US" altLang="zh-CN" dirty="0"/>
              <a:t>middleware</a:t>
            </a:r>
            <a:r>
              <a:rPr lang="zh-CN" altLang="en-US" dirty="0"/>
              <a:t>目录</a:t>
            </a:r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目录中创建一个</a:t>
            </a:r>
            <a:r>
              <a:rPr lang="en-US" altLang="zh-CN" dirty="0"/>
              <a:t>python</a:t>
            </a:r>
            <a:r>
              <a:rPr lang="zh-CN" altLang="en-US" dirty="0"/>
              <a:t>文件</a:t>
            </a:r>
            <a:endParaRPr lang="zh-CN" altLang="en-US" dirty="0"/>
          </a:p>
          <a:p>
            <a:r>
              <a:rPr lang="en-US" altLang="zh-CN" dirty="0"/>
              <a:t>3. </a:t>
            </a:r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文件中导入中间件的基类</a:t>
            </a:r>
            <a:endParaRPr lang="zh-CN" altLang="en-US" dirty="0"/>
          </a:p>
          <a:p>
            <a:r>
              <a:rPr lang="en-US" altLang="zh-CN" dirty="0"/>
              <a:t>	from </a:t>
            </a:r>
            <a:r>
              <a:rPr lang="en-US" altLang="zh-CN" dirty="0" err="1"/>
              <a:t>django.utils.deprecation</a:t>
            </a:r>
            <a:r>
              <a:rPr lang="en-US" altLang="zh-CN" dirty="0"/>
              <a:t> import </a:t>
            </a:r>
            <a:r>
              <a:rPr lang="en-US" altLang="zh-CN" dirty="0" err="1"/>
              <a:t>MiddlewareMixin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在类中根据功能需求，创建切入需求类，重写切入点方法</a:t>
            </a:r>
            <a:endParaRPr lang="zh-CN" altLang="en-US" dirty="0"/>
          </a:p>
          <a:p>
            <a:r>
              <a:rPr lang="en-US" altLang="zh-CN" dirty="0"/>
              <a:t>	class </a:t>
            </a:r>
            <a:r>
              <a:rPr lang="en-US" altLang="zh-CN" dirty="0" err="1"/>
              <a:t>LearnAOP</a:t>
            </a:r>
            <a:r>
              <a:rPr lang="en-US" altLang="zh-CN" dirty="0"/>
              <a:t>(</a:t>
            </a:r>
            <a:r>
              <a:rPr lang="en-US" altLang="zh-CN" dirty="0" err="1"/>
              <a:t>MiddlewareMixin</a:t>
            </a:r>
            <a:r>
              <a:rPr lang="en-US" altLang="zh-CN" dirty="0"/>
              <a:t>):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process_request</a:t>
            </a:r>
            <a:r>
              <a:rPr lang="en-US" altLang="zh-CN" dirty="0"/>
              <a:t>(</a:t>
            </a:r>
            <a:r>
              <a:rPr lang="en-US" altLang="zh-CN" dirty="0" err="1"/>
              <a:t>self,request</a:t>
            </a:r>
            <a:r>
              <a:rPr lang="en-US" altLang="zh-CN" dirty="0"/>
              <a:t>):</a:t>
            </a:r>
            <a:endParaRPr lang="en-US" altLang="zh-CN" dirty="0"/>
          </a:p>
          <a:p>
            <a:r>
              <a:rPr lang="en-US" altLang="zh-CN" dirty="0"/>
              <a:t>			print('request</a:t>
            </a:r>
            <a:r>
              <a:rPr lang="zh-CN" altLang="en-US" dirty="0"/>
              <a:t>的路径</a:t>
            </a:r>
            <a:r>
              <a:rPr lang="en-US" altLang="zh-CN" dirty="0"/>
              <a:t>',</a:t>
            </a:r>
            <a:r>
              <a:rPr lang="en-US" altLang="zh-CN" dirty="0" err="1"/>
              <a:t>request.GET.path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启用中间件，在</a:t>
            </a:r>
            <a:r>
              <a:rPr lang="en-US" altLang="zh-CN" dirty="0"/>
              <a:t>settings</a:t>
            </a:r>
            <a:r>
              <a:rPr lang="zh-CN" altLang="en-US" dirty="0"/>
              <a:t>中进行配置，</a:t>
            </a:r>
            <a:r>
              <a:rPr lang="en-US" altLang="zh-CN" dirty="0"/>
              <a:t>MIDDLEWARE</a:t>
            </a:r>
            <a:r>
              <a:rPr lang="zh-CN" altLang="en-US" dirty="0"/>
              <a:t>中添加</a:t>
            </a:r>
            <a:endParaRPr lang="zh-CN" altLang="en-US" dirty="0"/>
          </a:p>
          <a:p>
            <a:r>
              <a:rPr lang="en-US" altLang="zh-CN"/>
              <a:t>	</a:t>
            </a:r>
            <a:r>
              <a:rPr lang="en-US" altLang="zh-CN" smtClean="0"/>
              <a:t>middleware.</a:t>
            </a:r>
            <a:r>
              <a:rPr lang="zh-CN" altLang="en-US" dirty="0"/>
              <a:t>文件名</a:t>
            </a:r>
            <a:r>
              <a:rPr lang="en-US" altLang="zh-CN" dirty="0"/>
              <a:t>.</a:t>
            </a:r>
            <a:r>
              <a:rPr lang="zh-CN" altLang="en-US" dirty="0"/>
              <a:t>类名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图片上传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490" y="1652270"/>
            <a:ext cx="8774430" cy="4999355"/>
          </a:xfrm>
        </p:spPr>
        <p:txBody>
          <a:bodyPr/>
          <a:lstStyle/>
          <a:p>
            <a:r>
              <a:rPr lang="zh-CN" altLang="en-US"/>
              <a:t>文件数据存储在</a:t>
            </a:r>
            <a:r>
              <a:rPr lang="en-US" altLang="zh-CN"/>
              <a:t>request.FILES</a:t>
            </a:r>
            <a:r>
              <a:rPr lang="zh-CN" altLang="en-US"/>
              <a:t>属性中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form</a:t>
            </a:r>
            <a:r>
              <a:rPr lang="zh-CN" altLang="en-US"/>
              <a:t>表单上传文件需要添加</a:t>
            </a:r>
            <a:r>
              <a:rPr lang="en-US" altLang="zh-CN"/>
              <a:t>enctype='multipart/form-data'</a:t>
            </a:r>
            <a:endParaRPr lang="en-US" altLang="zh-CN"/>
          </a:p>
          <a:p>
            <a:r>
              <a:rPr lang="zh-CN" altLang="en-US"/>
              <a:t>文件上传必须使用</a:t>
            </a:r>
            <a:r>
              <a:rPr lang="en-US" altLang="zh-CN"/>
              <a:t>POST</a:t>
            </a:r>
            <a:r>
              <a:rPr lang="zh-CN" altLang="en-US"/>
              <a:t>请求方式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存储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在</a:t>
            </a:r>
            <a:r>
              <a:rPr lang="en-US" altLang="zh-CN"/>
              <a:t>static</a:t>
            </a:r>
            <a:r>
              <a:rPr lang="zh-CN" altLang="en-US"/>
              <a:t>文件夹下创建</a:t>
            </a:r>
            <a:r>
              <a:rPr lang="en-US" altLang="zh-CN"/>
              <a:t>uploadefiles</a:t>
            </a:r>
            <a:r>
              <a:rPr lang="zh-CN" altLang="en-US"/>
              <a:t>用与存储接收上传的文件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 sz="1800"/>
              <a:t>在</a:t>
            </a:r>
            <a:r>
              <a:rPr lang="en-US" altLang="zh-CN" sz="1800"/>
              <a:t>settings</a:t>
            </a:r>
            <a:r>
              <a:rPr lang="zh-CN" altLang="en-US" sz="1800"/>
              <a:t>中配置，</a:t>
            </a:r>
            <a:r>
              <a:rPr lang="en-US" altLang="zh-CN" sz="1800"/>
              <a:t>MEDIA_ROOT=os.path.join(BASE_DIR,r'static/uploadefiles')</a:t>
            </a:r>
            <a:endParaRPr lang="en-US" altLang="zh-CN" sz="1800"/>
          </a:p>
          <a:p>
            <a:endParaRPr lang="en-US" altLang="zh-CN" sz="1800"/>
          </a:p>
          <a:p>
            <a:endParaRPr lang="zh-CN" altLang="en-US" sz="1800"/>
          </a:p>
          <a:p>
            <a:r>
              <a:rPr lang="zh-CN" altLang="en-US"/>
              <a:t>在开发中通常是存储的时候，我们要存储到关联用户的表中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上传示例代码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&lt;form method='post' action='xxx' enctype='multipart/form-data'&gt;</a:t>
            </a:r>
            <a:endParaRPr lang="en-US" altLang="zh-CN"/>
          </a:p>
          <a:p>
            <a:r>
              <a:rPr lang="en-US" altLang="zh-CN"/>
              <a:t>	{% csrf_token %}</a:t>
            </a:r>
            <a:endParaRPr lang="en-US" altLang="zh-CN"/>
          </a:p>
          <a:p>
            <a:r>
              <a:rPr lang="en-US" altLang="zh-CN"/>
              <a:t>	&lt;input type='file' name='icon'&gt;</a:t>
            </a:r>
            <a:endParaRPr lang="en-US" altLang="zh-CN"/>
          </a:p>
          <a:p>
            <a:r>
              <a:rPr lang="en-US" altLang="zh-CN"/>
              <a:t>	&lt;input type='submit'  value='</a:t>
            </a:r>
            <a:r>
              <a:rPr lang="zh-CN" altLang="en-US"/>
              <a:t>上传</a:t>
            </a:r>
            <a:r>
              <a:rPr lang="en-US" altLang="zh-CN"/>
              <a:t>'&gt;</a:t>
            </a:r>
            <a:endParaRPr lang="en-US" altLang="zh-CN"/>
          </a:p>
          <a:p>
            <a:r>
              <a:rPr lang="en-US" altLang="zh-CN"/>
              <a:t>&lt;form&gt;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def savefIcon(request):</a:t>
            </a:r>
            <a:endParaRPr lang="en-US" altLang="zh-CN"/>
          </a:p>
          <a:p>
            <a:r>
              <a:rPr lang="en-US" altLang="zh-CN"/>
              <a:t>	if request.method == 'POST'</a:t>
            </a:r>
            <a:endParaRPr lang="en-US" altLang="zh-CN"/>
          </a:p>
          <a:p>
            <a:r>
              <a:rPr lang="en-US" altLang="zh-CN"/>
              <a:t>		f = request.FILES['icon']</a:t>
            </a:r>
            <a:endParaRPr lang="en-US" altLang="zh-CN"/>
          </a:p>
          <a:p>
            <a:r>
              <a:rPr lang="en-US" altLang="zh-CN"/>
              <a:t>		filePath = os.path.join(settings.MEDIA_ROOT,f.name)</a:t>
            </a:r>
            <a:endParaRPr lang="en-US" altLang="zh-CN"/>
          </a:p>
          <a:p>
            <a:r>
              <a:rPr lang="en-US" altLang="zh-CN"/>
              <a:t>		with open(filePath,'wb) as fp:</a:t>
            </a:r>
            <a:endParaRPr lang="en-US" altLang="zh-CN"/>
          </a:p>
          <a:p>
            <a:r>
              <a:rPr lang="en-US" altLang="zh-CN"/>
              <a:t>			for part in f.chunks():</a:t>
            </a:r>
            <a:endParaRPr lang="en-US" altLang="zh-CN"/>
          </a:p>
          <a:p>
            <a:r>
              <a:rPr lang="en-US" altLang="zh-CN"/>
              <a:t>				fp.write(part)</a:t>
            </a:r>
            <a:endParaRPr lang="en-US" altLang="zh-CN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8F8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8F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8958" tIns="48958" rIns="48958" bIns="48958" numCol="1" spcCol="38100" rtlCol="0" anchor="ctr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8958" tIns="48958" rIns="48958" bIns="48958" numCol="1" spcCol="38100" rtlCol="0" anchor="t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2446</Words>
  <Application>WPS 演示</Application>
  <PresentationFormat>全屏显示(4:3)</PresentationFormat>
  <Paragraphs>135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Calibri</vt:lpstr>
      <vt:lpstr>Arial Unicode MS</vt:lpstr>
      <vt:lpstr>Office 主题</vt:lpstr>
      <vt:lpstr>Django高级</vt:lpstr>
      <vt:lpstr>静态文件配置</vt:lpstr>
      <vt:lpstr>静态文件配置</vt:lpstr>
      <vt:lpstr>中间件</vt:lpstr>
      <vt:lpstr>中间件的可切入点</vt:lpstr>
      <vt:lpstr>切入函数</vt:lpstr>
      <vt:lpstr>自定义中间件</vt:lpstr>
      <vt:lpstr>图片上传</vt:lpstr>
      <vt:lpstr>上传示例代码</vt:lpstr>
      <vt:lpstr>分页</vt:lpstr>
      <vt:lpstr>分页</vt:lpstr>
      <vt:lpstr>分页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桀骜寻梦智</cp:lastModifiedBy>
  <cp:revision>91</cp:revision>
  <dcterms:created xsi:type="dcterms:W3CDTF">2016-11-14T07:26:00Z</dcterms:created>
  <dcterms:modified xsi:type="dcterms:W3CDTF">2017-12-13T13:53:41Z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