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embeddedFontLst>
    <p:embeddedFont>
      <p:font typeface="Helvetica Neue"/>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iI+qvz1c5k2XsPDNo9OU0mGIV/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8.xml"/><Relationship Id="rId44" Type="http://schemas.openxmlformats.org/officeDocument/2006/relationships/font" Target="fonts/HelveticaNeue-boldItalic.fntdata"/><Relationship Id="rId21" Type="http://schemas.openxmlformats.org/officeDocument/2006/relationships/slide" Target="slides/slide17.xml"/><Relationship Id="rId43" Type="http://schemas.openxmlformats.org/officeDocument/2006/relationships/font" Target="fonts/HelveticaNeue-italic.fntdata"/><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f736eb915_3_4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f736eb915_3_4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g10f736eb915_3_4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f736eb915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f736eb915_3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10f736eb915_3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f736eb915_3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f736eb915_3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10f736eb915_3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c80617ea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c80617ea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10c80617ea0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c80617ea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10c80617ea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c80617ea0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10c80617ea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c80617ea0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10c80617ea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c80617ea0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c80617ea0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10c80617ea0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c80617f4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0c80617f4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10c80617f4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f736eb915_3_4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0f736eb915_3_4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f736eb915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f736eb915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10f736eb915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0f736eb915_3_428"/>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10f736eb915_3_428"/>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10f736eb915_3_4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0f736eb915_3_463"/>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10f736eb915_3_463"/>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10f736eb915_3_46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0f736eb915_3_46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0f736eb915_3_46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3F3F3F"/>
              </a:buClr>
              <a:buSzPts val="4800"/>
              <a:buFont typeface="Calibri"/>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g10f736eb915_3_469"/>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rtl="0" algn="l">
              <a:lnSpc>
                <a:spcPct val="90000"/>
              </a:lnSpc>
              <a:spcBef>
                <a:spcPts val="1200"/>
              </a:spcBef>
              <a:spcAft>
                <a:spcPts val="0"/>
              </a:spcAft>
              <a:buSzPts val="1800"/>
              <a:buChar char="●"/>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57" name="Google Shape;57;g10f736eb915_3_469"/>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10f736eb915_3_46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0f736eb915_3_46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0f736eb915_3_432"/>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10f736eb915_3_4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0f736eb915_3_43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10f736eb915_3_435"/>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10f736eb915_3_4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0f736eb915_3_43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10f736eb915_3_439"/>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10f736eb915_3_439"/>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10f736eb915_3_4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0f736eb915_3_44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10f736eb915_3_4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0f736eb915_3_44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10f736eb915_3_44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10f736eb915_3_4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0f736eb915_3_451"/>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10f736eb915_3_4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0f736eb915_3_454"/>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10f736eb915_3_454"/>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10f736eb915_3_454"/>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10f736eb915_3_454"/>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10f736eb915_3_45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0f736eb915_3_46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10f736eb915_3_4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0f736eb915_3_42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10f736eb915_3_42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10f736eb915_3_42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3.png"/><Relationship Id="rId5"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35.png"/><Relationship Id="rId5"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6.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8.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4.png"/><Relationship Id="rId4" Type="http://schemas.openxmlformats.org/officeDocument/2006/relationships/image" Target="../media/image41.png"/><Relationship Id="rId5"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40.png"/><Relationship Id="rId4" Type="http://schemas.openxmlformats.org/officeDocument/2006/relationships/image" Target="../media/image43.png"/><Relationship Id="rId5"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about:blank" TargetMode="Externa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about:blank"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about:blank" TargetMode="External"/><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about:blank" TargetMode="External"/><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0f736eb915_3_498"/>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p>
            <a:pPr indent="0" lvl="0" marL="0" rtl="0" algn="ctr">
              <a:lnSpc>
                <a:spcPct val="85000"/>
              </a:lnSpc>
              <a:spcBef>
                <a:spcPts val="0"/>
              </a:spcBef>
              <a:spcAft>
                <a:spcPts val="0"/>
              </a:spcAft>
              <a:buClr>
                <a:srgbClr val="262626"/>
              </a:buClr>
              <a:buSzPts val="4000"/>
              <a:buFont typeface="Calibri"/>
              <a:buNone/>
            </a:pPr>
            <a:r>
              <a:rPr b="1" lang="en-US" sz="4800">
                <a:solidFill>
                  <a:schemeClr val="accent1"/>
                </a:solidFill>
              </a:rPr>
              <a:t>HLS Final</a:t>
            </a:r>
            <a:br>
              <a:rPr b="1" lang="en-US" sz="4800">
                <a:solidFill>
                  <a:schemeClr val="accent1"/>
                </a:solidFill>
              </a:rPr>
            </a:br>
            <a:r>
              <a:rPr b="1" lang="en-US" sz="4400">
                <a:solidFill>
                  <a:schemeClr val="accent1"/>
                </a:solidFill>
              </a:rPr>
              <a:t>Hand-written numbers classifier</a:t>
            </a:r>
            <a:endParaRPr sz="7700"/>
          </a:p>
        </p:txBody>
      </p:sp>
      <p:sp>
        <p:nvSpPr>
          <p:cNvPr id="66" name="Google Shape;66;g10f736eb915_3_498"/>
          <p:cNvSpPr txBox="1"/>
          <p:nvPr>
            <p:ph idx="1" type="subTitle"/>
          </p:nvPr>
        </p:nvSpPr>
        <p:spPr>
          <a:xfrm>
            <a:off x="415600" y="4206633"/>
            <a:ext cx="11360700" cy="1056900"/>
          </a:xfrm>
          <a:prstGeom prst="rect">
            <a:avLst/>
          </a:prstGeom>
        </p:spPr>
        <p:txBody>
          <a:bodyPr anchorCtr="0" anchor="t" bIns="121900" lIns="121900" spcFirstLastPara="1" rIns="121900" wrap="square" tIns="121900">
            <a:normAutofit/>
          </a:bodyPr>
          <a:lstStyle/>
          <a:p>
            <a:pPr indent="0" lvl="0" marL="0" rtl="0" algn="ctr">
              <a:lnSpc>
                <a:spcPct val="70000"/>
              </a:lnSpc>
              <a:spcBef>
                <a:spcPts val="0"/>
              </a:spcBef>
              <a:spcAft>
                <a:spcPts val="0"/>
              </a:spcAft>
              <a:buClr>
                <a:schemeClr val="dk1"/>
              </a:buClr>
              <a:buSzPts val="2300"/>
              <a:buFont typeface="Arial"/>
              <a:buNone/>
            </a:pPr>
            <a:r>
              <a:rPr b="1" lang="en-US" sz="1900">
                <a:solidFill>
                  <a:srgbClr val="999999"/>
                </a:solidFill>
              </a:rPr>
              <a:t>GROUP1</a:t>
            </a:r>
            <a:endParaRPr sz="3300">
              <a:solidFill>
                <a:srgbClr val="999999"/>
              </a:solidFill>
            </a:endParaRPr>
          </a:p>
          <a:p>
            <a:pPr indent="0" lvl="0" marL="0" rtl="0" algn="ctr">
              <a:lnSpc>
                <a:spcPct val="70000"/>
              </a:lnSpc>
              <a:spcBef>
                <a:spcPts val="1400"/>
              </a:spcBef>
              <a:spcAft>
                <a:spcPts val="0"/>
              </a:spcAft>
              <a:buClr>
                <a:schemeClr val="dk1"/>
              </a:buClr>
              <a:buSzPts val="2300"/>
              <a:buFont typeface="Arial"/>
              <a:buNone/>
            </a:pPr>
            <a:r>
              <a:rPr b="1" lang="en-US" sz="1900">
                <a:solidFill>
                  <a:srgbClr val="999999"/>
                </a:solidFill>
              </a:rPr>
              <a:t>R09921132 劉彥甫 R10943008  柯宗賢 R09921129  黃意堯</a:t>
            </a:r>
            <a:endParaRPr sz="3300">
              <a:solidFill>
                <a:srgbClr val="999999"/>
              </a:solidFill>
            </a:endParaRPr>
          </a:p>
        </p:txBody>
      </p:sp>
      <p:sp>
        <p:nvSpPr>
          <p:cNvPr id="67" name="Google Shape;67;g10f736eb915_3_49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0f736eb915_3_9"/>
          <p:cNvSpPr txBox="1"/>
          <p:nvPr>
            <p:ph idx="12" type="sldNum"/>
          </p:nvPr>
        </p:nvSpPr>
        <p:spPr>
          <a:xfrm>
            <a:off x="9900458" y="6459785"/>
            <a:ext cx="13119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47" name="Google Shape;147;g10f736eb915_3_9"/>
          <p:cNvSpPr/>
          <p:nvPr/>
        </p:nvSpPr>
        <p:spPr>
          <a:xfrm>
            <a:off x="1260950" y="1183750"/>
            <a:ext cx="3216600" cy="604800"/>
          </a:xfrm>
          <a:prstGeom prst="roundRect">
            <a:avLst>
              <a:gd fmla="val 16667" name="adj"/>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rPr>
              <a:t>PreProcessing</a:t>
            </a:r>
            <a:endParaRPr sz="1800">
              <a:solidFill>
                <a:schemeClr val="lt1"/>
              </a:solidFill>
            </a:endParaRPr>
          </a:p>
        </p:txBody>
      </p:sp>
      <p:sp>
        <p:nvSpPr>
          <p:cNvPr id="148" name="Google Shape;148;g10f736eb915_3_9"/>
          <p:cNvSpPr/>
          <p:nvPr/>
        </p:nvSpPr>
        <p:spPr>
          <a:xfrm>
            <a:off x="1260950" y="2416950"/>
            <a:ext cx="3216600" cy="604800"/>
          </a:xfrm>
          <a:prstGeom prst="roundRect">
            <a:avLst>
              <a:gd fmla="val 16667" name="adj"/>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rPr>
              <a:t>Lowering and Streamlining</a:t>
            </a:r>
            <a:endParaRPr sz="1800">
              <a:solidFill>
                <a:schemeClr val="lt1"/>
              </a:solidFill>
            </a:endParaRPr>
          </a:p>
        </p:txBody>
      </p:sp>
      <p:sp>
        <p:nvSpPr>
          <p:cNvPr id="149" name="Google Shape;149;g10f736eb915_3_9"/>
          <p:cNvSpPr/>
          <p:nvPr/>
        </p:nvSpPr>
        <p:spPr>
          <a:xfrm>
            <a:off x="1260950" y="3650150"/>
            <a:ext cx="3216600" cy="604800"/>
          </a:xfrm>
          <a:prstGeom prst="roundRect">
            <a:avLst>
              <a:gd fmla="val 16667" name="adj"/>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solidFill>
                  <a:schemeClr val="lt1"/>
                </a:solidFill>
              </a:rPr>
              <a:t>Partitioning, Conversion to HLS Layers and Folding</a:t>
            </a:r>
            <a:r>
              <a:rPr lang="en-US" sz="1800">
                <a:solidFill>
                  <a:schemeClr val="lt1"/>
                </a:solidFill>
              </a:rPr>
              <a:t>Lowering and Streamlining</a:t>
            </a:r>
            <a:endParaRPr sz="1800">
              <a:solidFill>
                <a:schemeClr val="lt1"/>
              </a:solidFill>
            </a:endParaRPr>
          </a:p>
          <a:p>
            <a:pPr indent="0" lvl="0" marL="0" rtl="0" algn="ctr">
              <a:spcBef>
                <a:spcPts val="0"/>
              </a:spcBef>
              <a:spcAft>
                <a:spcPts val="0"/>
              </a:spcAft>
              <a:buNone/>
            </a:pPr>
            <a:r>
              <a:t/>
            </a:r>
            <a:endParaRPr sz="1600">
              <a:solidFill>
                <a:schemeClr val="lt1"/>
              </a:solidFill>
            </a:endParaRPr>
          </a:p>
        </p:txBody>
      </p:sp>
      <p:sp>
        <p:nvSpPr>
          <p:cNvPr id="150" name="Google Shape;150;g10f736eb915_3_9"/>
          <p:cNvSpPr/>
          <p:nvPr/>
        </p:nvSpPr>
        <p:spPr>
          <a:xfrm>
            <a:off x="1260950" y="4883350"/>
            <a:ext cx="3216600" cy="604800"/>
          </a:xfrm>
          <a:prstGeom prst="roundRect">
            <a:avLst>
              <a:gd fmla="val 16667" name="adj"/>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rPr>
              <a:t>Hardware Generation</a:t>
            </a:r>
            <a:endParaRPr sz="1800">
              <a:solidFill>
                <a:schemeClr val="lt1"/>
              </a:solidFill>
            </a:endParaRPr>
          </a:p>
        </p:txBody>
      </p:sp>
      <p:sp>
        <p:nvSpPr>
          <p:cNvPr id="151" name="Google Shape;151;g10f736eb915_3_9"/>
          <p:cNvSpPr/>
          <p:nvPr/>
        </p:nvSpPr>
        <p:spPr>
          <a:xfrm>
            <a:off x="6534325" y="1031350"/>
            <a:ext cx="3216600" cy="6048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rPr>
              <a:t>PreProcessing</a:t>
            </a:r>
            <a:endParaRPr sz="1800">
              <a:solidFill>
                <a:schemeClr val="lt1"/>
              </a:solidFill>
            </a:endParaRPr>
          </a:p>
        </p:txBody>
      </p:sp>
      <p:sp>
        <p:nvSpPr>
          <p:cNvPr id="152" name="Google Shape;152;g10f736eb915_3_9"/>
          <p:cNvSpPr/>
          <p:nvPr/>
        </p:nvSpPr>
        <p:spPr>
          <a:xfrm>
            <a:off x="6534325" y="2264550"/>
            <a:ext cx="3216600" cy="6048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rPr>
              <a:t>Esimatation</a:t>
            </a:r>
            <a:endParaRPr sz="1800">
              <a:solidFill>
                <a:schemeClr val="lt1"/>
              </a:solidFill>
            </a:endParaRPr>
          </a:p>
        </p:txBody>
      </p:sp>
      <p:sp>
        <p:nvSpPr>
          <p:cNvPr id="153" name="Google Shape;153;g10f736eb915_3_9"/>
          <p:cNvSpPr/>
          <p:nvPr/>
        </p:nvSpPr>
        <p:spPr>
          <a:xfrm>
            <a:off x="6534325" y="3497750"/>
            <a:ext cx="3216600" cy="6048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rPr>
              <a:t>RTLsim</a:t>
            </a:r>
            <a:endParaRPr sz="1600">
              <a:solidFill>
                <a:schemeClr val="lt1"/>
              </a:solidFill>
            </a:endParaRPr>
          </a:p>
        </p:txBody>
      </p:sp>
      <p:sp>
        <p:nvSpPr>
          <p:cNvPr id="154" name="Google Shape;154;g10f736eb915_3_9"/>
          <p:cNvSpPr/>
          <p:nvPr/>
        </p:nvSpPr>
        <p:spPr>
          <a:xfrm>
            <a:off x="6534325" y="4730950"/>
            <a:ext cx="3216600" cy="6048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rPr>
              <a:t>FIFO RTLsim</a:t>
            </a:r>
            <a:endParaRPr sz="1800">
              <a:solidFill>
                <a:schemeClr val="lt1"/>
              </a:solidFill>
            </a:endParaRPr>
          </a:p>
        </p:txBody>
      </p:sp>
      <p:sp>
        <p:nvSpPr>
          <p:cNvPr id="155" name="Google Shape;155;g10f736eb915_3_9"/>
          <p:cNvSpPr txBox="1"/>
          <p:nvPr/>
        </p:nvSpPr>
        <p:spPr>
          <a:xfrm>
            <a:off x="1884950" y="334525"/>
            <a:ext cx="1968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rgbClr val="FF9900"/>
                </a:solidFill>
                <a:latin typeface="Calibri"/>
                <a:ea typeface="Calibri"/>
                <a:cs typeface="Calibri"/>
                <a:sym typeface="Calibri"/>
              </a:rPr>
              <a:t>Old Flow</a:t>
            </a:r>
            <a:endParaRPr b="1" sz="2000">
              <a:solidFill>
                <a:srgbClr val="FF9900"/>
              </a:solidFill>
              <a:latin typeface="Calibri"/>
              <a:ea typeface="Calibri"/>
              <a:cs typeface="Calibri"/>
              <a:sym typeface="Calibri"/>
            </a:endParaRPr>
          </a:p>
        </p:txBody>
      </p:sp>
      <p:sp>
        <p:nvSpPr>
          <p:cNvPr id="156" name="Google Shape;156;g10f736eb915_3_9"/>
          <p:cNvSpPr txBox="1"/>
          <p:nvPr/>
        </p:nvSpPr>
        <p:spPr>
          <a:xfrm>
            <a:off x="7158325" y="371550"/>
            <a:ext cx="1968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rgbClr val="4A86E8"/>
                </a:solidFill>
                <a:latin typeface="Calibri"/>
                <a:ea typeface="Calibri"/>
                <a:cs typeface="Calibri"/>
                <a:sym typeface="Calibri"/>
              </a:rPr>
              <a:t>New</a:t>
            </a:r>
            <a:r>
              <a:rPr b="1" lang="en-US" sz="2000">
                <a:solidFill>
                  <a:srgbClr val="4A86E8"/>
                </a:solidFill>
                <a:latin typeface="Calibri"/>
                <a:ea typeface="Calibri"/>
                <a:cs typeface="Calibri"/>
                <a:sym typeface="Calibri"/>
              </a:rPr>
              <a:t> Flow</a:t>
            </a:r>
            <a:endParaRPr b="1" sz="2000">
              <a:solidFill>
                <a:srgbClr val="4A86E8"/>
              </a:solidFill>
              <a:latin typeface="Calibri"/>
              <a:ea typeface="Calibri"/>
              <a:cs typeface="Calibri"/>
              <a:sym typeface="Calibri"/>
            </a:endParaRPr>
          </a:p>
        </p:txBody>
      </p:sp>
      <p:sp>
        <p:nvSpPr>
          <p:cNvPr id="157" name="Google Shape;157;g10f736eb915_3_9"/>
          <p:cNvSpPr/>
          <p:nvPr/>
        </p:nvSpPr>
        <p:spPr>
          <a:xfrm>
            <a:off x="2759900" y="1856450"/>
            <a:ext cx="218700" cy="492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0f736eb915_3_9"/>
          <p:cNvSpPr/>
          <p:nvPr/>
        </p:nvSpPr>
        <p:spPr>
          <a:xfrm>
            <a:off x="2759900" y="3089650"/>
            <a:ext cx="218700" cy="492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0f736eb915_3_9"/>
          <p:cNvSpPr/>
          <p:nvPr/>
        </p:nvSpPr>
        <p:spPr>
          <a:xfrm>
            <a:off x="2759900" y="4322850"/>
            <a:ext cx="218700" cy="492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0f736eb915_3_9"/>
          <p:cNvSpPr/>
          <p:nvPr/>
        </p:nvSpPr>
        <p:spPr>
          <a:xfrm>
            <a:off x="8033275" y="1704050"/>
            <a:ext cx="218700" cy="492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0f736eb915_3_9"/>
          <p:cNvSpPr/>
          <p:nvPr/>
        </p:nvSpPr>
        <p:spPr>
          <a:xfrm>
            <a:off x="8033275" y="2937250"/>
            <a:ext cx="218700" cy="492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0f736eb915_3_9"/>
          <p:cNvSpPr/>
          <p:nvPr/>
        </p:nvSpPr>
        <p:spPr>
          <a:xfrm>
            <a:off x="8033275" y="4170450"/>
            <a:ext cx="218700" cy="492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0f736eb915_3_9"/>
          <p:cNvSpPr/>
          <p:nvPr/>
        </p:nvSpPr>
        <p:spPr>
          <a:xfrm>
            <a:off x="6534325" y="5964150"/>
            <a:ext cx="3216600" cy="6048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rPr>
              <a:t>Bitfile and Driver</a:t>
            </a:r>
            <a:endParaRPr sz="1800">
              <a:solidFill>
                <a:schemeClr val="lt1"/>
              </a:solidFill>
            </a:endParaRPr>
          </a:p>
        </p:txBody>
      </p:sp>
      <p:sp>
        <p:nvSpPr>
          <p:cNvPr id="164" name="Google Shape;164;g10f736eb915_3_9"/>
          <p:cNvSpPr/>
          <p:nvPr/>
        </p:nvSpPr>
        <p:spPr>
          <a:xfrm>
            <a:off x="8033275" y="5403650"/>
            <a:ext cx="218700" cy="4926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0f736eb915_3_16"/>
          <p:cNvSpPr txBox="1"/>
          <p:nvPr>
            <p:ph type="title"/>
          </p:nvPr>
        </p:nvSpPr>
        <p:spPr>
          <a:xfrm>
            <a:off x="1097275" y="286600"/>
            <a:ext cx="10058400" cy="1277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chemeClr val="accent1"/>
                </a:solidFill>
              </a:rPr>
              <a:t>Idea of early estimation Tool</a:t>
            </a:r>
            <a:endParaRPr b="1">
              <a:solidFill>
                <a:schemeClr val="accent1"/>
              </a:solidFill>
            </a:endParaRPr>
          </a:p>
        </p:txBody>
      </p:sp>
      <p:sp>
        <p:nvSpPr>
          <p:cNvPr id="171" name="Google Shape;171;g10f736eb915_3_16"/>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Clr>
                <a:schemeClr val="dk1"/>
              </a:buClr>
              <a:buSzPts val="1800"/>
              <a:buFont typeface="Helvetica Neue"/>
              <a:buAutoNum type="arabicPeriod"/>
            </a:pPr>
            <a:r>
              <a:rPr lang="en-US">
                <a:latin typeface="Helvetica Neue"/>
                <a:ea typeface="Helvetica Neue"/>
                <a:cs typeface="Helvetica Neue"/>
                <a:sym typeface="Helvetica Neue"/>
              </a:rPr>
              <a:t>In old flow, we cannot estimate the total LUT usage for the targeted model and we failed the deployed in the last step. It wastes us lots of time.</a:t>
            </a:r>
            <a:endParaRPr>
              <a:latin typeface="Helvetica Neue"/>
              <a:ea typeface="Helvetica Neue"/>
              <a:cs typeface="Helvetica Neue"/>
              <a:sym typeface="Helvetica Neue"/>
            </a:endParaRPr>
          </a:p>
          <a:p>
            <a:pPr indent="0" lvl="0" marL="0" rtl="0" algn="l">
              <a:spcBef>
                <a:spcPts val="1200"/>
              </a:spcBef>
              <a:spcAft>
                <a:spcPts val="0"/>
              </a:spcAft>
              <a:buNone/>
            </a:pPr>
            <a:r>
              <a:t/>
            </a:r>
            <a:endParaRPr>
              <a:latin typeface="Helvetica Neue"/>
              <a:ea typeface="Helvetica Neue"/>
              <a:cs typeface="Helvetica Neue"/>
              <a:sym typeface="Helvetica Neue"/>
            </a:endParaRPr>
          </a:p>
          <a:p>
            <a:pPr indent="-342900" lvl="0" marL="457200" rtl="0" algn="l">
              <a:spcBef>
                <a:spcPts val="1200"/>
              </a:spcBef>
              <a:spcAft>
                <a:spcPts val="0"/>
              </a:spcAft>
              <a:buClr>
                <a:schemeClr val="dk1"/>
              </a:buClr>
              <a:buSzPts val="1800"/>
              <a:buFont typeface="Helvetica Neue"/>
              <a:buAutoNum type="arabicPeriod"/>
            </a:pPr>
            <a:r>
              <a:rPr lang="en-US">
                <a:latin typeface="Helvetica Neue"/>
                <a:ea typeface="Helvetica Neue"/>
                <a:cs typeface="Helvetica Neue"/>
                <a:sym typeface="Helvetica Neue"/>
              </a:rPr>
              <a:t>We develop a early estimation API which will return the total LUT usage of the targeted model. This tool can help use to know whether the model LUT usage is under the 50 thousand LUTs or not. (PYNQ has 50 thousand LUTs in total)</a:t>
            </a:r>
            <a:endParaRPr>
              <a:latin typeface="Helvetica Neue"/>
              <a:ea typeface="Helvetica Neue"/>
              <a:cs typeface="Helvetica Neue"/>
              <a:sym typeface="Helvetica Neue"/>
            </a:endParaRPr>
          </a:p>
        </p:txBody>
      </p:sp>
      <p:sp>
        <p:nvSpPr>
          <p:cNvPr id="172" name="Google Shape;172;g10f736eb915_3_16"/>
          <p:cNvSpPr txBox="1"/>
          <p:nvPr>
            <p:ph idx="12" type="sldNum"/>
          </p:nvPr>
        </p:nvSpPr>
        <p:spPr>
          <a:xfrm>
            <a:off x="9900458" y="6459785"/>
            <a:ext cx="13119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1097275" y="286600"/>
            <a:ext cx="10058400" cy="12909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Early stage physical estimation</a:t>
            </a:r>
            <a:endParaRPr b="1">
              <a:solidFill>
                <a:schemeClr val="accent1"/>
              </a:solidFill>
            </a:endParaRPr>
          </a:p>
        </p:txBody>
      </p:sp>
      <p:sp>
        <p:nvSpPr>
          <p:cNvPr id="178" name="Google Shape;178;p8"/>
          <p:cNvSpPr txBox="1"/>
          <p:nvPr>
            <p:ph idx="1" type="body"/>
          </p:nvPr>
        </p:nvSpPr>
        <p:spPr>
          <a:xfrm>
            <a:off x="1097275" y="1845725"/>
            <a:ext cx="61218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latin typeface="Helvetica Neue"/>
                <a:ea typeface="Helvetica Neue"/>
                <a:cs typeface="Helvetica Neue"/>
                <a:sym typeface="Helvetica Neue"/>
              </a:rPr>
              <a:t>We can estimate our model at early stage flow with physical resource usage.</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sz="1800">
                <a:solidFill>
                  <a:srgbClr val="E06666"/>
                </a:solidFill>
                <a:latin typeface="Helvetica Neue"/>
                <a:ea typeface="Helvetica Neue"/>
                <a:cs typeface="Helvetica Neue"/>
                <a:sym typeface="Helvetica Neue"/>
              </a:rPr>
              <a:t>* </a:t>
            </a:r>
            <a:r>
              <a:rPr lang="en-US" sz="1800">
                <a:solidFill>
                  <a:srgbClr val="E06666"/>
                </a:solidFill>
                <a:latin typeface="Helvetica Neue"/>
                <a:ea typeface="Helvetica Neue"/>
                <a:cs typeface="Helvetica Neue"/>
                <a:sym typeface="Helvetica Neue"/>
              </a:rPr>
              <a:t>No actual logic synthesis. First order estimation only.</a:t>
            </a:r>
            <a:endParaRPr sz="1800">
              <a:solidFill>
                <a:srgbClr val="E06666"/>
              </a:solidFill>
              <a:latin typeface="Helvetica Neue"/>
              <a:ea typeface="Helvetica Neue"/>
              <a:cs typeface="Helvetica Neue"/>
              <a:sym typeface="Helvetica Neue"/>
            </a:endParaRPr>
          </a:p>
          <a:p>
            <a:pPr indent="0" lvl="0" marL="0" rtl="0" algn="l">
              <a:lnSpc>
                <a:spcPct val="90000"/>
              </a:lnSpc>
              <a:spcBef>
                <a:spcPts val="1400"/>
              </a:spcBef>
              <a:spcAft>
                <a:spcPts val="0"/>
              </a:spcAft>
              <a:buNone/>
            </a:pPr>
            <a:r>
              <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We use the flow in :</a:t>
            </a:r>
            <a:endParaRPr>
              <a:latin typeface="Helvetica Neue"/>
              <a:ea typeface="Helvetica Neue"/>
              <a:cs typeface="Helvetica Neue"/>
              <a:sym typeface="Helvetica Neue"/>
            </a:endParaRPr>
          </a:p>
          <a:p>
            <a:pPr indent="0" lvl="0" marL="457200" rtl="0" algn="l">
              <a:lnSpc>
                <a:spcPct val="90000"/>
              </a:lnSpc>
              <a:spcBef>
                <a:spcPts val="1400"/>
              </a:spcBef>
              <a:spcAft>
                <a:spcPts val="0"/>
              </a:spcAft>
              <a:buNone/>
            </a:pPr>
            <a:r>
              <a:rPr lang="en-US" sz="1800">
                <a:latin typeface="Helvetica Neue"/>
                <a:ea typeface="Helvetica Neue"/>
                <a:cs typeface="Helvetica Neue"/>
                <a:sym typeface="Helvetica Neue"/>
              </a:rPr>
              <a:t>finn.builder.build_dataflow_config.estimate_only_dataflow_steps</a:t>
            </a:r>
            <a:endParaRPr sz="1800">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Export ESTIMATE_REPORTS</a:t>
            </a:r>
            <a:endParaRPr>
              <a:latin typeface="Helvetica Neue"/>
              <a:ea typeface="Helvetica Neue"/>
              <a:cs typeface="Helvetica Neue"/>
              <a:sym typeface="Helvetica Neue"/>
            </a:endParaRPr>
          </a:p>
        </p:txBody>
      </p:sp>
      <p:sp>
        <p:nvSpPr>
          <p:cNvPr id="179" name="Google Shape;179;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80" name="Google Shape;180;p8"/>
          <p:cNvPicPr preferRelativeResize="0"/>
          <p:nvPr/>
        </p:nvPicPr>
        <p:blipFill>
          <a:blip r:embed="rId3">
            <a:alphaModFix/>
          </a:blip>
          <a:stretch>
            <a:fillRect/>
          </a:stretch>
        </p:blipFill>
        <p:spPr>
          <a:xfrm>
            <a:off x="7332200" y="2109713"/>
            <a:ext cx="4329100" cy="320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1097275" y="286600"/>
            <a:ext cx="10058400" cy="1298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Early stage physical RTL sim</a:t>
            </a:r>
            <a:endParaRPr b="1">
              <a:solidFill>
                <a:schemeClr val="accent1"/>
              </a:solidFill>
            </a:endParaRPr>
          </a:p>
        </p:txBody>
      </p:sp>
      <p:sp>
        <p:nvSpPr>
          <p:cNvPr id="186" name="Google Shape;186;p9"/>
          <p:cNvSpPr txBox="1"/>
          <p:nvPr>
            <p:ph idx="1" type="body"/>
          </p:nvPr>
        </p:nvSpPr>
        <p:spPr>
          <a:xfrm>
            <a:off x="1097275" y="1845725"/>
            <a:ext cx="68568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latin typeface="Helvetica Neue"/>
                <a:ea typeface="Helvetica Neue"/>
                <a:cs typeface="Helvetica Neue"/>
                <a:sym typeface="Helvetica Neue"/>
              </a:rPr>
              <a:t>We can estimate our model at early stage flow with RTL sim performance.</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sz="2000">
                <a:solidFill>
                  <a:srgbClr val="E06666"/>
                </a:solidFill>
                <a:latin typeface="Helvetica Neue"/>
                <a:ea typeface="Helvetica Neue"/>
                <a:cs typeface="Helvetica Neue"/>
                <a:sym typeface="Helvetica Neue"/>
              </a:rPr>
              <a:t>*Memory behavior is ideal.</a:t>
            </a:r>
            <a:endParaRPr sz="2000">
              <a:solidFill>
                <a:srgbClr val="E06666"/>
              </a:solidFill>
              <a:latin typeface="Helvetica Neue"/>
              <a:ea typeface="Helvetica Neue"/>
              <a:cs typeface="Helvetica Neue"/>
              <a:sym typeface="Helvetica Neue"/>
            </a:endParaRPr>
          </a:p>
          <a:p>
            <a:pPr indent="0" lvl="0" marL="0" rtl="0" algn="l">
              <a:lnSpc>
                <a:spcPct val="90000"/>
              </a:lnSpc>
              <a:spcBef>
                <a:spcPts val="1400"/>
              </a:spcBef>
              <a:spcAft>
                <a:spcPts val="0"/>
              </a:spcAft>
              <a:buNone/>
            </a:pPr>
            <a:r>
              <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Export</a:t>
            </a:r>
            <a:r>
              <a:rPr lang="en-US">
                <a:latin typeface="Helvetica Neue"/>
                <a:ea typeface="Helvetica Neue"/>
                <a:cs typeface="Helvetica Neue"/>
                <a:sym typeface="Helvetica Neue"/>
              </a:rPr>
              <a:t> STITCHED_IP, RTLSIM_PERFORMANCE</a:t>
            </a:r>
            <a:endParaRPr>
              <a:latin typeface="Helvetica Neue"/>
              <a:ea typeface="Helvetica Neue"/>
              <a:cs typeface="Helvetica Neue"/>
              <a:sym typeface="Helvetica Neue"/>
            </a:endParaRPr>
          </a:p>
        </p:txBody>
      </p:sp>
      <p:sp>
        <p:nvSpPr>
          <p:cNvPr id="187" name="Google Shape;18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88" name="Google Shape;188;p9"/>
          <p:cNvPicPr preferRelativeResize="0"/>
          <p:nvPr/>
        </p:nvPicPr>
        <p:blipFill>
          <a:blip r:embed="rId3">
            <a:alphaModFix/>
          </a:blip>
          <a:stretch>
            <a:fillRect/>
          </a:stretch>
        </p:blipFill>
        <p:spPr>
          <a:xfrm>
            <a:off x="8301038" y="1275988"/>
            <a:ext cx="3067050" cy="4476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1097275" y="286601"/>
            <a:ext cx="10058400" cy="1130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Early stage physical FIFO RTL SIM</a:t>
            </a:r>
            <a:endParaRPr b="1">
              <a:solidFill>
                <a:schemeClr val="accent1"/>
              </a:solidFill>
            </a:endParaRPr>
          </a:p>
        </p:txBody>
      </p:sp>
      <p:sp>
        <p:nvSpPr>
          <p:cNvPr id="194" name="Google Shape;194;p10"/>
          <p:cNvSpPr txBox="1"/>
          <p:nvPr>
            <p:ph idx="1" type="body"/>
          </p:nvPr>
        </p:nvSpPr>
        <p:spPr>
          <a:xfrm>
            <a:off x="1097277" y="1845725"/>
            <a:ext cx="69483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latin typeface="Helvetica Neue"/>
                <a:ea typeface="Helvetica Neue"/>
                <a:cs typeface="Helvetica Neue"/>
                <a:sym typeface="Helvetica Neue"/>
              </a:rPr>
              <a:t>We can estimate our model at early stage flow with different fifo, PE, SIMD settings with RTL sim performance.</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sz="1800">
                <a:solidFill>
                  <a:srgbClr val="E06666"/>
                </a:solidFill>
                <a:latin typeface="Helvetica Neue"/>
                <a:ea typeface="Helvetica Neue"/>
                <a:cs typeface="Helvetica Neue"/>
                <a:sym typeface="Helvetica Neue"/>
              </a:rPr>
              <a:t>*Memory behavior is ideal.</a:t>
            </a:r>
            <a:endParaRPr sz="1800">
              <a:solidFill>
                <a:srgbClr val="E06666"/>
              </a:solidFill>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We can generate an auto folding file with low target fps at first.</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Then we can change PE, SIMD depend on the hardware resource we use in physical RTL sim. </a:t>
            </a:r>
            <a:endParaRPr>
              <a:latin typeface="Helvetica Neue"/>
              <a:ea typeface="Helvetica Neue"/>
              <a:cs typeface="Helvetica Neue"/>
              <a:sym typeface="Helvetica Neue"/>
            </a:endParaRPr>
          </a:p>
        </p:txBody>
      </p:sp>
      <p:sp>
        <p:nvSpPr>
          <p:cNvPr id="195" name="Google Shape;195;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96" name="Google Shape;196;p10"/>
          <p:cNvPicPr preferRelativeResize="0"/>
          <p:nvPr/>
        </p:nvPicPr>
        <p:blipFill>
          <a:blip r:embed="rId3">
            <a:alphaModFix/>
          </a:blip>
          <a:stretch>
            <a:fillRect/>
          </a:stretch>
        </p:blipFill>
        <p:spPr>
          <a:xfrm>
            <a:off x="8045575" y="2002075"/>
            <a:ext cx="3777385" cy="3777413"/>
          </a:xfrm>
          <a:prstGeom prst="rect">
            <a:avLst/>
          </a:prstGeom>
          <a:noFill/>
          <a:ln>
            <a:noFill/>
          </a:ln>
        </p:spPr>
      </p:pic>
      <p:sp>
        <p:nvSpPr>
          <p:cNvPr id="197" name="Google Shape;197;p10"/>
          <p:cNvSpPr txBox="1"/>
          <p:nvPr/>
        </p:nvSpPr>
        <p:spPr>
          <a:xfrm>
            <a:off x="8400938" y="5779500"/>
            <a:ext cx="326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999999"/>
                </a:solidFill>
                <a:latin typeface="Calibri"/>
                <a:ea typeface="Calibri"/>
                <a:cs typeface="Calibri"/>
                <a:sym typeface="Calibri"/>
              </a:rPr>
              <a:t>.json we gen in physical RTL sim</a:t>
            </a:r>
            <a:endParaRPr>
              <a:solidFill>
                <a:srgbClr val="999999"/>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type="title"/>
          </p:nvPr>
        </p:nvSpPr>
        <p:spPr>
          <a:xfrm>
            <a:off x="1097275" y="286601"/>
            <a:ext cx="10058400" cy="11571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The problem we encounter</a:t>
            </a:r>
            <a:endParaRPr b="1">
              <a:solidFill>
                <a:schemeClr val="accent1"/>
              </a:solidFill>
            </a:endParaRPr>
          </a:p>
        </p:txBody>
      </p:sp>
      <p:sp>
        <p:nvSpPr>
          <p:cNvPr id="203" name="Google Shape;203;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latin typeface="Helvetica Neue"/>
                <a:ea typeface="Helvetica Neue"/>
                <a:cs typeface="Helvetica Neue"/>
                <a:sym typeface="Helvetica Neue"/>
              </a:rPr>
              <a:t>1. Maxpool does not support in_dim %2 != 0.</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2. Depthwise convolution is not well supported.</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3. Resnet structure is also not well supported.</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4. U50 bit file generation will fail somehow.</a:t>
            </a:r>
            <a:endParaRPr>
              <a:latin typeface="Helvetica Neue"/>
              <a:ea typeface="Helvetica Neue"/>
              <a:cs typeface="Helvetica Neue"/>
              <a:sym typeface="Helvetica Neue"/>
            </a:endParaRPr>
          </a:p>
        </p:txBody>
      </p:sp>
      <p:sp>
        <p:nvSpPr>
          <p:cNvPr id="204" name="Google Shape;204;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1097275" y="286600"/>
            <a:ext cx="10058400" cy="1279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Hand written numbers classifier</a:t>
            </a:r>
            <a:endParaRPr b="1">
              <a:solidFill>
                <a:schemeClr val="accent1"/>
              </a:solidFill>
            </a:endParaRPr>
          </a:p>
        </p:txBody>
      </p:sp>
      <p:sp>
        <p:nvSpPr>
          <p:cNvPr id="210" name="Google Shape;210;p12"/>
          <p:cNvSpPr txBox="1"/>
          <p:nvPr>
            <p:ph idx="1" type="body"/>
          </p:nvPr>
        </p:nvSpPr>
        <p:spPr>
          <a:xfrm>
            <a:off x="1097275" y="1845729"/>
            <a:ext cx="10058400" cy="23301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latin typeface="Helvetica Neue"/>
                <a:ea typeface="Helvetica Neue"/>
                <a:cs typeface="Helvetica Neue"/>
                <a:sym typeface="Helvetica Neue"/>
              </a:rPr>
              <a:t>VGG (155,179 learnable parameters)</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Weight: 4-bit Activation: 8-bit</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Accuracy </a:t>
            </a:r>
            <a:r>
              <a:rPr lang="en-US">
                <a:latin typeface="Helvetica Neue"/>
                <a:ea typeface="Helvetica Neue"/>
                <a:cs typeface="Helvetica Neue"/>
                <a:sym typeface="Helvetica Neue"/>
              </a:rPr>
              <a:t>on brevitas: 99.11% </a:t>
            </a:r>
            <a:endParaRPr>
              <a:latin typeface="Helvetica Neue"/>
              <a:ea typeface="Helvetica Neue"/>
              <a:cs typeface="Helvetica Neue"/>
              <a:sym typeface="Helvetica Neue"/>
            </a:endParaRPr>
          </a:p>
        </p:txBody>
      </p:sp>
      <p:sp>
        <p:nvSpPr>
          <p:cNvPr id="211" name="Google Shape;211;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12" name="Google Shape;212;p12"/>
          <p:cNvPicPr preferRelativeResize="0"/>
          <p:nvPr/>
        </p:nvPicPr>
        <p:blipFill rotWithShape="1">
          <a:blip r:embed="rId3">
            <a:alphaModFix/>
          </a:blip>
          <a:srcRect b="0" l="0" r="0" t="0"/>
          <a:stretch/>
        </p:blipFill>
        <p:spPr>
          <a:xfrm>
            <a:off x="0" y="4175976"/>
            <a:ext cx="12192000" cy="1279728"/>
          </a:xfrm>
          <a:prstGeom prst="rect">
            <a:avLst/>
          </a:prstGeom>
          <a:noFill/>
          <a:ln>
            <a:noFill/>
          </a:ln>
        </p:spPr>
      </p:pic>
      <p:pic>
        <p:nvPicPr>
          <p:cNvPr id="213" name="Google Shape;213;p12"/>
          <p:cNvPicPr preferRelativeResize="0"/>
          <p:nvPr/>
        </p:nvPicPr>
        <p:blipFill rotWithShape="1">
          <a:blip r:embed="rId4">
            <a:alphaModFix/>
          </a:blip>
          <a:srcRect b="0" l="0" r="0" t="0"/>
          <a:stretch/>
        </p:blipFill>
        <p:spPr>
          <a:xfrm>
            <a:off x="1200666" y="5289974"/>
            <a:ext cx="9955014" cy="1009791"/>
          </a:xfrm>
          <a:prstGeom prst="rect">
            <a:avLst/>
          </a:prstGeom>
          <a:noFill/>
          <a:ln>
            <a:noFill/>
          </a:ln>
        </p:spPr>
      </p:pic>
      <p:pic>
        <p:nvPicPr>
          <p:cNvPr id="214" name="Google Shape;214;p12"/>
          <p:cNvPicPr preferRelativeResize="0"/>
          <p:nvPr/>
        </p:nvPicPr>
        <p:blipFill>
          <a:blip r:embed="rId5">
            <a:alphaModFix/>
          </a:blip>
          <a:stretch>
            <a:fillRect/>
          </a:stretch>
        </p:blipFill>
        <p:spPr>
          <a:xfrm>
            <a:off x="6714350" y="1845725"/>
            <a:ext cx="4895850" cy="152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1097275" y="286601"/>
            <a:ext cx="10058400" cy="1077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Hand written numbers classifier</a:t>
            </a:r>
            <a:endParaRPr b="1">
              <a:solidFill>
                <a:schemeClr val="accent1"/>
              </a:solidFill>
            </a:endParaRPr>
          </a:p>
        </p:txBody>
      </p:sp>
      <p:sp>
        <p:nvSpPr>
          <p:cNvPr id="220" name="Google Shape;220;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21" name="Google Shape;221;p13"/>
          <p:cNvPicPr preferRelativeResize="0"/>
          <p:nvPr/>
        </p:nvPicPr>
        <p:blipFill rotWithShape="1">
          <a:blip r:embed="rId3">
            <a:alphaModFix/>
          </a:blip>
          <a:srcRect b="0" l="0" r="0" t="0"/>
          <a:stretch/>
        </p:blipFill>
        <p:spPr>
          <a:xfrm>
            <a:off x="3947822" y="1593100"/>
            <a:ext cx="4875326" cy="4866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Early stage physical estimation</a:t>
            </a:r>
            <a:endParaRPr b="1">
              <a:solidFill>
                <a:schemeClr val="accent1"/>
              </a:solidFill>
            </a:endParaRPr>
          </a:p>
        </p:txBody>
      </p:sp>
      <p:sp>
        <p:nvSpPr>
          <p:cNvPr id="227" name="Google Shape;227;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
        <p:nvSpPr>
          <p:cNvPr id="228" name="Google Shape;228;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5"/>
          <p:cNvSpPr txBox="1"/>
          <p:nvPr>
            <p:ph type="title"/>
          </p:nvPr>
        </p:nvSpPr>
        <p:spPr>
          <a:xfrm>
            <a:off x="1097275" y="286601"/>
            <a:ext cx="10058400" cy="1197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Hand written numbers classifier</a:t>
            </a:r>
            <a:endParaRPr b="1">
              <a:solidFill>
                <a:schemeClr val="accent1"/>
              </a:solidFill>
            </a:endParaRPr>
          </a:p>
        </p:txBody>
      </p:sp>
      <p:sp>
        <p:nvSpPr>
          <p:cNvPr id="234" name="Google Shape;234;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latin typeface="Helvetica Neue"/>
                <a:ea typeface="Helvetica Neue"/>
                <a:cs typeface="Helvetica Neue"/>
                <a:sym typeface="Helvetica Neue"/>
              </a:rPr>
              <a:t>TinyLenet (45,273 learnable parameters)</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Weight: 3-bit Activation: 8-bit</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Accuracy </a:t>
            </a:r>
            <a:r>
              <a:rPr lang="en-US">
                <a:latin typeface="Helvetica Neue"/>
                <a:ea typeface="Helvetica Neue"/>
                <a:cs typeface="Helvetica Neue"/>
                <a:sym typeface="Helvetica Neue"/>
              </a:rPr>
              <a:t>on brevitas: 98.59% </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Accuracy on PYNQ-Z2 : 99.09%</a:t>
            </a:r>
            <a:endParaRPr>
              <a:latin typeface="Helvetica Neue"/>
              <a:ea typeface="Helvetica Neue"/>
              <a:cs typeface="Helvetica Neue"/>
              <a:sym typeface="Helvetica Neue"/>
            </a:endParaRPr>
          </a:p>
        </p:txBody>
      </p:sp>
      <p:sp>
        <p:nvSpPr>
          <p:cNvPr id="235" name="Google Shape;235;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grpSp>
        <p:nvGrpSpPr>
          <p:cNvPr id="236" name="Google Shape;236;p15"/>
          <p:cNvGrpSpPr/>
          <p:nvPr/>
        </p:nvGrpSpPr>
        <p:grpSpPr>
          <a:xfrm>
            <a:off x="365760" y="4502185"/>
            <a:ext cx="11597640" cy="1362434"/>
            <a:chOff x="365760" y="4502185"/>
            <a:chExt cx="11597640" cy="1362434"/>
          </a:xfrm>
        </p:grpSpPr>
        <p:pic>
          <p:nvPicPr>
            <p:cNvPr id="237" name="Google Shape;237;p15"/>
            <p:cNvPicPr preferRelativeResize="0"/>
            <p:nvPr/>
          </p:nvPicPr>
          <p:blipFill rotWithShape="1">
            <a:blip r:embed="rId3">
              <a:alphaModFix/>
            </a:blip>
            <a:srcRect b="0" l="0" r="0" t="0"/>
            <a:stretch/>
          </p:blipFill>
          <p:spPr>
            <a:xfrm>
              <a:off x="365760" y="4502185"/>
              <a:ext cx="11414760" cy="685692"/>
            </a:xfrm>
            <a:prstGeom prst="rect">
              <a:avLst/>
            </a:prstGeom>
            <a:noFill/>
            <a:ln>
              <a:noFill/>
            </a:ln>
          </p:spPr>
        </p:pic>
        <p:pic>
          <p:nvPicPr>
            <p:cNvPr id="238" name="Google Shape;238;p15"/>
            <p:cNvPicPr preferRelativeResize="0"/>
            <p:nvPr/>
          </p:nvPicPr>
          <p:blipFill rotWithShape="1">
            <a:blip r:embed="rId4">
              <a:alphaModFix/>
            </a:blip>
            <a:srcRect b="0" l="0" r="0" t="0"/>
            <a:stretch/>
          </p:blipFill>
          <p:spPr>
            <a:xfrm>
              <a:off x="960120" y="5101826"/>
              <a:ext cx="11003280" cy="762793"/>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Agenda</a:t>
            </a:r>
            <a:endParaRPr b="1">
              <a:solidFill>
                <a:schemeClr val="accent1"/>
              </a:solidFill>
            </a:endParaRPr>
          </a:p>
        </p:txBody>
      </p:sp>
      <p:sp>
        <p:nvSpPr>
          <p:cNvPr id="73" name="Google Shape;73;p2"/>
          <p:cNvSpPr txBox="1"/>
          <p:nvPr>
            <p:ph idx="1" type="body"/>
          </p:nvPr>
        </p:nvSpPr>
        <p:spPr>
          <a:xfrm>
            <a:off x="1844825" y="2339925"/>
            <a:ext cx="9043500" cy="3409200"/>
          </a:xfrm>
          <a:prstGeom prst="rect">
            <a:avLst/>
          </a:prstGeom>
          <a:noFill/>
          <a:ln>
            <a:noFill/>
          </a:ln>
        </p:spPr>
        <p:txBody>
          <a:bodyPr anchorCtr="0" anchor="t" bIns="45700" lIns="0" spcFirstLastPara="1" rIns="0" wrap="square" tIns="45700">
            <a:normAutofit/>
          </a:bodyPr>
          <a:lstStyle/>
          <a:p>
            <a:pPr indent="0" lvl="0" marL="0" rtl="0" algn="l">
              <a:lnSpc>
                <a:spcPct val="150000"/>
              </a:lnSpc>
              <a:spcBef>
                <a:spcPts val="0"/>
              </a:spcBef>
              <a:spcAft>
                <a:spcPts val="0"/>
              </a:spcAft>
              <a:buNone/>
            </a:pPr>
            <a:r>
              <a:rPr lang="en-US"/>
              <a:t> Original goal is… facenet!</a:t>
            </a:r>
            <a:endParaRPr/>
          </a:p>
          <a:p>
            <a:pPr indent="0" lvl="0" marL="0" rtl="0" algn="l">
              <a:lnSpc>
                <a:spcPct val="150000"/>
              </a:lnSpc>
              <a:spcBef>
                <a:spcPts val="1400"/>
              </a:spcBef>
              <a:spcAft>
                <a:spcPts val="0"/>
              </a:spcAft>
              <a:buNone/>
            </a:pPr>
            <a:r>
              <a:rPr lang="en-US"/>
              <a:t> What we encounter?</a:t>
            </a:r>
            <a:endParaRPr/>
          </a:p>
          <a:p>
            <a:pPr indent="0" lvl="0" marL="0" rtl="0" algn="l">
              <a:lnSpc>
                <a:spcPct val="150000"/>
              </a:lnSpc>
              <a:spcBef>
                <a:spcPts val="1400"/>
              </a:spcBef>
              <a:spcAft>
                <a:spcPts val="0"/>
              </a:spcAft>
              <a:buNone/>
            </a:pPr>
            <a:r>
              <a:rPr lang="en-US"/>
              <a:t> Early stage physical estimation</a:t>
            </a:r>
            <a:endParaRPr/>
          </a:p>
          <a:p>
            <a:pPr indent="0" lvl="0" marL="0" rtl="0" algn="l">
              <a:lnSpc>
                <a:spcPct val="150000"/>
              </a:lnSpc>
              <a:spcBef>
                <a:spcPts val="1400"/>
              </a:spcBef>
              <a:spcAft>
                <a:spcPts val="0"/>
              </a:spcAft>
              <a:buNone/>
            </a:pPr>
            <a:r>
              <a:rPr lang="en-US"/>
              <a:t> Hand written numbers classifier on pynq</a:t>
            </a:r>
            <a:endParaRPr/>
          </a:p>
          <a:p>
            <a:pPr indent="0" lvl="0" marL="0" rtl="0" algn="l">
              <a:lnSpc>
                <a:spcPct val="150000"/>
              </a:lnSpc>
              <a:spcBef>
                <a:spcPts val="1400"/>
              </a:spcBef>
              <a:spcAft>
                <a:spcPts val="0"/>
              </a:spcAft>
              <a:buNone/>
            </a:pPr>
            <a:r>
              <a:rPr lang="en-US"/>
              <a:t> Hand written letters classifier on pynq</a:t>
            </a:r>
            <a:endParaRPr/>
          </a:p>
        </p:txBody>
      </p:sp>
      <p:sp>
        <p:nvSpPr>
          <p:cNvPr id="74" name="Google Shape;74;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75" name="Google Shape;75;p2"/>
          <p:cNvSpPr/>
          <p:nvPr/>
        </p:nvSpPr>
        <p:spPr>
          <a:xfrm>
            <a:off x="1203150" y="2119475"/>
            <a:ext cx="120300" cy="40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txBox="1"/>
          <p:nvPr>
            <p:ph type="title"/>
          </p:nvPr>
        </p:nvSpPr>
        <p:spPr>
          <a:xfrm>
            <a:off x="1097275" y="286601"/>
            <a:ext cx="10058400" cy="11571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Hand written numbers classifier</a:t>
            </a:r>
            <a:endParaRPr b="1">
              <a:solidFill>
                <a:schemeClr val="accent1"/>
              </a:solidFill>
            </a:endParaRPr>
          </a:p>
        </p:txBody>
      </p:sp>
      <p:sp>
        <p:nvSpPr>
          <p:cNvPr id="244" name="Google Shape;244;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45" name="Google Shape;245;p16"/>
          <p:cNvPicPr preferRelativeResize="0"/>
          <p:nvPr/>
        </p:nvPicPr>
        <p:blipFill rotWithShape="1">
          <a:blip r:embed="rId3">
            <a:alphaModFix/>
          </a:blip>
          <a:srcRect b="0" l="0" r="0" t="0"/>
          <a:stretch/>
        </p:blipFill>
        <p:spPr>
          <a:xfrm>
            <a:off x="3777701" y="1556351"/>
            <a:ext cx="4697550" cy="4615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type="title"/>
          </p:nvPr>
        </p:nvSpPr>
        <p:spPr>
          <a:xfrm>
            <a:off x="1097275" y="286601"/>
            <a:ext cx="10058400" cy="11439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Hand written numbers classifier</a:t>
            </a:r>
            <a:endParaRPr b="1">
              <a:solidFill>
                <a:schemeClr val="accent1"/>
              </a:solidFill>
            </a:endParaRPr>
          </a:p>
        </p:txBody>
      </p:sp>
      <p:sp>
        <p:nvSpPr>
          <p:cNvPr id="251" name="Google Shape;251;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t>Error:</a:t>
            </a:r>
            <a:endParaRPr/>
          </a:p>
        </p:txBody>
      </p:sp>
      <p:sp>
        <p:nvSpPr>
          <p:cNvPr id="252" name="Google Shape;252;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53" name="Google Shape;253;p17"/>
          <p:cNvPicPr preferRelativeResize="0"/>
          <p:nvPr/>
        </p:nvPicPr>
        <p:blipFill rotWithShape="1">
          <a:blip r:embed="rId3">
            <a:alphaModFix/>
          </a:blip>
          <a:srcRect b="0" l="0" r="0" t="0"/>
          <a:stretch/>
        </p:blipFill>
        <p:spPr>
          <a:xfrm>
            <a:off x="2546154" y="1806710"/>
            <a:ext cx="7160650" cy="41014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ph type="title"/>
          </p:nvPr>
        </p:nvSpPr>
        <p:spPr>
          <a:xfrm>
            <a:off x="1097275" y="286601"/>
            <a:ext cx="10058400" cy="11037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Early stage physical estimation</a:t>
            </a:r>
            <a:endParaRPr b="1">
              <a:solidFill>
                <a:schemeClr val="accent1"/>
              </a:solidFill>
            </a:endParaRPr>
          </a:p>
        </p:txBody>
      </p:sp>
      <p:sp>
        <p:nvSpPr>
          <p:cNvPr id="259" name="Google Shape;259;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60" name="Google Shape;260;p18"/>
          <p:cNvPicPr preferRelativeResize="0"/>
          <p:nvPr/>
        </p:nvPicPr>
        <p:blipFill rotWithShape="1">
          <a:blip r:embed="rId3">
            <a:alphaModFix/>
          </a:blip>
          <a:srcRect b="0" l="0" r="0" t="0"/>
          <a:stretch/>
        </p:blipFill>
        <p:spPr>
          <a:xfrm>
            <a:off x="1097280" y="1971263"/>
            <a:ext cx="5553850" cy="1629002"/>
          </a:xfrm>
          <a:prstGeom prst="rect">
            <a:avLst/>
          </a:prstGeom>
          <a:noFill/>
          <a:ln>
            <a:noFill/>
          </a:ln>
        </p:spPr>
      </p:pic>
      <p:pic>
        <p:nvPicPr>
          <p:cNvPr id="261" name="Google Shape;261;p18"/>
          <p:cNvPicPr preferRelativeResize="0"/>
          <p:nvPr/>
        </p:nvPicPr>
        <p:blipFill rotWithShape="1">
          <a:blip r:embed="rId4">
            <a:alphaModFix/>
          </a:blip>
          <a:srcRect b="0" l="0" r="0" t="0"/>
          <a:stretch/>
        </p:blipFill>
        <p:spPr>
          <a:xfrm>
            <a:off x="1036320" y="3600265"/>
            <a:ext cx="4915586" cy="2391109"/>
          </a:xfrm>
          <a:prstGeom prst="rect">
            <a:avLst/>
          </a:prstGeom>
          <a:noFill/>
          <a:ln>
            <a:noFill/>
          </a:ln>
        </p:spPr>
      </p:pic>
      <p:pic>
        <p:nvPicPr>
          <p:cNvPr id="262" name="Google Shape;262;p18"/>
          <p:cNvPicPr preferRelativeResize="0"/>
          <p:nvPr/>
        </p:nvPicPr>
        <p:blipFill rotWithShape="1">
          <a:blip r:embed="rId5">
            <a:alphaModFix/>
          </a:blip>
          <a:srcRect b="0" l="0" r="0" t="0"/>
          <a:stretch/>
        </p:blipFill>
        <p:spPr>
          <a:xfrm>
            <a:off x="6550930" y="2009368"/>
            <a:ext cx="4877481" cy="159089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ph type="title"/>
          </p:nvPr>
        </p:nvSpPr>
        <p:spPr>
          <a:xfrm>
            <a:off x="1097275" y="286600"/>
            <a:ext cx="10058400" cy="1237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a:solidFill>
                  <a:schemeClr val="accent1"/>
                </a:solidFill>
              </a:rPr>
              <a:t>Actually Resource[Postsim]</a:t>
            </a:r>
            <a:endParaRPr b="1">
              <a:solidFill>
                <a:schemeClr val="accent1"/>
              </a:solidFill>
            </a:endParaRPr>
          </a:p>
        </p:txBody>
      </p:sp>
      <p:sp>
        <p:nvSpPr>
          <p:cNvPr id="268" name="Google Shape;268;p19"/>
          <p:cNvSpPr txBox="1"/>
          <p:nvPr>
            <p:ph idx="1" type="body"/>
          </p:nvPr>
        </p:nvSpPr>
        <p:spPr>
          <a:xfrm>
            <a:off x="7018425" y="1845725"/>
            <a:ext cx="41373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t>Post_sim:</a:t>
            </a:r>
            <a:endParaRPr/>
          </a:p>
          <a:p>
            <a:pPr indent="0" lvl="0" marL="0" rtl="0" algn="l">
              <a:lnSpc>
                <a:spcPct val="90000"/>
              </a:lnSpc>
              <a:spcBef>
                <a:spcPts val="0"/>
              </a:spcBef>
              <a:spcAft>
                <a:spcPts val="0"/>
              </a:spcAft>
              <a:buNone/>
            </a:pPr>
            <a:r>
              <a:t/>
            </a:r>
            <a:endParaRPr/>
          </a:p>
          <a:p>
            <a:pPr indent="0" lvl="0" marL="457200" rtl="0" algn="l">
              <a:lnSpc>
                <a:spcPct val="90000"/>
              </a:lnSpc>
              <a:spcBef>
                <a:spcPts val="400"/>
              </a:spcBef>
              <a:spcAft>
                <a:spcPts val="0"/>
              </a:spcAft>
              <a:buNone/>
            </a:pPr>
            <a:r>
              <a:rPr lang="en-US" sz="2000"/>
              <a:t>TOTAL LUT = 13069 </a:t>
            </a:r>
            <a:endParaRPr sz="2000"/>
          </a:p>
          <a:p>
            <a:pPr indent="0" lvl="0" marL="457200" rtl="0" algn="l">
              <a:lnSpc>
                <a:spcPct val="90000"/>
              </a:lnSpc>
              <a:spcBef>
                <a:spcPts val="600"/>
              </a:spcBef>
              <a:spcAft>
                <a:spcPts val="0"/>
              </a:spcAft>
              <a:buNone/>
            </a:pPr>
            <a:r>
              <a:rPr lang="en-US" sz="2000"/>
              <a:t>LOGIC LUT = 11866</a:t>
            </a:r>
            <a:endParaRPr sz="2000"/>
          </a:p>
          <a:p>
            <a:pPr indent="0" lvl="0" marL="457200" rtl="0" algn="l">
              <a:lnSpc>
                <a:spcPct val="90000"/>
              </a:lnSpc>
              <a:spcBef>
                <a:spcPts val="600"/>
              </a:spcBef>
              <a:spcAft>
                <a:spcPts val="0"/>
              </a:spcAft>
              <a:buNone/>
            </a:pPr>
            <a:r>
              <a:rPr lang="en-US" sz="2000"/>
              <a:t>LUT RAM = 736</a:t>
            </a:r>
            <a:endParaRPr sz="2000"/>
          </a:p>
          <a:p>
            <a:pPr indent="0" lvl="0" marL="457200" rtl="0" algn="l">
              <a:lnSpc>
                <a:spcPct val="90000"/>
              </a:lnSpc>
              <a:spcBef>
                <a:spcPts val="600"/>
              </a:spcBef>
              <a:spcAft>
                <a:spcPts val="0"/>
              </a:spcAft>
              <a:buNone/>
            </a:pPr>
            <a:r>
              <a:rPr lang="en-US" sz="2000"/>
              <a:t>SRL = 467</a:t>
            </a:r>
            <a:endParaRPr sz="2000"/>
          </a:p>
          <a:p>
            <a:pPr indent="0" lvl="0" marL="457200" rtl="0" algn="l">
              <a:lnSpc>
                <a:spcPct val="90000"/>
              </a:lnSpc>
              <a:spcBef>
                <a:spcPts val="600"/>
              </a:spcBef>
              <a:spcAft>
                <a:spcPts val="0"/>
              </a:spcAft>
              <a:buNone/>
            </a:pPr>
            <a:r>
              <a:rPr lang="en-US" sz="2000"/>
              <a:t>FF = 18352</a:t>
            </a:r>
            <a:endParaRPr sz="2000"/>
          </a:p>
          <a:p>
            <a:pPr indent="0" lvl="0" marL="457200" rtl="0" algn="l">
              <a:lnSpc>
                <a:spcPct val="90000"/>
              </a:lnSpc>
              <a:spcBef>
                <a:spcPts val="600"/>
              </a:spcBef>
              <a:spcAft>
                <a:spcPts val="0"/>
              </a:spcAft>
              <a:buNone/>
            </a:pPr>
            <a:r>
              <a:rPr lang="en-US" sz="2000"/>
              <a:t>RAM 36B = 10</a:t>
            </a:r>
            <a:endParaRPr sz="2000"/>
          </a:p>
          <a:p>
            <a:pPr indent="0" lvl="0" marL="457200" rtl="0" algn="l">
              <a:lnSpc>
                <a:spcPct val="90000"/>
              </a:lnSpc>
              <a:spcBef>
                <a:spcPts val="600"/>
              </a:spcBef>
              <a:spcAft>
                <a:spcPts val="0"/>
              </a:spcAft>
              <a:buNone/>
            </a:pPr>
            <a:r>
              <a:rPr lang="en-US" sz="2000"/>
              <a:t>RAM 18B = 3</a:t>
            </a:r>
            <a:endParaRPr sz="2000"/>
          </a:p>
        </p:txBody>
      </p:sp>
      <p:sp>
        <p:nvSpPr>
          <p:cNvPr id="269" name="Google Shape;269;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70" name="Google Shape;270;p19"/>
          <p:cNvPicPr preferRelativeResize="0"/>
          <p:nvPr/>
        </p:nvPicPr>
        <p:blipFill rotWithShape="1">
          <a:blip r:embed="rId3">
            <a:alphaModFix/>
          </a:blip>
          <a:srcRect b="0" l="0" r="0" t="0"/>
          <a:stretch/>
        </p:blipFill>
        <p:spPr>
          <a:xfrm>
            <a:off x="917968" y="2313634"/>
            <a:ext cx="4877481" cy="1590897"/>
          </a:xfrm>
          <a:prstGeom prst="rect">
            <a:avLst/>
          </a:prstGeom>
          <a:noFill/>
          <a:ln>
            <a:noFill/>
          </a:ln>
        </p:spPr>
      </p:pic>
      <p:sp>
        <p:nvSpPr>
          <p:cNvPr id="271" name="Google Shape;271;p19"/>
          <p:cNvSpPr/>
          <p:nvPr/>
        </p:nvSpPr>
        <p:spPr>
          <a:xfrm>
            <a:off x="5882100" y="3436625"/>
            <a:ext cx="885000" cy="4680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0"/>
          <p:cNvSpPr txBox="1"/>
          <p:nvPr>
            <p:ph type="title"/>
          </p:nvPr>
        </p:nvSpPr>
        <p:spPr>
          <a:xfrm>
            <a:off x="1097275" y="286601"/>
            <a:ext cx="10058400" cy="9567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Actually performance [PYNQ-Z2]</a:t>
            </a:r>
            <a:endParaRPr b="1">
              <a:solidFill>
                <a:schemeClr val="accent1"/>
              </a:solidFill>
            </a:endParaRPr>
          </a:p>
        </p:txBody>
      </p:sp>
      <p:sp>
        <p:nvSpPr>
          <p:cNvPr id="277" name="Google Shape;277;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78" name="Google Shape;278;p20"/>
          <p:cNvPicPr preferRelativeResize="0"/>
          <p:nvPr/>
        </p:nvPicPr>
        <p:blipFill rotWithShape="1">
          <a:blip r:embed="rId3">
            <a:alphaModFix/>
          </a:blip>
          <a:srcRect b="0" l="0" r="0" t="0"/>
          <a:stretch/>
        </p:blipFill>
        <p:spPr>
          <a:xfrm>
            <a:off x="6258046" y="2490430"/>
            <a:ext cx="5463565" cy="2316302"/>
          </a:xfrm>
          <a:prstGeom prst="rect">
            <a:avLst/>
          </a:prstGeom>
          <a:noFill/>
          <a:ln>
            <a:noFill/>
          </a:ln>
        </p:spPr>
      </p:pic>
      <p:pic>
        <p:nvPicPr>
          <p:cNvPr id="279" name="Google Shape;279;p20"/>
          <p:cNvPicPr preferRelativeResize="0"/>
          <p:nvPr>
            <p:ph idx="1" type="body"/>
          </p:nvPr>
        </p:nvPicPr>
        <p:blipFill rotWithShape="1">
          <a:blip r:embed="rId4">
            <a:alphaModFix/>
          </a:blip>
          <a:srcRect b="0" l="0" r="0" t="0"/>
          <a:stretch/>
        </p:blipFill>
        <p:spPr>
          <a:xfrm>
            <a:off x="831062" y="2941338"/>
            <a:ext cx="4822488" cy="1414486"/>
          </a:xfrm>
          <a:prstGeom prst="rect">
            <a:avLst/>
          </a:prstGeom>
          <a:noFill/>
          <a:ln>
            <a:noFill/>
          </a:ln>
        </p:spPr>
      </p:pic>
      <p:sp>
        <p:nvSpPr>
          <p:cNvPr id="280" name="Google Shape;280;p20"/>
          <p:cNvSpPr/>
          <p:nvPr/>
        </p:nvSpPr>
        <p:spPr>
          <a:xfrm>
            <a:off x="5405375" y="3558698"/>
            <a:ext cx="690600" cy="3651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g10c80617ea0_1_0"/>
          <p:cNvPicPr preferRelativeResize="0"/>
          <p:nvPr/>
        </p:nvPicPr>
        <p:blipFill rotWithShape="1">
          <a:blip r:embed="rId3">
            <a:alphaModFix/>
          </a:blip>
          <a:srcRect b="0" l="0" r="0" t="0"/>
          <a:stretch/>
        </p:blipFill>
        <p:spPr>
          <a:xfrm>
            <a:off x="146330" y="2893813"/>
            <a:ext cx="5553850" cy="1629002"/>
          </a:xfrm>
          <a:prstGeom prst="rect">
            <a:avLst/>
          </a:prstGeom>
          <a:noFill/>
          <a:ln>
            <a:noFill/>
          </a:ln>
        </p:spPr>
      </p:pic>
      <p:sp>
        <p:nvSpPr>
          <p:cNvPr id="287" name="Google Shape;287;g10c80617ea0_1_0"/>
          <p:cNvSpPr txBox="1"/>
          <p:nvPr>
            <p:ph type="title"/>
          </p:nvPr>
        </p:nvSpPr>
        <p:spPr>
          <a:xfrm>
            <a:off x="1097275" y="286601"/>
            <a:ext cx="10058400" cy="1122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chemeClr val="accent1"/>
                </a:solidFill>
              </a:rPr>
              <a:t>Batch size vs Throughputs</a:t>
            </a:r>
            <a:endParaRPr b="1">
              <a:solidFill>
                <a:schemeClr val="accent1"/>
              </a:solidFill>
            </a:endParaRPr>
          </a:p>
        </p:txBody>
      </p:sp>
      <p:sp>
        <p:nvSpPr>
          <p:cNvPr id="288" name="Google Shape;288;g10c80617ea0_1_0"/>
          <p:cNvSpPr txBox="1"/>
          <p:nvPr>
            <p:ph idx="12" type="sldNum"/>
          </p:nvPr>
        </p:nvSpPr>
        <p:spPr>
          <a:xfrm>
            <a:off x="9900458" y="6459785"/>
            <a:ext cx="13119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89" name="Google Shape;289;g10c80617ea0_1_0" title="Points scored"/>
          <p:cNvPicPr preferRelativeResize="0"/>
          <p:nvPr/>
        </p:nvPicPr>
        <p:blipFill>
          <a:blip r:embed="rId4">
            <a:alphaModFix/>
          </a:blip>
          <a:stretch>
            <a:fillRect/>
          </a:stretch>
        </p:blipFill>
        <p:spPr>
          <a:xfrm>
            <a:off x="5700175" y="2264800"/>
            <a:ext cx="6174399" cy="3817826"/>
          </a:xfrm>
          <a:prstGeom prst="rect">
            <a:avLst/>
          </a:prstGeom>
          <a:noFill/>
          <a:ln>
            <a:noFill/>
          </a:ln>
        </p:spPr>
      </p:pic>
      <p:sp>
        <p:nvSpPr>
          <p:cNvPr id="290" name="Google Shape;290;g10c80617ea0_1_0"/>
          <p:cNvSpPr/>
          <p:nvPr/>
        </p:nvSpPr>
        <p:spPr>
          <a:xfrm>
            <a:off x="5415350" y="4760350"/>
            <a:ext cx="632400" cy="365100"/>
          </a:xfrm>
          <a:prstGeom prst="lef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1"/>
          <p:cNvSpPr txBox="1"/>
          <p:nvPr>
            <p:ph type="title"/>
          </p:nvPr>
        </p:nvSpPr>
        <p:spPr>
          <a:xfrm>
            <a:off x="1097275" y="286601"/>
            <a:ext cx="10058400" cy="1197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Hand written letters classifier</a:t>
            </a:r>
            <a:endParaRPr b="1">
              <a:solidFill>
                <a:schemeClr val="accent1"/>
              </a:solidFill>
            </a:endParaRPr>
          </a:p>
        </p:txBody>
      </p:sp>
      <p:sp>
        <p:nvSpPr>
          <p:cNvPr id="296" name="Google Shape;296;p21"/>
          <p:cNvSpPr txBox="1"/>
          <p:nvPr>
            <p:ph idx="1" type="body"/>
          </p:nvPr>
        </p:nvSpPr>
        <p:spPr>
          <a:xfrm>
            <a:off x="1097277" y="1845725"/>
            <a:ext cx="58542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t>Dataset: EMNIST</a:t>
            </a:r>
            <a:endParaRPr/>
          </a:p>
          <a:p>
            <a:pPr indent="0" lvl="0" marL="0" rtl="0" algn="l">
              <a:lnSpc>
                <a:spcPct val="90000"/>
              </a:lnSpc>
              <a:spcBef>
                <a:spcPts val="1400"/>
              </a:spcBef>
              <a:spcAft>
                <a:spcPts val="0"/>
              </a:spcAft>
              <a:buNone/>
            </a:pPr>
            <a:r>
              <a:rPr lang="en-US"/>
              <a:t>Class: 0-9, a-z, A-Z total (10+26+26=62) classes</a:t>
            </a:r>
            <a:endParaRPr/>
          </a:p>
        </p:txBody>
      </p:sp>
      <p:sp>
        <p:nvSpPr>
          <p:cNvPr id="297" name="Google Shape;297;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98" name="Google Shape;298;p21"/>
          <p:cNvPicPr preferRelativeResize="0"/>
          <p:nvPr/>
        </p:nvPicPr>
        <p:blipFill rotWithShape="1">
          <a:blip r:embed="rId3">
            <a:alphaModFix/>
          </a:blip>
          <a:srcRect b="0" l="0" r="0" t="0"/>
          <a:stretch/>
        </p:blipFill>
        <p:spPr>
          <a:xfrm>
            <a:off x="7120071" y="1845734"/>
            <a:ext cx="4035609" cy="402336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2"/>
          <p:cNvSpPr txBox="1"/>
          <p:nvPr>
            <p:ph type="title"/>
          </p:nvPr>
        </p:nvSpPr>
        <p:spPr>
          <a:xfrm>
            <a:off x="1097275" y="286601"/>
            <a:ext cx="10058400" cy="1170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Hand written letters classifier</a:t>
            </a:r>
            <a:endParaRPr b="1">
              <a:solidFill>
                <a:schemeClr val="accent1"/>
              </a:solidFill>
            </a:endParaRPr>
          </a:p>
        </p:txBody>
      </p:sp>
      <p:sp>
        <p:nvSpPr>
          <p:cNvPr id="304" name="Google Shape;304;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latin typeface="Helvetica Neue"/>
                <a:ea typeface="Helvetica Neue"/>
                <a:cs typeface="Helvetica Neue"/>
                <a:sym typeface="Helvetica Neue"/>
              </a:rPr>
              <a:t>VGG (481,375 learnable parameters)</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Weight: 4-bit Activation: 8-bit</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Accuracy on brevitas: 86.88% </a:t>
            </a:r>
            <a:endParaRPr>
              <a:latin typeface="Helvetica Neue"/>
              <a:ea typeface="Helvetica Neue"/>
              <a:cs typeface="Helvetica Neue"/>
              <a:sym typeface="Helvetica Neue"/>
            </a:endParaRPr>
          </a:p>
        </p:txBody>
      </p:sp>
      <p:sp>
        <p:nvSpPr>
          <p:cNvPr id="305" name="Google Shape;305;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306" name="Google Shape;306;p22"/>
          <p:cNvPicPr preferRelativeResize="0"/>
          <p:nvPr/>
        </p:nvPicPr>
        <p:blipFill rotWithShape="1">
          <a:blip r:embed="rId3">
            <a:alphaModFix/>
          </a:blip>
          <a:srcRect b="0" l="0" r="0" t="0"/>
          <a:stretch/>
        </p:blipFill>
        <p:spPr>
          <a:xfrm>
            <a:off x="7293846" y="1913275"/>
            <a:ext cx="3611252" cy="3955825"/>
          </a:xfrm>
          <a:prstGeom prst="rect">
            <a:avLst/>
          </a:prstGeom>
          <a:noFill/>
          <a:ln>
            <a:noFill/>
          </a:ln>
        </p:spPr>
      </p:pic>
      <p:pic>
        <p:nvPicPr>
          <p:cNvPr id="307" name="Google Shape;307;p22"/>
          <p:cNvPicPr preferRelativeResize="0"/>
          <p:nvPr/>
        </p:nvPicPr>
        <p:blipFill>
          <a:blip r:embed="rId4">
            <a:alphaModFix/>
          </a:blip>
          <a:stretch>
            <a:fillRect/>
          </a:stretch>
        </p:blipFill>
        <p:spPr>
          <a:xfrm>
            <a:off x="1625625" y="3882775"/>
            <a:ext cx="4800600" cy="1495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3"/>
          <p:cNvSpPr txBox="1"/>
          <p:nvPr>
            <p:ph type="title"/>
          </p:nvPr>
        </p:nvSpPr>
        <p:spPr>
          <a:xfrm>
            <a:off x="1097275" y="286600"/>
            <a:ext cx="10058400" cy="1237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Hand written letters classifier</a:t>
            </a:r>
            <a:endParaRPr b="1">
              <a:solidFill>
                <a:schemeClr val="accent1"/>
              </a:solidFill>
            </a:endParaRPr>
          </a:p>
        </p:txBody>
      </p:sp>
      <p:sp>
        <p:nvSpPr>
          <p:cNvPr id="313" name="Google Shape;313;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latin typeface="Helvetica Neue"/>
                <a:ea typeface="Helvetica Neue"/>
                <a:cs typeface="Helvetica Neue"/>
                <a:sym typeface="Helvetica Neue"/>
              </a:rPr>
              <a:t>TinyLenet (49,641 learnable parameters)</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Weight: 3-bit Activation: 8-bit</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Accuracy on brevitas: 86.18%</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Accuracy on PYNQ-Z2: 83.06% (0-9 dataset)</a:t>
            </a:r>
            <a:endParaRPr>
              <a:latin typeface="Helvetica Neue"/>
              <a:ea typeface="Helvetica Neue"/>
              <a:cs typeface="Helvetica Neue"/>
              <a:sym typeface="Helvetica Neue"/>
            </a:endParaRPr>
          </a:p>
        </p:txBody>
      </p:sp>
      <p:sp>
        <p:nvSpPr>
          <p:cNvPr id="314" name="Google Shape;314;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0c80617ea0_0_0"/>
          <p:cNvSpPr txBox="1"/>
          <p:nvPr>
            <p:ph type="title"/>
          </p:nvPr>
        </p:nvSpPr>
        <p:spPr>
          <a:xfrm>
            <a:off x="1097275" y="286601"/>
            <a:ext cx="10058400" cy="1197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Early stage physical estimation</a:t>
            </a:r>
            <a:endParaRPr b="1">
              <a:solidFill>
                <a:schemeClr val="accent1"/>
              </a:solidFill>
            </a:endParaRPr>
          </a:p>
        </p:txBody>
      </p:sp>
      <p:sp>
        <p:nvSpPr>
          <p:cNvPr id="320" name="Google Shape;320;g10c80617ea0_0_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321" name="Google Shape;321;g10c80617ea0_0_0"/>
          <p:cNvPicPr preferRelativeResize="0"/>
          <p:nvPr/>
        </p:nvPicPr>
        <p:blipFill>
          <a:blip r:embed="rId3">
            <a:alphaModFix/>
          </a:blip>
          <a:stretch>
            <a:fillRect/>
          </a:stretch>
        </p:blipFill>
        <p:spPr>
          <a:xfrm>
            <a:off x="1097275" y="1974953"/>
            <a:ext cx="5162550" cy="1438275"/>
          </a:xfrm>
          <a:prstGeom prst="rect">
            <a:avLst/>
          </a:prstGeom>
          <a:noFill/>
          <a:ln>
            <a:noFill/>
          </a:ln>
        </p:spPr>
      </p:pic>
      <p:pic>
        <p:nvPicPr>
          <p:cNvPr id="322" name="Google Shape;322;g10c80617ea0_0_0"/>
          <p:cNvPicPr preferRelativeResize="0"/>
          <p:nvPr/>
        </p:nvPicPr>
        <p:blipFill>
          <a:blip r:embed="rId4">
            <a:alphaModFix/>
          </a:blip>
          <a:stretch>
            <a:fillRect/>
          </a:stretch>
        </p:blipFill>
        <p:spPr>
          <a:xfrm>
            <a:off x="1097275" y="3523050"/>
            <a:ext cx="5062600" cy="2651325"/>
          </a:xfrm>
          <a:prstGeom prst="rect">
            <a:avLst/>
          </a:prstGeom>
          <a:noFill/>
          <a:ln>
            <a:noFill/>
          </a:ln>
        </p:spPr>
      </p:pic>
      <p:pic>
        <p:nvPicPr>
          <p:cNvPr id="323" name="Google Shape;323;g10c80617ea0_0_0"/>
          <p:cNvPicPr preferRelativeResize="0"/>
          <p:nvPr/>
        </p:nvPicPr>
        <p:blipFill>
          <a:blip r:embed="rId5">
            <a:alphaModFix/>
          </a:blip>
          <a:stretch>
            <a:fillRect/>
          </a:stretch>
        </p:blipFill>
        <p:spPr>
          <a:xfrm>
            <a:off x="6340675" y="1979708"/>
            <a:ext cx="5219700" cy="142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t/>
            </a:r>
            <a:endParaRPr/>
          </a:p>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Original goal</a:t>
            </a:r>
            <a:endParaRPr b="1">
              <a:solidFill>
                <a:schemeClr val="accent1"/>
              </a:solidFill>
            </a:endParaRPr>
          </a:p>
        </p:txBody>
      </p:sp>
      <p:sp>
        <p:nvSpPr>
          <p:cNvPr id="81" name="Google Shape;81;p3"/>
          <p:cNvSpPr txBox="1"/>
          <p:nvPr>
            <p:ph idx="1" type="body"/>
          </p:nvPr>
        </p:nvSpPr>
        <p:spPr>
          <a:xfrm>
            <a:off x="5788525" y="2566725"/>
            <a:ext cx="5367300" cy="3221700"/>
          </a:xfrm>
          <a:prstGeom prst="rect">
            <a:avLst/>
          </a:prstGeom>
          <a:noFill/>
          <a:ln>
            <a:noFill/>
          </a:ln>
        </p:spPr>
        <p:txBody>
          <a:bodyPr anchorCtr="0" anchor="t" bIns="45700" lIns="0" spcFirstLastPara="1" rIns="0" wrap="square" tIns="45700">
            <a:normAutofit/>
          </a:bodyPr>
          <a:lstStyle/>
          <a:p>
            <a:pPr indent="0" lvl="0" marL="0" rtl="0" algn="l">
              <a:lnSpc>
                <a:spcPct val="115000"/>
              </a:lnSpc>
              <a:spcBef>
                <a:spcPts val="0"/>
              </a:spcBef>
              <a:spcAft>
                <a:spcPts val="0"/>
              </a:spcAft>
              <a:buNone/>
            </a:pPr>
            <a:r>
              <a:rPr lang="en-US">
                <a:latin typeface="Helvetica Neue"/>
                <a:ea typeface="Helvetica Neue"/>
                <a:cs typeface="Helvetica Neue"/>
                <a:sym typeface="Helvetica Neue"/>
              </a:rPr>
              <a:t>Train a quantize model on vggfacenet2 dataset.</a:t>
            </a:r>
            <a:endParaRPr>
              <a:latin typeface="Helvetica Neue"/>
              <a:ea typeface="Helvetica Neue"/>
              <a:cs typeface="Helvetica Neue"/>
              <a:sym typeface="Helvetica Neue"/>
            </a:endParaRPr>
          </a:p>
          <a:p>
            <a:pPr indent="0" lvl="0" marL="0" rtl="0" algn="l">
              <a:lnSpc>
                <a:spcPct val="150000"/>
              </a:lnSpc>
              <a:spcBef>
                <a:spcPts val="1400"/>
              </a:spcBef>
              <a:spcAft>
                <a:spcPts val="0"/>
              </a:spcAft>
              <a:buNone/>
            </a:pPr>
            <a:r>
              <a:rPr b="1" lang="en-US">
                <a:latin typeface="Helvetica Neue"/>
                <a:ea typeface="Helvetica Neue"/>
                <a:cs typeface="Helvetica Neue"/>
                <a:sym typeface="Helvetica Neue"/>
              </a:rPr>
              <a:t>Input size </a:t>
            </a:r>
            <a:r>
              <a:rPr lang="en-US">
                <a:latin typeface="Helvetica Neue"/>
                <a:ea typeface="Helvetica Neue"/>
                <a:cs typeface="Helvetica Neue"/>
                <a:sym typeface="Helvetica Neue"/>
              </a:rPr>
              <a:t>: 140x140x3 (WHC)</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b="1" lang="en-US">
                <a:latin typeface="Helvetica Neue"/>
                <a:ea typeface="Helvetica Neue"/>
                <a:cs typeface="Helvetica Neue"/>
                <a:sym typeface="Helvetica Neue"/>
              </a:rPr>
              <a:t>Output size </a:t>
            </a:r>
            <a:r>
              <a:rPr lang="en-US">
                <a:latin typeface="Helvetica Neue"/>
                <a:ea typeface="Helvetica Neue"/>
                <a:cs typeface="Helvetica Neue"/>
                <a:sym typeface="Helvetica Neue"/>
              </a:rPr>
              <a:t>: 512</a:t>
            </a:r>
            <a:endParaRPr>
              <a:latin typeface="Helvetica Neue"/>
              <a:ea typeface="Helvetica Neue"/>
              <a:cs typeface="Helvetica Neue"/>
              <a:sym typeface="Helvetica Neue"/>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82" name="Google Shape;8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descr="在这里插入图片描述" id="83" name="Google Shape;83;p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在这里插入图片描述" id="84" name="Google Shape;84;p3"/>
          <p:cNvSpPr/>
          <p:nvPr/>
        </p:nvSpPr>
        <p:spPr>
          <a:xfrm>
            <a:off x="6096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5" name="Google Shape;85;p3"/>
          <p:cNvPicPr preferRelativeResize="0"/>
          <p:nvPr/>
        </p:nvPicPr>
        <p:blipFill rotWithShape="1">
          <a:blip r:embed="rId3">
            <a:alphaModFix/>
          </a:blip>
          <a:srcRect b="0" l="0" r="0" t="0"/>
          <a:stretch/>
        </p:blipFill>
        <p:spPr>
          <a:xfrm>
            <a:off x="1178504" y="1997209"/>
            <a:ext cx="4050221" cy="392538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g10c80617ea0_0_8"/>
          <p:cNvPicPr preferRelativeResize="0"/>
          <p:nvPr/>
        </p:nvPicPr>
        <p:blipFill>
          <a:blip r:embed="rId3">
            <a:alphaModFix/>
          </a:blip>
          <a:stretch>
            <a:fillRect/>
          </a:stretch>
        </p:blipFill>
        <p:spPr>
          <a:xfrm>
            <a:off x="663375" y="2063595"/>
            <a:ext cx="5219700" cy="1428750"/>
          </a:xfrm>
          <a:prstGeom prst="rect">
            <a:avLst/>
          </a:prstGeom>
          <a:noFill/>
          <a:ln>
            <a:noFill/>
          </a:ln>
        </p:spPr>
      </p:pic>
      <p:sp>
        <p:nvSpPr>
          <p:cNvPr id="329" name="Google Shape;329;g10c80617ea0_0_8"/>
          <p:cNvSpPr txBox="1"/>
          <p:nvPr>
            <p:ph type="title"/>
          </p:nvPr>
        </p:nvSpPr>
        <p:spPr>
          <a:xfrm>
            <a:off x="1097275" y="286601"/>
            <a:ext cx="10058400" cy="1170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Actually Resource[Postsim]</a:t>
            </a:r>
            <a:endParaRPr b="1">
              <a:solidFill>
                <a:schemeClr val="accent1"/>
              </a:solidFill>
            </a:endParaRPr>
          </a:p>
        </p:txBody>
      </p:sp>
      <p:sp>
        <p:nvSpPr>
          <p:cNvPr id="330" name="Google Shape;330;g10c80617ea0_0_8"/>
          <p:cNvSpPr txBox="1"/>
          <p:nvPr>
            <p:ph idx="1" type="body"/>
          </p:nvPr>
        </p:nvSpPr>
        <p:spPr>
          <a:xfrm>
            <a:off x="6481822" y="1845734"/>
            <a:ext cx="46740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t>Post_sim:</a:t>
            </a:r>
            <a:endParaRPr/>
          </a:p>
          <a:p>
            <a:pPr indent="0" lvl="0" marL="0" rtl="0" algn="l">
              <a:lnSpc>
                <a:spcPct val="90000"/>
              </a:lnSpc>
              <a:spcBef>
                <a:spcPts val="0"/>
              </a:spcBef>
              <a:spcAft>
                <a:spcPts val="0"/>
              </a:spcAft>
              <a:buNone/>
            </a:pPr>
            <a:r>
              <a:t/>
            </a:r>
            <a:endParaRPr/>
          </a:p>
          <a:p>
            <a:pPr indent="0" lvl="0" marL="457200" rtl="0" algn="l">
              <a:lnSpc>
                <a:spcPct val="90000"/>
              </a:lnSpc>
              <a:spcBef>
                <a:spcPts val="400"/>
              </a:spcBef>
              <a:spcAft>
                <a:spcPts val="0"/>
              </a:spcAft>
              <a:buNone/>
            </a:pPr>
            <a:r>
              <a:rPr lang="en-US" sz="2000"/>
              <a:t>TOTAL LUT = 13153</a:t>
            </a:r>
            <a:endParaRPr sz="2000"/>
          </a:p>
          <a:p>
            <a:pPr indent="0" lvl="0" marL="457200" rtl="0" algn="l">
              <a:lnSpc>
                <a:spcPct val="90000"/>
              </a:lnSpc>
              <a:spcBef>
                <a:spcPts val="600"/>
              </a:spcBef>
              <a:spcAft>
                <a:spcPts val="0"/>
              </a:spcAft>
              <a:buNone/>
            </a:pPr>
            <a:r>
              <a:rPr lang="en-US" sz="2000"/>
              <a:t>LOGIC LUT = 11946</a:t>
            </a:r>
            <a:endParaRPr sz="2000"/>
          </a:p>
          <a:p>
            <a:pPr indent="0" lvl="0" marL="457200" rtl="0" algn="l">
              <a:lnSpc>
                <a:spcPct val="90000"/>
              </a:lnSpc>
              <a:spcBef>
                <a:spcPts val="600"/>
              </a:spcBef>
              <a:spcAft>
                <a:spcPts val="0"/>
              </a:spcAft>
              <a:buNone/>
            </a:pPr>
            <a:r>
              <a:rPr lang="en-US" sz="2000"/>
              <a:t>LUT RAM = 736</a:t>
            </a:r>
            <a:endParaRPr sz="2000"/>
          </a:p>
          <a:p>
            <a:pPr indent="0" lvl="0" marL="457200" rtl="0" algn="l">
              <a:lnSpc>
                <a:spcPct val="90000"/>
              </a:lnSpc>
              <a:spcBef>
                <a:spcPts val="600"/>
              </a:spcBef>
              <a:spcAft>
                <a:spcPts val="0"/>
              </a:spcAft>
              <a:buNone/>
            </a:pPr>
            <a:r>
              <a:rPr lang="en-US" sz="2000"/>
              <a:t>SRL = 471</a:t>
            </a:r>
            <a:endParaRPr sz="2000"/>
          </a:p>
          <a:p>
            <a:pPr indent="0" lvl="0" marL="457200" rtl="0" algn="l">
              <a:lnSpc>
                <a:spcPct val="90000"/>
              </a:lnSpc>
              <a:spcBef>
                <a:spcPts val="600"/>
              </a:spcBef>
              <a:spcAft>
                <a:spcPts val="0"/>
              </a:spcAft>
              <a:buNone/>
            </a:pPr>
            <a:r>
              <a:rPr lang="en-US" sz="2000"/>
              <a:t>FF = 18518</a:t>
            </a:r>
            <a:endParaRPr sz="2000"/>
          </a:p>
          <a:p>
            <a:pPr indent="0" lvl="0" marL="457200" rtl="0" algn="l">
              <a:lnSpc>
                <a:spcPct val="90000"/>
              </a:lnSpc>
              <a:spcBef>
                <a:spcPts val="600"/>
              </a:spcBef>
              <a:spcAft>
                <a:spcPts val="0"/>
              </a:spcAft>
              <a:buNone/>
            </a:pPr>
            <a:r>
              <a:rPr lang="en-US" sz="2000"/>
              <a:t>RAM 36B = 11</a:t>
            </a:r>
            <a:endParaRPr sz="2000"/>
          </a:p>
          <a:p>
            <a:pPr indent="0" lvl="0" marL="457200" rtl="0" algn="l">
              <a:lnSpc>
                <a:spcPct val="90000"/>
              </a:lnSpc>
              <a:spcBef>
                <a:spcPts val="600"/>
              </a:spcBef>
              <a:spcAft>
                <a:spcPts val="0"/>
              </a:spcAft>
              <a:buNone/>
            </a:pPr>
            <a:r>
              <a:rPr lang="en-US" sz="2000"/>
              <a:t>RAM 18B = 5</a:t>
            </a:r>
            <a:endParaRPr sz="2000"/>
          </a:p>
        </p:txBody>
      </p:sp>
      <p:sp>
        <p:nvSpPr>
          <p:cNvPr id="331" name="Google Shape;331;g10c80617ea0_0_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32" name="Google Shape;332;g10c80617ea0_0_8"/>
          <p:cNvSpPr/>
          <p:nvPr/>
        </p:nvSpPr>
        <p:spPr>
          <a:xfrm>
            <a:off x="5253775" y="3582725"/>
            <a:ext cx="1098900" cy="4203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0c80617ea0_0_1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Actually performance [PYNQ-Z2]</a:t>
            </a:r>
            <a:endParaRPr b="1">
              <a:solidFill>
                <a:schemeClr val="accent1"/>
              </a:solidFill>
            </a:endParaRPr>
          </a:p>
        </p:txBody>
      </p:sp>
      <p:sp>
        <p:nvSpPr>
          <p:cNvPr id="338" name="Google Shape;338;g10c80617ea0_0_1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39" name="Google Shape;339;g10c80617ea0_0_16"/>
          <p:cNvSpPr/>
          <p:nvPr/>
        </p:nvSpPr>
        <p:spPr>
          <a:xfrm>
            <a:off x="5405377" y="3429000"/>
            <a:ext cx="690600" cy="4947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40" name="Google Shape;340;g10c80617ea0_0_16"/>
          <p:cNvPicPr preferRelativeResize="0"/>
          <p:nvPr/>
        </p:nvPicPr>
        <p:blipFill>
          <a:blip r:embed="rId3">
            <a:alphaModFix/>
          </a:blip>
          <a:stretch>
            <a:fillRect/>
          </a:stretch>
        </p:blipFill>
        <p:spPr>
          <a:xfrm>
            <a:off x="6553550" y="2623838"/>
            <a:ext cx="4876800" cy="2105025"/>
          </a:xfrm>
          <a:prstGeom prst="rect">
            <a:avLst/>
          </a:prstGeom>
          <a:noFill/>
          <a:ln>
            <a:noFill/>
          </a:ln>
        </p:spPr>
      </p:pic>
      <p:pic>
        <p:nvPicPr>
          <p:cNvPr id="341" name="Google Shape;341;g10c80617ea0_0_16"/>
          <p:cNvPicPr preferRelativeResize="0"/>
          <p:nvPr/>
        </p:nvPicPr>
        <p:blipFill>
          <a:blip r:embed="rId4">
            <a:alphaModFix/>
          </a:blip>
          <a:stretch>
            <a:fillRect/>
          </a:stretch>
        </p:blipFill>
        <p:spPr>
          <a:xfrm>
            <a:off x="304800" y="2965866"/>
            <a:ext cx="5100576" cy="142100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0c80617ea0_0_33"/>
          <p:cNvSpPr txBox="1"/>
          <p:nvPr>
            <p:ph type="title"/>
          </p:nvPr>
        </p:nvSpPr>
        <p:spPr>
          <a:xfrm>
            <a:off x="1097275" y="286600"/>
            <a:ext cx="10058400" cy="1277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chemeClr val="accent1"/>
                </a:solidFill>
              </a:rPr>
              <a:t>Batch size vs Throughputs</a:t>
            </a:r>
            <a:endParaRPr b="1">
              <a:solidFill>
                <a:schemeClr val="accent1"/>
              </a:solidFill>
            </a:endParaRPr>
          </a:p>
        </p:txBody>
      </p:sp>
      <p:sp>
        <p:nvSpPr>
          <p:cNvPr id="348" name="Google Shape;348;g10c80617ea0_0_33"/>
          <p:cNvSpPr txBox="1"/>
          <p:nvPr>
            <p:ph idx="12" type="sldNum"/>
          </p:nvPr>
        </p:nvSpPr>
        <p:spPr>
          <a:xfrm>
            <a:off x="9900458" y="6459785"/>
            <a:ext cx="13119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349" name="Google Shape;349;g10c80617ea0_0_33" title="Points scored"/>
          <p:cNvPicPr preferRelativeResize="0"/>
          <p:nvPr/>
        </p:nvPicPr>
        <p:blipFill>
          <a:blip r:embed="rId3">
            <a:alphaModFix/>
          </a:blip>
          <a:stretch>
            <a:fillRect/>
          </a:stretch>
        </p:blipFill>
        <p:spPr>
          <a:xfrm>
            <a:off x="5371000" y="1845727"/>
            <a:ext cx="6506700" cy="4023300"/>
          </a:xfrm>
          <a:prstGeom prst="rect">
            <a:avLst/>
          </a:prstGeom>
          <a:noFill/>
          <a:ln>
            <a:noFill/>
          </a:ln>
        </p:spPr>
      </p:pic>
      <p:pic>
        <p:nvPicPr>
          <p:cNvPr id="350" name="Google Shape;350;g10c80617ea0_0_33"/>
          <p:cNvPicPr preferRelativeResize="0"/>
          <p:nvPr/>
        </p:nvPicPr>
        <p:blipFill>
          <a:blip r:embed="rId4">
            <a:alphaModFix/>
          </a:blip>
          <a:stretch>
            <a:fillRect/>
          </a:stretch>
        </p:blipFill>
        <p:spPr>
          <a:xfrm>
            <a:off x="197875" y="3125588"/>
            <a:ext cx="5253350" cy="1463566"/>
          </a:xfrm>
          <a:prstGeom prst="rect">
            <a:avLst/>
          </a:prstGeom>
          <a:noFill/>
          <a:ln>
            <a:noFill/>
          </a:ln>
        </p:spPr>
      </p:pic>
      <p:sp>
        <p:nvSpPr>
          <p:cNvPr id="351" name="Google Shape;351;g10c80617ea0_0_33"/>
          <p:cNvSpPr/>
          <p:nvPr/>
        </p:nvSpPr>
        <p:spPr>
          <a:xfrm>
            <a:off x="5009925" y="4461300"/>
            <a:ext cx="632400" cy="365100"/>
          </a:xfrm>
          <a:prstGeom prst="lef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1097280" y="126178"/>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Fun things to know</a:t>
            </a:r>
            <a:endParaRPr b="1">
              <a:solidFill>
                <a:schemeClr val="accent1"/>
              </a:solidFill>
            </a:endParaRPr>
          </a:p>
        </p:txBody>
      </p:sp>
      <p:sp>
        <p:nvSpPr>
          <p:cNvPr id="357" name="Google Shape;357;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latin typeface="Helvetica Neue"/>
                <a:ea typeface="Helvetica Neue"/>
                <a:cs typeface="Helvetica Neue"/>
                <a:sym typeface="Helvetica Neue"/>
              </a:rPr>
              <a:t>0 -&gt; O? -&gt; Q? Very hard for machine!</a:t>
            </a:r>
            <a:endParaRPr>
              <a:latin typeface="Helvetica Neue"/>
              <a:ea typeface="Helvetica Neue"/>
              <a:cs typeface="Helvetica Neue"/>
              <a:sym typeface="Helvetica Neue"/>
            </a:endParaRPr>
          </a:p>
        </p:txBody>
      </p:sp>
      <p:pic>
        <p:nvPicPr>
          <p:cNvPr id="358" name="Google Shape;358;p24"/>
          <p:cNvPicPr preferRelativeResize="0"/>
          <p:nvPr/>
        </p:nvPicPr>
        <p:blipFill rotWithShape="1">
          <a:blip r:embed="rId3">
            <a:alphaModFix/>
          </a:blip>
          <a:srcRect b="0" l="0" r="0" t="0"/>
          <a:stretch/>
        </p:blipFill>
        <p:spPr>
          <a:xfrm>
            <a:off x="1585371" y="2727873"/>
            <a:ext cx="2562583" cy="2791215"/>
          </a:xfrm>
          <a:prstGeom prst="rect">
            <a:avLst/>
          </a:prstGeom>
          <a:noFill/>
          <a:ln>
            <a:noFill/>
          </a:ln>
        </p:spPr>
      </p:pic>
      <p:pic>
        <p:nvPicPr>
          <p:cNvPr id="359" name="Google Shape;359;p24"/>
          <p:cNvPicPr preferRelativeResize="0"/>
          <p:nvPr/>
        </p:nvPicPr>
        <p:blipFill rotWithShape="1">
          <a:blip r:embed="rId4">
            <a:alphaModFix/>
          </a:blip>
          <a:srcRect b="0" l="0" r="0" t="0"/>
          <a:stretch/>
        </p:blipFill>
        <p:spPr>
          <a:xfrm>
            <a:off x="4999280" y="2756452"/>
            <a:ext cx="2524477" cy="2724530"/>
          </a:xfrm>
          <a:prstGeom prst="rect">
            <a:avLst/>
          </a:prstGeom>
          <a:noFill/>
          <a:ln>
            <a:noFill/>
          </a:ln>
        </p:spPr>
      </p:pic>
      <p:pic>
        <p:nvPicPr>
          <p:cNvPr id="360" name="Google Shape;360;p24"/>
          <p:cNvPicPr preferRelativeResize="0"/>
          <p:nvPr/>
        </p:nvPicPr>
        <p:blipFill rotWithShape="1">
          <a:blip r:embed="rId5">
            <a:alphaModFix/>
          </a:blip>
          <a:srcRect b="0" l="0" r="0" t="0"/>
          <a:stretch/>
        </p:blipFill>
        <p:spPr>
          <a:xfrm>
            <a:off x="8344990" y="2718347"/>
            <a:ext cx="2553056" cy="2800741"/>
          </a:xfrm>
          <a:prstGeom prst="rect">
            <a:avLst/>
          </a:prstGeom>
          <a:noFill/>
          <a:ln>
            <a:noFill/>
          </a:ln>
        </p:spPr>
      </p:pic>
      <p:sp>
        <p:nvSpPr>
          <p:cNvPr id="361" name="Google Shape;361;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367" name="Google Shape;367;p25"/>
          <p:cNvPicPr preferRelativeResize="0"/>
          <p:nvPr/>
        </p:nvPicPr>
        <p:blipFill rotWithShape="1">
          <a:blip r:embed="rId3">
            <a:alphaModFix/>
          </a:blip>
          <a:srcRect b="0" l="0" r="0" t="0"/>
          <a:stretch/>
        </p:blipFill>
        <p:spPr>
          <a:xfrm>
            <a:off x="393375" y="1501375"/>
            <a:ext cx="5357100" cy="3620026"/>
          </a:xfrm>
          <a:prstGeom prst="rect">
            <a:avLst/>
          </a:prstGeom>
          <a:noFill/>
          <a:ln>
            <a:noFill/>
          </a:ln>
        </p:spPr>
      </p:pic>
      <p:pic>
        <p:nvPicPr>
          <p:cNvPr id="368" name="Google Shape;368;p25"/>
          <p:cNvPicPr preferRelativeResize="0"/>
          <p:nvPr/>
        </p:nvPicPr>
        <p:blipFill rotWithShape="1">
          <a:blip r:embed="rId4">
            <a:alphaModFix/>
          </a:blip>
          <a:srcRect b="0" l="0" r="0" t="0"/>
          <a:stretch/>
        </p:blipFill>
        <p:spPr>
          <a:xfrm>
            <a:off x="6405525" y="224949"/>
            <a:ext cx="4067750" cy="2920434"/>
          </a:xfrm>
          <a:prstGeom prst="rect">
            <a:avLst/>
          </a:prstGeom>
          <a:noFill/>
          <a:ln>
            <a:noFill/>
          </a:ln>
        </p:spPr>
      </p:pic>
      <p:pic>
        <p:nvPicPr>
          <p:cNvPr id="369" name="Google Shape;369;p25"/>
          <p:cNvPicPr preferRelativeResize="0"/>
          <p:nvPr/>
        </p:nvPicPr>
        <p:blipFill rotWithShape="1">
          <a:blip r:embed="rId5">
            <a:alphaModFix/>
          </a:blip>
          <a:srcRect b="0" l="0" r="0" t="0"/>
          <a:stretch/>
        </p:blipFill>
        <p:spPr>
          <a:xfrm>
            <a:off x="6405525" y="3311902"/>
            <a:ext cx="4579310" cy="2981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0c80617f42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Github link</a:t>
            </a:r>
            <a:endParaRPr/>
          </a:p>
        </p:txBody>
      </p:sp>
      <p:sp>
        <p:nvSpPr>
          <p:cNvPr id="376" name="Google Shape;376;g10c80617f42_0_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US"/>
              <a:t>https://github.com/samke0301/HLS_final</a:t>
            </a:r>
            <a:endParaRPr/>
          </a:p>
        </p:txBody>
      </p:sp>
      <p:sp>
        <p:nvSpPr>
          <p:cNvPr id="377" name="Google Shape;377;g10c80617f42_0_0"/>
          <p:cNvSpPr txBox="1"/>
          <p:nvPr>
            <p:ph idx="12" type="sldNum"/>
          </p:nvPr>
        </p:nvSpPr>
        <p:spPr>
          <a:xfrm>
            <a:off x="9900458" y="6459785"/>
            <a:ext cx="13119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26"/>
          <p:cNvPicPr preferRelativeResize="0"/>
          <p:nvPr>
            <p:ph idx="1" type="body"/>
          </p:nvPr>
        </p:nvPicPr>
        <p:blipFill rotWithShape="1">
          <a:blip r:embed="rId3">
            <a:alphaModFix/>
          </a:blip>
          <a:srcRect b="0" l="0" r="0" t="0"/>
          <a:stretch/>
        </p:blipFill>
        <p:spPr>
          <a:xfrm>
            <a:off x="1213787" y="0"/>
            <a:ext cx="9764425" cy="6302992"/>
          </a:xfrm>
          <a:prstGeom prst="rect">
            <a:avLst/>
          </a:prstGeom>
          <a:noFill/>
          <a:ln>
            <a:noFill/>
          </a:ln>
        </p:spPr>
      </p:pic>
      <p:sp>
        <p:nvSpPr>
          <p:cNvPr id="383" name="Google Shape;383;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1097275" y="286601"/>
            <a:ext cx="10058400" cy="11706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solidFill>
                  <a:schemeClr val="accent1"/>
                </a:solidFill>
              </a:rPr>
              <a:t>Metrics on Facenet</a:t>
            </a:r>
            <a:endParaRPr b="1">
              <a:solidFill>
                <a:schemeClr val="accent1"/>
              </a:solidFill>
            </a:endParaRPr>
          </a:p>
        </p:txBody>
      </p:sp>
      <p:sp>
        <p:nvSpPr>
          <p:cNvPr id="91" name="Google Shape;91;p4"/>
          <p:cNvSpPr txBox="1"/>
          <p:nvPr>
            <p:ph idx="1" type="body"/>
          </p:nvPr>
        </p:nvSpPr>
        <p:spPr>
          <a:xfrm>
            <a:off x="6194875" y="1923463"/>
            <a:ext cx="5529300" cy="3169800"/>
          </a:xfrm>
          <a:prstGeom prst="rect">
            <a:avLst/>
          </a:prstGeom>
          <a:noFill/>
          <a:ln>
            <a:noFill/>
          </a:ln>
        </p:spPr>
        <p:txBody>
          <a:bodyPr anchorCtr="0" anchor="t" bIns="45700" lIns="0" spcFirstLastPara="1" rIns="0" wrap="square" tIns="45700">
            <a:normAutofit/>
          </a:bodyPr>
          <a:lstStyle/>
          <a:p>
            <a:pPr indent="-342900" lvl="0" marL="457200" rtl="0" algn="l">
              <a:lnSpc>
                <a:spcPct val="150000"/>
              </a:lnSpc>
              <a:spcBef>
                <a:spcPts val="0"/>
              </a:spcBef>
              <a:spcAft>
                <a:spcPts val="0"/>
              </a:spcAft>
              <a:buSzPts val="1800"/>
              <a:buFont typeface="Helvetica Neue"/>
              <a:buAutoNum type="arabicPeriod"/>
            </a:pPr>
            <a:r>
              <a:rPr lang="en-US">
                <a:latin typeface="Helvetica Neue"/>
                <a:ea typeface="Helvetica Neue"/>
                <a:cs typeface="Helvetica Neue"/>
                <a:sym typeface="Helvetica Neue"/>
              </a:rPr>
              <a:t>First, we compute confusion matrix</a:t>
            </a:r>
            <a:endParaRPr>
              <a:latin typeface="Helvetica Neue"/>
              <a:ea typeface="Helvetica Neue"/>
              <a:cs typeface="Helvetica Neue"/>
              <a:sym typeface="Helvetica Neue"/>
            </a:endParaRPr>
          </a:p>
          <a:p>
            <a:pPr indent="-342900" lvl="0" marL="457200" rtl="0" algn="l">
              <a:lnSpc>
                <a:spcPct val="115000"/>
              </a:lnSpc>
              <a:spcBef>
                <a:spcPts val="0"/>
              </a:spcBef>
              <a:spcAft>
                <a:spcPts val="0"/>
              </a:spcAft>
              <a:buSzPts val="1800"/>
              <a:buFont typeface="Helvetica Neue"/>
              <a:buAutoNum type="arabicPeriod"/>
            </a:pPr>
            <a:r>
              <a:rPr lang="en-US">
                <a:latin typeface="Helvetica Neue"/>
                <a:ea typeface="Helvetica Neue"/>
                <a:cs typeface="Helvetica Neue"/>
                <a:sym typeface="Helvetica Neue"/>
              </a:rPr>
              <a:t>We can compute accuracy, precision, recall, </a:t>
            </a:r>
            <a:r>
              <a:rPr lang="en-US" u="sng">
                <a:solidFill>
                  <a:schemeClr val="accent5"/>
                </a:solidFill>
                <a:latin typeface="Helvetica Neue"/>
                <a:ea typeface="Helvetica Neue"/>
                <a:cs typeface="Helvetica Neue"/>
                <a:sym typeface="Helvetica Neue"/>
                <a:hlinkClick r:id="rId3">
                  <a:extLst>
                    <a:ext uri="{A12FA001-AC4F-418D-AE19-62706E023703}">
                      <ahyp:hlinkClr val="tx"/>
                    </a:ext>
                  </a:extLst>
                </a:hlinkClick>
              </a:rPr>
              <a:t>tar@far=0.001</a:t>
            </a:r>
            <a:r>
              <a:rPr lang="en-US">
                <a:latin typeface="Helvetica Neue"/>
                <a:ea typeface="Helvetica Neue"/>
                <a:cs typeface="Helvetica Neue"/>
                <a:sym typeface="Helvetica Neue"/>
              </a:rPr>
              <a:t>.</a:t>
            </a:r>
            <a:endParaRPr>
              <a:latin typeface="Helvetica Neue"/>
              <a:ea typeface="Helvetica Neue"/>
              <a:cs typeface="Helvetica Neue"/>
              <a:sym typeface="Helvetica Neue"/>
            </a:endParaRPr>
          </a:p>
        </p:txBody>
      </p:sp>
      <p:sp>
        <p:nvSpPr>
          <p:cNvPr id="92" name="Google Shape;92;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descr="【Day 4】 評斷Machine Learning Model 的統計工具- iT 邦幫忙::一起幫忙解決難題，拯救IT 人的一天" id="93" name="Google Shape;93;p4"/>
          <p:cNvPicPr preferRelativeResize="0"/>
          <p:nvPr/>
        </p:nvPicPr>
        <p:blipFill rotWithShape="1">
          <a:blip r:embed="rId4">
            <a:alphaModFix/>
          </a:blip>
          <a:srcRect b="0" l="0" r="0" t="0"/>
          <a:stretch/>
        </p:blipFill>
        <p:spPr>
          <a:xfrm>
            <a:off x="693045" y="1759854"/>
            <a:ext cx="5000930" cy="34970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What is </a:t>
            </a:r>
            <a:r>
              <a:rPr b="1" lang="en-US" u="sng">
                <a:solidFill>
                  <a:schemeClr val="accent1"/>
                </a:solidFill>
                <a:hlinkClick r:id="rId3">
                  <a:extLst>
                    <a:ext uri="{A12FA001-AC4F-418D-AE19-62706E023703}">
                      <ahyp:hlinkClr val="tx"/>
                    </a:ext>
                  </a:extLst>
                </a:hlinkClick>
              </a:rPr>
              <a:t>tar@far=0.001</a:t>
            </a:r>
            <a:r>
              <a:rPr b="1" lang="en-US">
                <a:solidFill>
                  <a:schemeClr val="accent1"/>
                </a:solidFill>
              </a:rPr>
              <a:t>?</a:t>
            </a:r>
            <a:endParaRPr b="1" sz="5000">
              <a:solidFill>
                <a:schemeClr val="accent1"/>
              </a:solidFill>
            </a:endParaRPr>
          </a:p>
        </p:txBody>
      </p:sp>
      <p:sp>
        <p:nvSpPr>
          <p:cNvPr id="99" name="Google Shape;99;p5"/>
          <p:cNvSpPr txBox="1"/>
          <p:nvPr>
            <p:ph idx="1" type="body"/>
          </p:nvPr>
        </p:nvSpPr>
        <p:spPr>
          <a:xfrm>
            <a:off x="979675" y="2448800"/>
            <a:ext cx="5252700" cy="2311800"/>
          </a:xfrm>
          <a:prstGeom prst="rect">
            <a:avLst/>
          </a:prstGeom>
          <a:noFill/>
          <a:ln>
            <a:noFill/>
          </a:ln>
        </p:spPr>
        <p:txBody>
          <a:bodyPr anchorCtr="0" anchor="t" bIns="45700" lIns="0" spcFirstLastPara="1" rIns="0" wrap="square" tIns="45700">
            <a:normAutofit/>
          </a:bodyPr>
          <a:lstStyle/>
          <a:p>
            <a:pPr indent="0" lvl="0" marL="0" rtl="0" algn="l">
              <a:lnSpc>
                <a:spcPct val="150000"/>
              </a:lnSpc>
              <a:spcBef>
                <a:spcPts val="1400"/>
              </a:spcBef>
              <a:spcAft>
                <a:spcPts val="0"/>
              </a:spcAft>
              <a:buNone/>
            </a:pPr>
            <a:r>
              <a:rPr i="0" lang="en-US">
                <a:latin typeface="Helvetica Neue"/>
                <a:ea typeface="Helvetica Neue"/>
                <a:cs typeface="Helvetica Neue"/>
                <a:sym typeface="Helvetica Neue"/>
              </a:rPr>
              <a:t>Calculate 	TAR, TP/(TP+FN), with the </a:t>
            </a:r>
            <a:r>
              <a:rPr b="1" i="0" lang="en-US">
                <a:solidFill>
                  <a:schemeClr val="dk1"/>
                </a:solidFill>
                <a:latin typeface="Helvetica Neue"/>
                <a:ea typeface="Helvetica Neue"/>
                <a:cs typeface="Helvetica Neue"/>
                <a:sym typeface="Helvetica Neue"/>
              </a:rPr>
              <a:t>same Euclidean distance </a:t>
            </a:r>
            <a:r>
              <a:rPr i="0" lang="en-US">
                <a:latin typeface="Helvetica Neue"/>
                <a:ea typeface="Helvetica Neue"/>
                <a:cs typeface="Helvetica Neue"/>
                <a:sym typeface="Helvetica Neue"/>
              </a:rPr>
              <a:t>threshold when FAR, FP/(TN+FP), is 0.001 </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t/>
            </a:r>
            <a:endParaRPr/>
          </a:p>
        </p:txBody>
      </p:sp>
      <p:sp>
        <p:nvSpPr>
          <p:cNvPr id="100" name="Google Shape;100;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01" name="Google Shape;101;p5"/>
          <p:cNvPicPr preferRelativeResize="0"/>
          <p:nvPr/>
        </p:nvPicPr>
        <p:blipFill rotWithShape="1">
          <a:blip r:embed="rId4">
            <a:alphaModFix/>
          </a:blip>
          <a:srcRect b="0" l="0" r="0" t="0"/>
          <a:stretch/>
        </p:blipFill>
        <p:spPr>
          <a:xfrm>
            <a:off x="6455325" y="2097388"/>
            <a:ext cx="5135100" cy="2663225"/>
          </a:xfrm>
          <a:prstGeom prst="rect">
            <a:avLst/>
          </a:prstGeom>
          <a:noFill/>
          <a:ln>
            <a:noFill/>
          </a:ln>
        </p:spPr>
      </p:pic>
      <p:sp>
        <p:nvSpPr>
          <p:cNvPr id="102" name="Google Shape;102;p5"/>
          <p:cNvSpPr txBox="1"/>
          <p:nvPr>
            <p:ph idx="1" type="body"/>
          </p:nvPr>
        </p:nvSpPr>
        <p:spPr>
          <a:xfrm>
            <a:off x="979675" y="5133638"/>
            <a:ext cx="10293600" cy="953100"/>
          </a:xfrm>
          <a:prstGeom prst="rect">
            <a:avLst/>
          </a:prstGeom>
          <a:noFill/>
          <a:ln>
            <a:noFill/>
          </a:ln>
        </p:spPr>
        <p:txBody>
          <a:bodyPr anchorCtr="0" anchor="t" bIns="45700" lIns="0" spcFirstLastPara="1" rIns="0" wrap="square" tIns="45700">
            <a:normAutofit/>
          </a:bodyPr>
          <a:lstStyle/>
          <a:p>
            <a:pPr indent="0" lvl="0" marL="0" rtl="0" algn="ctr">
              <a:lnSpc>
                <a:spcPct val="90000"/>
              </a:lnSpc>
              <a:spcBef>
                <a:spcPts val="1400"/>
              </a:spcBef>
              <a:spcAft>
                <a:spcPts val="0"/>
              </a:spcAft>
              <a:buNone/>
            </a:pPr>
            <a:r>
              <a:rPr b="1" i="0" lang="en-US">
                <a:solidFill>
                  <a:srgbClr val="1155CC"/>
                </a:solidFill>
                <a:latin typeface="Helvetica Neue"/>
                <a:ea typeface="Helvetica Neue"/>
                <a:cs typeface="Helvetica Neue"/>
                <a:sym typeface="Helvetica Neue"/>
              </a:rPr>
              <a:t>“What is the true acceptance rate of the model when</a:t>
            </a:r>
            <a:br>
              <a:rPr b="1" i="0" lang="en-US">
                <a:solidFill>
                  <a:srgbClr val="1155CC"/>
                </a:solidFill>
                <a:latin typeface="Helvetica Neue"/>
                <a:ea typeface="Helvetica Neue"/>
                <a:cs typeface="Helvetica Neue"/>
                <a:sym typeface="Helvetica Neue"/>
              </a:rPr>
            </a:br>
            <a:r>
              <a:rPr b="1" i="0" lang="en-US">
                <a:solidFill>
                  <a:srgbClr val="1155CC"/>
                </a:solidFill>
                <a:latin typeface="Helvetica Neue"/>
                <a:ea typeface="Helvetica Neue"/>
                <a:cs typeface="Helvetica Neue"/>
                <a:sym typeface="Helvetica Neue"/>
              </a:rPr>
              <a:t> only one false image in 1000 images is allowed”. </a:t>
            </a:r>
            <a:endParaRPr b="1">
              <a:solidFill>
                <a:srgbClr val="1155CC"/>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1097275" y="286601"/>
            <a:ext cx="10058400" cy="1077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Reference model</a:t>
            </a:r>
            <a:endParaRPr b="1">
              <a:solidFill>
                <a:schemeClr val="accent1"/>
              </a:solidFill>
            </a:endParaRPr>
          </a:p>
        </p:txBody>
      </p:sp>
      <p:sp>
        <p:nvSpPr>
          <p:cNvPr id="108" name="Google Shape;108;p6"/>
          <p:cNvSpPr txBox="1"/>
          <p:nvPr>
            <p:ph idx="1" type="body"/>
          </p:nvPr>
        </p:nvSpPr>
        <p:spPr>
          <a:xfrm>
            <a:off x="1097275" y="1685330"/>
            <a:ext cx="10058400" cy="17235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latin typeface="Helvetica Neue"/>
                <a:ea typeface="Helvetica Neue"/>
                <a:cs typeface="Helvetica Neue"/>
                <a:sym typeface="Helvetica Neue"/>
              </a:rPr>
              <a:t>A VGG9 model (40,418,497= 40M learnable parameter)</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Weight: 8-bit, Activation: Int8</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ROC curve: 0.98 and </a:t>
            </a:r>
            <a:r>
              <a:rPr lang="en-US" u="sng">
                <a:solidFill>
                  <a:schemeClr val="hlink"/>
                </a:solidFill>
                <a:latin typeface="Helvetica Neue"/>
                <a:ea typeface="Helvetica Neue"/>
                <a:cs typeface="Helvetica Neue"/>
                <a:sym typeface="Helvetica Neue"/>
                <a:hlinkClick r:id="rId3"/>
              </a:rPr>
              <a:t>TAR@FAR=0.001</a:t>
            </a:r>
            <a:r>
              <a:rPr lang="en-US">
                <a:latin typeface="Helvetica Neue"/>
                <a:ea typeface="Helvetica Neue"/>
                <a:cs typeface="Helvetica Neue"/>
                <a:sym typeface="Helvetica Neue"/>
              </a:rPr>
              <a:t>: 0.8</a:t>
            </a:r>
            <a:endParaRPr>
              <a:latin typeface="Helvetica Neue"/>
              <a:ea typeface="Helvetica Neue"/>
              <a:cs typeface="Helvetica Neue"/>
              <a:sym typeface="Helvetica Neue"/>
            </a:endParaRPr>
          </a:p>
        </p:txBody>
      </p:sp>
      <p:sp>
        <p:nvSpPr>
          <p:cNvPr id="109" name="Google Shape;109;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grpSp>
        <p:nvGrpSpPr>
          <p:cNvPr id="110" name="Google Shape;110;p6"/>
          <p:cNvGrpSpPr/>
          <p:nvPr/>
        </p:nvGrpSpPr>
        <p:grpSpPr>
          <a:xfrm>
            <a:off x="250469" y="3497564"/>
            <a:ext cx="11691062" cy="3027525"/>
            <a:chOff x="290401" y="2841569"/>
            <a:chExt cx="11691062" cy="3027525"/>
          </a:xfrm>
        </p:grpSpPr>
        <p:pic>
          <p:nvPicPr>
            <p:cNvPr id="111" name="Google Shape;111;p6"/>
            <p:cNvPicPr preferRelativeResize="0"/>
            <p:nvPr/>
          </p:nvPicPr>
          <p:blipFill rotWithShape="1">
            <a:blip r:embed="rId4">
              <a:alphaModFix/>
            </a:blip>
            <a:srcRect b="0" l="0" r="0" t="0"/>
            <a:stretch/>
          </p:blipFill>
          <p:spPr>
            <a:xfrm>
              <a:off x="290401" y="2841569"/>
              <a:ext cx="11691062" cy="1207553"/>
            </a:xfrm>
            <a:prstGeom prst="rect">
              <a:avLst/>
            </a:prstGeom>
            <a:noFill/>
            <a:ln>
              <a:noFill/>
            </a:ln>
          </p:spPr>
        </p:pic>
        <p:pic>
          <p:nvPicPr>
            <p:cNvPr id="112" name="Google Shape;112;p6"/>
            <p:cNvPicPr preferRelativeResize="0"/>
            <p:nvPr/>
          </p:nvPicPr>
          <p:blipFill rotWithShape="1">
            <a:blip r:embed="rId5">
              <a:alphaModFix/>
            </a:blip>
            <a:srcRect b="0" l="0" r="0" t="0"/>
            <a:stretch/>
          </p:blipFill>
          <p:spPr>
            <a:xfrm>
              <a:off x="454376" y="3721252"/>
              <a:ext cx="11527087" cy="1268159"/>
            </a:xfrm>
            <a:prstGeom prst="rect">
              <a:avLst/>
            </a:prstGeom>
            <a:noFill/>
            <a:ln>
              <a:noFill/>
            </a:ln>
          </p:spPr>
        </p:pic>
        <p:pic>
          <p:nvPicPr>
            <p:cNvPr id="113" name="Google Shape;113;p6"/>
            <p:cNvPicPr preferRelativeResize="0"/>
            <p:nvPr/>
          </p:nvPicPr>
          <p:blipFill rotWithShape="1">
            <a:blip r:embed="rId6">
              <a:alphaModFix/>
            </a:blip>
            <a:srcRect b="0" l="0" r="0" t="0"/>
            <a:stretch/>
          </p:blipFill>
          <p:spPr>
            <a:xfrm>
              <a:off x="454376" y="4685987"/>
              <a:ext cx="3745085" cy="1183107"/>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type="title"/>
          </p:nvPr>
        </p:nvSpPr>
        <p:spPr>
          <a:xfrm>
            <a:off x="1097275" y="286600"/>
            <a:ext cx="10058400" cy="1237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Target model</a:t>
            </a:r>
            <a:endParaRPr b="1">
              <a:solidFill>
                <a:schemeClr val="accent1"/>
              </a:solidFill>
            </a:endParaRPr>
          </a:p>
        </p:txBody>
      </p:sp>
      <p:sp>
        <p:nvSpPr>
          <p:cNvPr id="119" name="Google Shape;119;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latin typeface="Helvetica Neue"/>
                <a:ea typeface="Helvetica Neue"/>
                <a:cs typeface="Helvetica Neue"/>
                <a:sym typeface="Helvetica Neue"/>
              </a:rPr>
              <a:t>Reference model is crazy! Onnx file is around 300MB.</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Tiny_VGG (1,437,025= 1.4M learnable parameter)</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Weight: </a:t>
            </a:r>
            <a:r>
              <a:rPr b="1" lang="en-US">
                <a:solidFill>
                  <a:srgbClr val="FF0000"/>
                </a:solidFill>
                <a:latin typeface="Helvetica Neue"/>
                <a:ea typeface="Helvetica Neue"/>
                <a:cs typeface="Helvetica Neue"/>
                <a:sym typeface="Helvetica Neue"/>
              </a:rPr>
              <a:t>4-bit</a:t>
            </a:r>
            <a:r>
              <a:rPr lang="en-US">
                <a:latin typeface="Helvetica Neue"/>
                <a:ea typeface="Helvetica Neue"/>
                <a:cs typeface="Helvetica Neue"/>
                <a:sym typeface="Helvetica Neue"/>
              </a:rPr>
              <a:t>, Activation: Int8</a:t>
            </a:r>
            <a:endParaRPr>
              <a:latin typeface="Helvetica Neue"/>
              <a:ea typeface="Helvetica Neue"/>
              <a:cs typeface="Helvetica Neue"/>
              <a:sym typeface="Helvetica Neue"/>
            </a:endParaRPr>
          </a:p>
          <a:p>
            <a:pPr indent="0" lvl="0" marL="0" rtl="0" algn="l">
              <a:lnSpc>
                <a:spcPct val="90000"/>
              </a:lnSpc>
              <a:spcBef>
                <a:spcPts val="1400"/>
              </a:spcBef>
              <a:spcAft>
                <a:spcPts val="0"/>
              </a:spcAft>
              <a:buNone/>
            </a:pPr>
            <a:r>
              <a:rPr lang="en-US">
                <a:latin typeface="Helvetica Neue"/>
                <a:ea typeface="Helvetica Neue"/>
                <a:cs typeface="Helvetica Neue"/>
                <a:sym typeface="Helvetica Neue"/>
              </a:rPr>
              <a:t>ROC curve: 0.97 and </a:t>
            </a:r>
            <a:r>
              <a:rPr lang="en-US" u="sng">
                <a:solidFill>
                  <a:schemeClr val="hlink"/>
                </a:solidFill>
                <a:latin typeface="Helvetica Neue"/>
                <a:ea typeface="Helvetica Neue"/>
                <a:cs typeface="Helvetica Neue"/>
                <a:sym typeface="Helvetica Neue"/>
                <a:hlinkClick r:id="rId3"/>
              </a:rPr>
              <a:t>TAR@FAR=0.001</a:t>
            </a:r>
            <a:r>
              <a:rPr lang="en-US">
                <a:latin typeface="Helvetica Neue"/>
                <a:ea typeface="Helvetica Neue"/>
                <a:cs typeface="Helvetica Neue"/>
                <a:sym typeface="Helvetica Neue"/>
              </a:rPr>
              <a:t>: </a:t>
            </a:r>
            <a:r>
              <a:rPr b="1" lang="en-US">
                <a:solidFill>
                  <a:srgbClr val="FF0000"/>
                </a:solidFill>
                <a:latin typeface="Helvetica Neue"/>
                <a:ea typeface="Helvetica Neue"/>
                <a:cs typeface="Helvetica Neue"/>
                <a:sym typeface="Helvetica Neue"/>
              </a:rPr>
              <a:t>0.4</a:t>
            </a:r>
            <a:endParaRPr b="1">
              <a:solidFill>
                <a:srgbClr val="FF0000"/>
              </a:solidFill>
              <a:latin typeface="Helvetica Neue"/>
              <a:ea typeface="Helvetica Neue"/>
              <a:cs typeface="Helvetica Neue"/>
              <a:sym typeface="Helvetica Neue"/>
            </a:endParaRPr>
          </a:p>
        </p:txBody>
      </p:sp>
      <p:sp>
        <p:nvSpPr>
          <p:cNvPr id="120" name="Google Shape;120;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grpSp>
        <p:nvGrpSpPr>
          <p:cNvPr id="121" name="Google Shape;121;p7"/>
          <p:cNvGrpSpPr/>
          <p:nvPr/>
        </p:nvGrpSpPr>
        <p:grpSpPr>
          <a:xfrm>
            <a:off x="691555" y="4485764"/>
            <a:ext cx="11102340" cy="1488518"/>
            <a:chOff x="396240" y="4296014"/>
            <a:chExt cx="11102340" cy="1488518"/>
          </a:xfrm>
        </p:grpSpPr>
        <p:pic>
          <p:nvPicPr>
            <p:cNvPr id="122" name="Google Shape;122;p7"/>
            <p:cNvPicPr preferRelativeResize="0"/>
            <p:nvPr/>
          </p:nvPicPr>
          <p:blipFill rotWithShape="1">
            <a:blip r:embed="rId4">
              <a:alphaModFix/>
            </a:blip>
            <a:srcRect b="0" l="0" r="0" t="0"/>
            <a:stretch/>
          </p:blipFill>
          <p:spPr>
            <a:xfrm>
              <a:off x="396240" y="4296014"/>
              <a:ext cx="11094720" cy="579438"/>
            </a:xfrm>
            <a:prstGeom prst="rect">
              <a:avLst/>
            </a:prstGeom>
            <a:noFill/>
            <a:ln>
              <a:noFill/>
            </a:ln>
          </p:spPr>
        </p:pic>
        <p:pic>
          <p:nvPicPr>
            <p:cNvPr id="123" name="Google Shape;123;p7"/>
            <p:cNvPicPr preferRelativeResize="0"/>
            <p:nvPr/>
          </p:nvPicPr>
          <p:blipFill rotWithShape="1">
            <a:blip r:embed="rId5">
              <a:alphaModFix/>
            </a:blip>
            <a:srcRect b="0" l="0" r="0" t="0"/>
            <a:stretch/>
          </p:blipFill>
          <p:spPr>
            <a:xfrm>
              <a:off x="853440" y="4704680"/>
              <a:ext cx="10645140" cy="586620"/>
            </a:xfrm>
            <a:prstGeom prst="rect">
              <a:avLst/>
            </a:prstGeom>
            <a:noFill/>
            <a:ln>
              <a:noFill/>
            </a:ln>
          </p:spPr>
        </p:pic>
        <p:pic>
          <p:nvPicPr>
            <p:cNvPr id="124" name="Google Shape;124;p7"/>
            <p:cNvPicPr preferRelativeResize="0"/>
            <p:nvPr/>
          </p:nvPicPr>
          <p:blipFill rotWithShape="1">
            <a:blip r:embed="rId6">
              <a:alphaModFix/>
            </a:blip>
            <a:srcRect b="0" l="0" r="0" t="0"/>
            <a:stretch/>
          </p:blipFill>
          <p:spPr>
            <a:xfrm>
              <a:off x="853441" y="5102685"/>
              <a:ext cx="4236720" cy="681847"/>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0f736eb915_3_477"/>
          <p:cNvSpPr txBox="1"/>
          <p:nvPr>
            <p:ph type="title"/>
          </p:nvPr>
        </p:nvSpPr>
        <p:spPr>
          <a:xfrm>
            <a:off x="1097275" y="286600"/>
            <a:ext cx="10058400" cy="1237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solidFill>
                  <a:schemeClr val="accent1"/>
                </a:solidFill>
              </a:rPr>
              <a:t>Target model</a:t>
            </a:r>
            <a:endParaRPr b="1">
              <a:solidFill>
                <a:schemeClr val="accent1"/>
              </a:solidFill>
            </a:endParaRPr>
          </a:p>
        </p:txBody>
      </p:sp>
      <p:sp>
        <p:nvSpPr>
          <p:cNvPr id="130" name="Google Shape;130;g10f736eb915_3_477"/>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31" name="Google Shape;131;g10f736eb915_3_477"/>
          <p:cNvPicPr preferRelativeResize="0"/>
          <p:nvPr/>
        </p:nvPicPr>
        <p:blipFill rotWithShape="1">
          <a:blip r:embed="rId3">
            <a:alphaModFix/>
          </a:blip>
          <a:srcRect b="0" l="0" r="0" t="0"/>
          <a:stretch/>
        </p:blipFill>
        <p:spPr>
          <a:xfrm>
            <a:off x="910116" y="2004296"/>
            <a:ext cx="5052200" cy="3959601"/>
          </a:xfrm>
          <a:prstGeom prst="rect">
            <a:avLst/>
          </a:prstGeom>
          <a:noFill/>
          <a:ln>
            <a:noFill/>
          </a:ln>
        </p:spPr>
      </p:pic>
      <p:pic>
        <p:nvPicPr>
          <p:cNvPr id="132" name="Google Shape;132;g10f736eb915_3_477"/>
          <p:cNvPicPr preferRelativeResize="0"/>
          <p:nvPr/>
        </p:nvPicPr>
        <p:blipFill rotWithShape="1">
          <a:blip r:embed="rId4">
            <a:alphaModFix/>
          </a:blip>
          <a:srcRect b="0" l="0" r="0" t="0"/>
          <a:stretch/>
        </p:blipFill>
        <p:spPr>
          <a:xfrm>
            <a:off x="6241125" y="2004300"/>
            <a:ext cx="5052200" cy="39640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0f736eb915_3_0"/>
          <p:cNvSpPr txBox="1"/>
          <p:nvPr>
            <p:ph type="title"/>
          </p:nvPr>
        </p:nvSpPr>
        <p:spPr>
          <a:xfrm>
            <a:off x="1097275" y="286601"/>
            <a:ext cx="10058400" cy="1117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4A86E8"/>
                </a:solidFill>
              </a:rPr>
              <a:t>New Design Flow</a:t>
            </a:r>
            <a:endParaRPr b="1">
              <a:solidFill>
                <a:srgbClr val="4A86E8"/>
              </a:solidFill>
            </a:endParaRPr>
          </a:p>
        </p:txBody>
      </p:sp>
      <p:sp>
        <p:nvSpPr>
          <p:cNvPr id="139" name="Google Shape;139;g10f736eb915_3_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Clr>
                <a:schemeClr val="dk1"/>
              </a:buClr>
              <a:buSzPts val="1100"/>
              <a:buFont typeface="Arial"/>
              <a:buNone/>
            </a:pPr>
            <a:r>
              <a:rPr lang="en-US">
                <a:solidFill>
                  <a:srgbClr val="E48312"/>
                </a:solidFill>
                <a:latin typeface="Helvetica Neue"/>
                <a:ea typeface="Helvetica Neue"/>
                <a:cs typeface="Helvetica Neue"/>
                <a:sym typeface="Helvetica Neue"/>
              </a:rPr>
              <a:t> </a:t>
            </a:r>
            <a:r>
              <a:rPr lang="en-US">
                <a:solidFill>
                  <a:srgbClr val="404040"/>
                </a:solidFill>
                <a:latin typeface="Helvetica Neue"/>
                <a:ea typeface="Helvetica Neue"/>
                <a:cs typeface="Helvetica Neue"/>
                <a:sym typeface="Helvetica Neue"/>
              </a:rPr>
              <a:t>1. Use build dataflow config instead lots of transformations in Lab D.</a:t>
            </a:r>
            <a:endParaRPr>
              <a:solidFill>
                <a:srgbClr val="404040"/>
              </a:solidFill>
              <a:latin typeface="Helvetica Neue"/>
              <a:ea typeface="Helvetica Neue"/>
              <a:cs typeface="Helvetica Neue"/>
              <a:sym typeface="Helvetica Neue"/>
            </a:endParaRPr>
          </a:p>
          <a:p>
            <a:pPr indent="0" lvl="0" marL="0" rtl="0" algn="l">
              <a:spcBef>
                <a:spcPts val="1200"/>
              </a:spcBef>
              <a:spcAft>
                <a:spcPts val="0"/>
              </a:spcAft>
              <a:buClr>
                <a:schemeClr val="dk1"/>
              </a:buClr>
              <a:buSzPts val="1100"/>
              <a:buFont typeface="Arial"/>
              <a:buNone/>
            </a:pPr>
            <a:r>
              <a:rPr lang="en-US">
                <a:solidFill>
                  <a:srgbClr val="E48312"/>
                </a:solidFill>
                <a:latin typeface="Helvetica Neue"/>
                <a:ea typeface="Helvetica Neue"/>
                <a:cs typeface="Helvetica Neue"/>
                <a:sym typeface="Helvetica Neue"/>
              </a:rPr>
              <a:t> </a:t>
            </a:r>
            <a:r>
              <a:rPr lang="en-US">
                <a:solidFill>
                  <a:srgbClr val="404040"/>
                </a:solidFill>
                <a:latin typeface="Helvetica Neue"/>
                <a:ea typeface="Helvetica Neue"/>
                <a:cs typeface="Helvetica Neue"/>
                <a:sym typeface="Helvetica Neue"/>
              </a:rPr>
              <a:t>2. Using this flow, we only need a config and some parameter in python to generate HLS IP.</a:t>
            </a:r>
            <a:endParaRPr>
              <a:solidFill>
                <a:srgbClr val="404040"/>
              </a:solidFill>
              <a:latin typeface="Helvetica Neue"/>
              <a:ea typeface="Helvetica Neue"/>
              <a:cs typeface="Helvetica Neue"/>
              <a:sym typeface="Helvetica Neue"/>
            </a:endParaRPr>
          </a:p>
          <a:p>
            <a:pPr indent="0" lvl="0" marL="0" rtl="0" algn="l">
              <a:spcBef>
                <a:spcPts val="1200"/>
              </a:spcBef>
              <a:spcAft>
                <a:spcPts val="200"/>
              </a:spcAft>
              <a:buNone/>
            </a:pPr>
            <a:r>
              <a:t/>
            </a:r>
            <a:endParaRPr/>
          </a:p>
        </p:txBody>
      </p:sp>
      <p:sp>
        <p:nvSpPr>
          <p:cNvPr id="140" name="Google Shape;140;g10f736eb915_3_0"/>
          <p:cNvSpPr txBox="1"/>
          <p:nvPr>
            <p:ph idx="12" type="sldNum"/>
          </p:nvPr>
        </p:nvSpPr>
        <p:spPr>
          <a:xfrm>
            <a:off x="9900458" y="6459785"/>
            <a:ext cx="13119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2022-01-22T13:31:15Z</dcterms:created>
  <dc:creator>Yanfu Liu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