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1c05172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1c05172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c051729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1c05172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1c05172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1c05172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c0517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1c0517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1c05172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1c05172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1c05172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1c05172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1c05172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1c05172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1c05172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1c05172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c6824c558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c6824c55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c6824c55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c6824c55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9742ef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9742ef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6824c55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6824c55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c6824c5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c6824c5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c6824c55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c6824c55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6824c55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c6824c55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c6824c55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c6824c55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c6824c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c6824c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acc: 81%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First show original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jupyter notebook.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80dd54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f80dd54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acc: 81%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First show original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jupyter notebook.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Xilinx/PYNQ-HelloWorld" TargetMode="External"/><Relationship Id="rId4" Type="http://schemas.openxmlformats.org/officeDocument/2006/relationships/hyperlink" Target="https://xilinx.github.io/Vitis_Libraries/vision/" TargetMode="External"/><Relationship Id="rId5" Type="http://schemas.openxmlformats.org/officeDocument/2006/relationships/hyperlink" Target="https://github.com/Xilinx/finn" TargetMode="External"/><Relationship Id="rId6" Type="http://schemas.openxmlformats.org/officeDocument/2006/relationships/hyperlink" Target="https://developer.arm.com/documentation/ihi0051/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Time Image AI System</a:t>
            </a:r>
            <a:endParaRPr b="0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3172900"/>
            <a:ext cx="76881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R09943108 </a:t>
            </a:r>
            <a:r>
              <a:rPr lang="zh-TW" sz="1700">
                <a:solidFill>
                  <a:srgbClr val="333333"/>
                </a:solidFill>
                <a:latin typeface="DFKai-SB"/>
                <a:ea typeface="DFKai-SB"/>
                <a:cs typeface="DFKai-SB"/>
                <a:sym typeface="DFKai-SB"/>
              </a:rPr>
              <a:t>王皓仁</a:t>
            </a:r>
            <a:endParaRPr sz="1700">
              <a:solidFill>
                <a:srgbClr val="33333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R09943100 </a:t>
            </a:r>
            <a:r>
              <a:rPr lang="zh-TW" sz="1700">
                <a:solidFill>
                  <a:srgbClr val="333333"/>
                </a:solidFill>
                <a:latin typeface="DFKai-SB"/>
                <a:ea typeface="DFKai-SB"/>
                <a:cs typeface="DFKai-SB"/>
                <a:sym typeface="DFKai-SB"/>
              </a:rPr>
              <a:t>黃友杉</a:t>
            </a:r>
            <a:endParaRPr sz="1700">
              <a:solidFill>
                <a:srgbClr val="33333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D09943021 </a:t>
            </a:r>
            <a:r>
              <a:rPr lang="zh-TW" sz="1700">
                <a:solidFill>
                  <a:srgbClr val="333333"/>
                </a:solidFill>
                <a:latin typeface="DFKai-SB"/>
                <a:ea typeface="DFKai-SB"/>
                <a:cs typeface="DFKai-SB"/>
                <a:sym typeface="DFKai-SB"/>
              </a:rPr>
              <a:t>張鶴騰</a:t>
            </a:r>
            <a:endParaRPr sz="1700">
              <a:solidFill>
                <a:srgbClr val="33333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00">
              <a:solidFill>
                <a:srgbClr val="33333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Github link: https://github.com/superpi15/hls_nn_final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Integration flow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Local prototyping, shorter turnaround time: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Use ultra96v2: larger board, more threads, and resource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Feature test: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Streaming &amp; AXI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Official IP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Off-shelf IP (NN core generated by FINN)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Several partial modification and integration before final integration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Remote deployment on Z2: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Try 2 times on Physical synthesis due to resource issue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Deployment success in one shot 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Building steps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Run FINN end-to-end example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All you need are in the building directory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For each of *.cpp in src folder, c</a:t>
            </a:r>
            <a:r>
              <a:rPr lang="zh-TW" sz="1500"/>
              <a:t>reate IP using Vitis HLS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Create top level vivado project, include IPs created by FINN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StreamingFIFO_*, ConvolutionInputGenerator_*, … etc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Connect IPs according to the datapath diagram (in later slides)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Usual routines: auto-connect, synthesis, gen bitstream … etc.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Send *.bit, *.hwh to target</a:t>
            </a:r>
            <a:endParaRPr sz="1500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00" y="740906"/>
            <a:ext cx="3914775" cy="169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Block diagram: too detailed. skip to next slide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25" y="1936250"/>
            <a:ext cx="6421651" cy="30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Datapath overview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627" y="893650"/>
            <a:ext cx="4363525" cy="42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775" y="2009325"/>
            <a:ext cx="1668425" cy="16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6275" y="3928725"/>
            <a:ext cx="2348700" cy="7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journey of learning AXI stream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Scenario: Deal with AXI stream (DMA) and raw stream (FINN core)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Problem: 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PL kernel halt due to unknown reason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DMA receive nothing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Solution: on-site debugging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Add side channels to access status of suspicious IPs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Add local counter recording received and sent packages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Result: 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Being aware of the overlooked flags: keep &amp; strb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Confirmed by ARM AXI4-Stream datasheet 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missing during burst transfer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Input 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Output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Workaround: 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don’t use AXI master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use stream as much as possible 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/>
              <a:t>be aware of data cached on PL-side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Let us know if you got any clue or guess about this!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700" y="2163175"/>
            <a:ext cx="27306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316" y="0"/>
            <a:ext cx="341936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Index-based String, blending &amp; flush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''cat'' = {'c'-'a', 'a'-'a', 't'-'a'}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={ 2, 0, 19 }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239" y="2895350"/>
            <a:ext cx="4171536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Supplement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729450" y="1861700"/>
            <a:ext cx="439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Identify the new year bug: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Xilinx issue the Y2K22 patch for the bug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Hidden bug in PYNQ example: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The fault were luckily eliminated by pragma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Abuse of terminologies: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“assert” or “deassert” occurs several times in datasheet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Authentic assertion in propositional logic or program: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assert( 1+1 == 2 );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assert( ! is_last(package) || package.last );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assert( is_last(package) == package.last );  </a:t>
            </a:r>
            <a:endParaRPr sz="1300"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59575"/>
            <a:ext cx="6392499" cy="130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550" y="1012825"/>
            <a:ext cx="4016449" cy="395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 Work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04850" y="2078875"/>
            <a:ext cx="76887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Intergrate hardware video IO bolcks like camera or HDMI.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Compos</a:t>
            </a:r>
            <a:r>
              <a:rPr lang="zh-TW" sz="1600"/>
              <a:t>able Pipeline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Create NN HLS engine in Darknet framework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704850" y="2078875"/>
            <a:ext cx="76887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https://github.com/Xilinx/PYNQ-HelloWorld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https://xilinx.github.io/Vitis_Libraries/vision/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https://github.com/Xilinx/finn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https://developer.arm.com/documentation/ihi0051/a/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https://github.com/Xilinx/finn/blob/main/notebooks/end2end_example/bnn-pynq/cnv_end2end_example.ipynb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04850" y="2078875"/>
            <a:ext cx="76887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Implemented a real time image AI system.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targeted scenario is an </a:t>
            </a:r>
            <a:r>
              <a:rPr lang="zh-TW" sz="1800"/>
              <a:t>intelligent </a:t>
            </a:r>
            <a:r>
              <a:rPr lang="zh-TW" sz="1800"/>
              <a:t>detection system.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Can be used in factory to detect defects.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Can easily customize the system for different applications by changing different NN models.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Inputs and outputs are streams of image frames.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All kernels communicate with each other through streams.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32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99925" y="3265075"/>
            <a:ext cx="76887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Green parts are the kernel functions.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Pre-process: Resize images to the proper size.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ML Model: Binarized VGG for image classification.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Post-process: Alpha mix the predicted label onto the input image.</a:t>
            </a:r>
            <a:endParaRPr sz="1800"/>
          </a:p>
        </p:txBody>
      </p:sp>
      <p:sp>
        <p:nvSpPr>
          <p:cNvPr id="106" name="Google Shape;106;p16"/>
          <p:cNvSpPr/>
          <p:nvPr/>
        </p:nvSpPr>
        <p:spPr>
          <a:xfrm>
            <a:off x="226175" y="2016100"/>
            <a:ext cx="1003200" cy="9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 Capture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371925" y="2424225"/>
            <a:ext cx="7473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168600" y="2082525"/>
            <a:ext cx="1202100" cy="95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Pre-process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525675" y="2424225"/>
            <a:ext cx="3345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948600" y="2082525"/>
            <a:ext cx="1086600" cy="95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Model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231950" y="2424225"/>
            <a:ext cx="3345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694175" y="2092350"/>
            <a:ext cx="1317900" cy="95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Post-Process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229375" y="2016100"/>
            <a:ext cx="9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Stream of images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139800" y="2434038"/>
            <a:ext cx="7473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6982125" y="2016100"/>
            <a:ext cx="9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Stream of images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007575" y="2092350"/>
            <a:ext cx="1003200" cy="9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 - Resize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04850" y="2078875"/>
            <a:ext cx="76887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The p</a:t>
            </a:r>
            <a:r>
              <a:rPr lang="zh-TW" sz="1500"/>
              <a:t>reprocess kernel resizes the captured images to the size of the training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Use the “resize” function in the Vitis Vision Library.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NN Model</a:t>
            </a:r>
            <a:r>
              <a:rPr lang="zh-TW"/>
              <a:t> - CIFAR10 Classification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04850" y="2078875"/>
            <a:ext cx="76887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Train the model using Brevitas.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VGG-like CNN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Binarized weights and activations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Synthesize</a:t>
            </a:r>
            <a:r>
              <a:rPr lang="zh-TW" sz="1600"/>
              <a:t> the model with FINN.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Follow cnv_end2end_example.ipynb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FINN folding setting: </a:t>
            </a:r>
            <a:endParaRPr sz="160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125" y="2815100"/>
            <a:ext cx="3799100" cy="18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Postprocess - Alpha Mix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04850" y="2078875"/>
            <a:ext cx="76887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Load in an image of alphabets and numbers.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According to the predicted label of the classification output, generate the image of the corresponding label.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Mix the label image onto the input image.</a:t>
            </a:r>
            <a:endParaRPr sz="16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100" y="2597250"/>
            <a:ext cx="6872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475" y="3367375"/>
            <a:ext cx="2604374" cy="14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Host Program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04850" y="2078875"/>
            <a:ext cx="54951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Program th board and set kernel registers whose values only have to be set once.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Capture frames from a video to mimic a video input.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With</a:t>
            </a:r>
            <a:r>
              <a:rPr lang="zh-TW" sz="1300"/>
              <a:t> “cv2.VideoCapture”.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Send the image to the input DMA and run the kernels.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Get the labeled image from the output DMA and show it.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The host program will also monitor the runtime for different operation stages for each frame.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075" y="1626725"/>
            <a:ext cx="2218075" cy="3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796825" y="2075525"/>
            <a:ext cx="27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483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average kernel time is 0.024s per frame (42FPS).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average total time is 0.164s per frame (6FPS).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accuracy for the 100 self-collented images is 81%.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796825" y="2075525"/>
            <a:ext cx="27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925" y="1510900"/>
            <a:ext cx="2148150" cy="21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52936" t="0"/>
          <a:stretch/>
        </p:blipFill>
        <p:spPr>
          <a:xfrm>
            <a:off x="3811125" y="3060175"/>
            <a:ext cx="2978801" cy="16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5">
            <a:alphaModFix/>
          </a:blip>
          <a:srcRect b="0" l="1328" r="3096" t="0"/>
          <a:stretch/>
        </p:blipFill>
        <p:spPr>
          <a:xfrm>
            <a:off x="570987" y="3060175"/>
            <a:ext cx="3199976" cy="16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