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1"/>
  </p:notesMasterIdLst>
  <p:sldIdLst>
    <p:sldId id="349" r:id="rId4"/>
    <p:sldId id="353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93" r:id="rId18"/>
    <p:sldId id="385" r:id="rId19"/>
    <p:sldId id="386" r:id="rId20"/>
    <p:sldId id="387" r:id="rId21"/>
    <p:sldId id="388" r:id="rId22"/>
    <p:sldId id="390" r:id="rId23"/>
    <p:sldId id="389" r:id="rId24"/>
    <p:sldId id="395" r:id="rId25"/>
    <p:sldId id="391" r:id="rId26"/>
    <p:sldId id="392" r:id="rId27"/>
    <p:sldId id="394" r:id="rId28"/>
    <p:sldId id="370" r:id="rId29"/>
    <p:sldId id="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16" y="39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6" d="100"/>
          <a:sy n="156" d="100"/>
        </p:scale>
        <p:origin x="5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74EE22C-C639-7D49-A057-06DFBD112C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B3D012-D5A6-194B-9B60-3970B23F4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00EE333-DBF1-7F47-A47E-B809F33EE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4689E5-50DE-5140-81FE-D8FEACAA9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8207F1F-475B-2E47-9498-787944A5D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E57D5B-E22C-1E47-86E1-E73A322C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680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8207F1F-475B-2E47-9498-787944A5D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E57D5B-E22C-1E47-86E1-E73A322C5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6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120B2-2C79-8A40-84EE-E072E57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6CB4E1-1FEC-764D-B388-66CB91D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25E32C-D437-EF45-8CC9-79B1E96BA3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775" y="1512888"/>
            <a:ext cx="11664950" cy="4656137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0C6AF6-C961-4E43-82F3-D475D55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694735-D92B-974D-B405-A50FFFF3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3EAC45F-E93D-FB45-8C1F-27E8CBF8D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B79338-B526-C04E-9F1F-C7550DA30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AF11FFA-D57F-7843-8D76-A43A4D481E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36951EE-FA67-9142-B590-F03DC30A9B2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DD85638-011C-8542-847C-422950DC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0DF54-5B36-DF4C-871B-51B80C47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5C46-7C59-AA46-BAEB-CF14D43F98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350C939-E532-DF4D-AEA1-4D7CA2C5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3" name="標題版面配置區 2">
            <a:extLst>
              <a:ext uri="{FF2B5EF4-FFF2-40B4-BE49-F238E27FC236}">
                <a16:creationId xmlns:a16="http://schemas.microsoft.com/office/drawing/2014/main" id="{036AF491-89C5-B34A-BE32-70DC55C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4F7E4-27E7-7347-9DCA-B949842E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A6B3-FE61-B84D-AA6F-5C7FC31546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87BF5F-C0D4-6144-B22B-E6FB9898AD3D}"/>
              </a:ext>
            </a:extLst>
          </p:cNvPr>
          <p:cNvSpPr/>
          <p:nvPr userDrawn="1"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551DEDD-45C5-AD48-A05D-2FDA9D89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5931" y="4106108"/>
            <a:ext cx="57414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" altLang="zh-TW" sz="4400" dirty="0">
                <a:solidFill>
                  <a:schemeClr val="bg1"/>
                </a:solidFill>
                <a:latin typeface="Courier" pitchFamily="2" charset="0"/>
              </a:rPr>
              <a:t>Bloom Filter</a:t>
            </a:r>
            <a:endParaRPr lang="en" altLang="zh-TW" sz="4400" b="1" dirty="0">
              <a:solidFill>
                <a:schemeClr val="bg1"/>
              </a:solidFill>
              <a:latin typeface="Courier" pitchFamily="2" charset="0"/>
              <a:ea typeface="STHupo" panose="02010800040101010101" pitchFamily="2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5688449"/>
            <a:ext cx="574138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R09921132 </a:t>
            </a:r>
            <a:r>
              <a:rPr lang="ko-KR" altLang="en-US" sz="2800" dirty="0" err="1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劉彥甫</a:t>
            </a:r>
            <a:endParaRPr lang="en" altLang="zh-TW" sz="2800" dirty="0">
              <a:solidFill>
                <a:schemeClr val="bg1"/>
              </a:solidFill>
            </a:endParaRPr>
          </a:p>
          <a:p>
            <a:pPr algn="r"/>
            <a:r>
              <a:rPr lang="en" altLang="zh-TW" sz="2800" b="1" dirty="0">
                <a:solidFill>
                  <a:schemeClr val="bg1"/>
                </a:solidFill>
                <a:latin typeface="Courier" pitchFamily="2" charset="0"/>
                <a:ea typeface="STHupo" panose="02010800040101010101" pitchFamily="2" charset="-122"/>
              </a:rPr>
              <a:t>Lab B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F228D6-0DD0-334A-9276-0AF2255CC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Loop for hash functionality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FD4765-DD91-A04D-AA32-FB0432175DF8}"/>
              </a:ext>
            </a:extLst>
          </p:cNvPr>
          <p:cNvSpPr/>
          <p:nvPr/>
        </p:nvSpPr>
        <p:spPr>
          <a:xfrm>
            <a:off x="14127" y="144496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// Compute output flags based on hash function output for the words in all documents</a:t>
            </a:r>
          </a:p>
          <a:p>
            <a:r>
              <a:rPr lang="zh-TW" altLang="en-US" dirty="0"/>
              <a:t>for(unsigned int doc=0;doc&lt;total_num_docs;doc++) 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profile_score[doc] = 0.0;</a:t>
            </a:r>
          </a:p>
          <a:p>
            <a:r>
              <a:rPr lang="zh-TW" altLang="en-US" dirty="0"/>
              <a:t>  unsigned int size = doc_sizes[doc];</a:t>
            </a:r>
          </a:p>
          <a:p>
            <a:endParaRPr lang="zh-TW" altLang="en-US" dirty="0"/>
          </a:p>
          <a:p>
            <a:r>
              <a:rPr lang="zh-TW" altLang="en-US" dirty="0"/>
              <a:t>  for (unsigned i = 0; i &lt; size ; i++)</a:t>
            </a:r>
          </a:p>
          <a:p>
            <a:r>
              <a:rPr lang="zh-TW" altLang="en-US" dirty="0"/>
              <a:t>  { </a:t>
            </a:r>
          </a:p>
          <a:p>
            <a:r>
              <a:rPr lang="zh-TW" altLang="en-US" dirty="0"/>
              <a:t>    unsigned curr_entry = input_doc_words[size_offset+i];</a:t>
            </a:r>
          </a:p>
          <a:p>
            <a:r>
              <a:rPr lang="zh-TW" altLang="en-US" dirty="0"/>
              <a:t>    unsigned word_id = curr_entry &gt;&gt; 8;</a:t>
            </a:r>
          </a:p>
          <a:p>
            <a:r>
              <a:rPr lang="zh-TW" altLang="en-US" dirty="0"/>
              <a:t>    unsigned hash_pu =  MurmurHash2( &amp;word_id , 3,1);</a:t>
            </a:r>
          </a:p>
          <a:p>
            <a:r>
              <a:rPr lang="zh-TW" altLang="en-US" dirty="0"/>
              <a:t>    unsigned hash_lu =  MurmurHash2( &amp;word_id , 3,5);</a:t>
            </a:r>
          </a:p>
          <a:p>
            <a:r>
              <a:rPr lang="zh-TW" altLang="en-US" dirty="0"/>
              <a:t>    bool doc_end = (word_id==docTag);</a:t>
            </a:r>
          </a:p>
          <a:p>
            <a:r>
              <a:rPr lang="zh-TW" altLang="en-US" dirty="0"/>
              <a:t>    unsigned hash1 = hash_pu&amp;hash_bloom;</a:t>
            </a:r>
          </a:p>
          <a:p>
            <a:r>
              <a:rPr lang="zh-TW" altLang="en-US" dirty="0"/>
              <a:t>    bool inh1 = (!doc_end) &amp;&amp; (bloom_filter[ hash1 &gt;&gt; 5 ] &amp; ( 1 &lt;&lt; (hash1 &amp; 0x1f)));</a:t>
            </a:r>
          </a:p>
          <a:p>
            <a:r>
              <a:rPr lang="zh-TW" altLang="en-US" dirty="0"/>
              <a:t>    unsigned hash2 = (hash_pu+hash_lu)&amp;hash_bloom;</a:t>
            </a:r>
          </a:p>
          <a:p>
            <a:r>
              <a:rPr lang="zh-TW" altLang="en-US" dirty="0"/>
              <a:t>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91878D-5566-1A46-B988-4E296ED332BB}"/>
              </a:ext>
            </a:extLst>
          </p:cNvPr>
          <p:cNvSpPr/>
          <p:nvPr/>
        </p:nvSpPr>
        <p:spPr>
          <a:xfrm>
            <a:off x="6110127" y="14449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bool inh2 = (!doc_end) &amp;&amp; (bloom_filter[ hash2 &gt;&gt; 5 ] &amp; ( 1 &lt;&lt; (hash2 &amp; 0x1f)));</a:t>
            </a:r>
          </a:p>
          <a:p>
            <a:endParaRPr lang="zh-TW" altLang="en-US" dirty="0"/>
          </a:p>
          <a:p>
            <a:r>
              <a:rPr lang="zh-TW" altLang="en-US" dirty="0"/>
              <a:t>    if (inh1 &amp;&amp; inh2) {</a:t>
            </a:r>
          </a:p>
          <a:p>
            <a:r>
              <a:rPr lang="zh-TW" altLang="en-US" dirty="0"/>
              <a:t>      inh_flags[size_offset+i]=1;</a:t>
            </a:r>
          </a:p>
          <a:p>
            <a:r>
              <a:rPr lang="zh-TW" altLang="en-US" dirty="0"/>
              <a:t>    } else {</a:t>
            </a:r>
          </a:p>
          <a:p>
            <a:r>
              <a:rPr lang="zh-TW" altLang="en-US" dirty="0"/>
              <a:t>      inh_flags[size_offset+i]=0;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}</a:t>
            </a:r>
          </a:p>
          <a:p>
            <a:endParaRPr lang="zh-TW" altLang="en-US" dirty="0"/>
          </a:p>
          <a:p>
            <a:r>
              <a:rPr lang="zh-TW" altLang="en-US" dirty="0"/>
              <a:t>  size_offset+=size;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35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How to do score computing?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529892-3C32-7545-BDE5-7DBEE08DD6D9}"/>
              </a:ext>
            </a:extLst>
          </p:cNvPr>
          <p:cNvSpPr/>
          <p:nvPr/>
        </p:nvSpPr>
        <p:spPr>
          <a:xfrm>
            <a:off x="3062127" y="17171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for(unsigned int doc=0, n=0; doc&lt;total_num_docs;doc++)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profile_score[doc] = 0.0;</a:t>
            </a:r>
          </a:p>
          <a:p>
            <a:r>
              <a:rPr lang="zh-TW" altLang="en-US" dirty="0"/>
              <a:t>  unsigned int size = doc_sizes[doc];</a:t>
            </a:r>
          </a:p>
          <a:p>
            <a:endParaRPr lang="zh-TW" altLang="en-US" dirty="0"/>
          </a:p>
          <a:p>
            <a:r>
              <a:rPr lang="zh-TW" altLang="en-US" dirty="0"/>
              <a:t>  for (unsigned i = 0; i &lt; size ; i++,n++)</a:t>
            </a:r>
          </a:p>
          <a:p>
            <a:r>
              <a:rPr lang="zh-TW" altLang="en-US" dirty="0"/>
              <a:t>  {</a:t>
            </a:r>
          </a:p>
          <a:p>
            <a:r>
              <a:rPr lang="zh-TW" altLang="en-US" dirty="0"/>
              <a:t>    if (inh_flags[n])</a:t>
            </a:r>
          </a:p>
          <a:p>
            <a:r>
              <a:rPr lang="zh-TW" altLang="en-US" dirty="0"/>
              <a:t>    {</a:t>
            </a:r>
          </a:p>
          <a:p>
            <a:r>
              <a:rPr lang="zh-TW" altLang="en-US" dirty="0"/>
              <a:t>      unsigned curr_entry = input_doc_words[n];</a:t>
            </a:r>
          </a:p>
          <a:p>
            <a:r>
              <a:rPr lang="zh-TW" altLang="en-US" dirty="0"/>
              <a:t>      unsigned frequency = curr_entry &amp; 0x00ff;</a:t>
            </a:r>
          </a:p>
          <a:p>
            <a:r>
              <a:rPr lang="zh-TW" altLang="en-US" dirty="0"/>
              <a:t>      unsigned word_id = curr_entry &gt;&gt; 8;</a:t>
            </a:r>
          </a:p>
          <a:p>
            <a:r>
              <a:rPr lang="zh-TW" altLang="en-US" dirty="0"/>
              <a:t>      profile_score[doc]+= profile_weights[word_id] * (unsigned long)frequency;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}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9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Overall design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8527-7A90-0E4B-9A18-04608164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481755"/>
            <a:ext cx="1065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0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4">
            <a:extLst>
              <a:ext uri="{FF2B5EF4-FFF2-40B4-BE49-F238E27FC236}">
                <a16:creationId xmlns:a16="http://schemas.microsoft.com/office/drawing/2014/main" id="{0B54EF55-6354-D447-BE54-F05C40B3301D}"/>
              </a:ext>
            </a:extLst>
          </p:cNvPr>
          <p:cNvGrpSpPr/>
          <p:nvPr/>
        </p:nvGrpSpPr>
        <p:grpSpPr>
          <a:xfrm>
            <a:off x="3720671" y="4385653"/>
            <a:ext cx="5266137" cy="2533210"/>
            <a:chOff x="756138" y="875593"/>
            <a:chExt cx="4865922" cy="2533210"/>
          </a:xfrm>
        </p:grpSpPr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5D764D7B-C1AB-BF41-8842-D02508A8E88F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7663876B-3170-474C-9D4A-586B4C2155C8}"/>
                </a:ext>
              </a:extLst>
            </p:cNvPr>
            <p:cNvGrpSpPr/>
            <p:nvPr/>
          </p:nvGrpSpPr>
          <p:grpSpPr>
            <a:xfrm>
              <a:off x="1780789" y="875593"/>
              <a:ext cx="3841271" cy="1478839"/>
              <a:chOff x="910351" y="947386"/>
              <a:chExt cx="3841271" cy="1478839"/>
            </a:xfrm>
          </p:grpSpPr>
          <p:sp>
            <p:nvSpPr>
              <p:cNvPr id="16" name="TextBox 17">
                <a:extLst>
                  <a:ext uri="{FF2B5EF4-FFF2-40B4-BE49-F238E27FC236}">
                    <a16:creationId xmlns:a16="http://schemas.microsoft.com/office/drawing/2014/main" id="{01AC5EBA-BFE6-EB49-851E-ED22A1E4EF9E}"/>
                  </a:ext>
                </a:extLst>
              </p:cNvPr>
              <p:cNvSpPr txBox="1"/>
              <p:nvPr/>
            </p:nvSpPr>
            <p:spPr>
              <a:xfrm>
                <a:off x="910351" y="947386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Performance evaluation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7" name="TextBox 18">
                <a:extLst>
                  <a:ext uri="{FF2B5EF4-FFF2-40B4-BE49-F238E27FC236}">
                    <a16:creationId xmlns:a16="http://schemas.microsoft.com/office/drawing/2014/main" id="{41E855BC-B3C1-7B44-8F4F-348C5EC19609}"/>
                  </a:ext>
                </a:extLst>
              </p:cNvPr>
              <p:cNvSpPr txBox="1"/>
              <p:nvPr/>
            </p:nvSpPr>
            <p:spPr>
              <a:xfrm>
                <a:off x="1053147" y="1410562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The issue on porting from DDR to HBM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Does the function actually speed up?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Application time line and resource utilization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5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The issue on porting from DDR to HBM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65954A-46EF-FA4C-AE39-4DFACB22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12888"/>
            <a:ext cx="110998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C55531C-2CA8-3C45-8C20-924395B6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Single buffer execution timeline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A9BF21-1E2C-B84A-A9CA-D959234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329BF7-01FA-BA4A-8A1D-D02C9DA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75" y="1931495"/>
            <a:ext cx="9159450" cy="44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2CB004-77E0-6C43-8470-AF97F20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" y="1567949"/>
            <a:ext cx="12192000" cy="5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47C584-9491-B349-9A18-52962575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11131"/>
            <a:ext cx="8712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0BD598-3869-ED40-A70E-643D9313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77" y="2451100"/>
            <a:ext cx="86741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87A332-74EB-3D4D-B4A1-8BC5D4B1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552262"/>
            <a:ext cx="8826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943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Courier" pitchFamily="2" charset="0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Courier" pitchFamily="2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112867"/>
            <a:ext cx="5320937" cy="2539776"/>
            <a:chOff x="756138" y="869027"/>
            <a:chExt cx="4916558" cy="25397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942542" cy="1068220"/>
              <a:chOff x="859716" y="940820"/>
              <a:chExt cx="3942542" cy="10682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9425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Bloom filter</a:t>
                </a:r>
                <a:endParaRPr lang="ko-KR" altLang="en-US" sz="24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6" y="1547375"/>
                <a:ext cx="3647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What is a Bloom filter?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Where can I use it?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866843"/>
            <a:ext cx="5211337" cy="2539776"/>
            <a:chOff x="756138" y="869027"/>
            <a:chExt cx="4815287" cy="2539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Code analysis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hash function?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Loop for hash functionality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score computing?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Overall design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7385"/>
            <a:ext cx="5266137" cy="2533210"/>
            <a:chOff x="756138" y="875593"/>
            <a:chExt cx="4865922" cy="25332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780789" y="875593"/>
              <a:ext cx="3841271" cy="1571172"/>
              <a:chOff x="910351" y="947386"/>
              <a:chExt cx="3841271" cy="157117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910351" y="947386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Performance evaluation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318229"/>
                <a:ext cx="3647840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The issue on porting from DDR to HBM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Does the function actually speed up?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Application time line and resource utilization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Using split buffers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200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E4E2BD-0FB9-3447-A744-CFD2D83B1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A63F504-B783-5F4F-94A8-146E8D6FA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Does the function actually speed up?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DF167F-7879-104C-82AA-C6418908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278BC3-150B-754E-8D1B-B472022E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85" y="1672458"/>
            <a:ext cx="9469260" cy="48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118CBB0-9D00-2B4C-A6C8-998C11E33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TW" dirty="0"/>
              <a:t>Application timeline and resource utilization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CA357D-9DAD-E34D-8390-08E6115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5BBB2E-0A39-9444-A47C-9C9A8470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436"/>
            <a:ext cx="12192000" cy="46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1DA05F-9FD2-134B-A971-DD646189A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Application timeline and resource utilization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646BA0-D7A1-A84E-A0C5-20ED36AD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D59C7D-4A18-2A46-A87C-BC9F5CBA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308772"/>
            <a:ext cx="10007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D3738B5-9E9C-9549-9FE7-BC827A14F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" altLang="zh-TW" dirty="0"/>
              <a:t>Application time line and resource utilization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BFD68D-DB57-E14C-80BE-5927F73D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C81DABD-014A-3A49-BF2D-BF1D5C3D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891972"/>
            <a:ext cx="11573197" cy="28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31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47142E1-6353-2B45-9181-5F5CA678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Using split buffers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2C9273-005D-DC4E-9192-BB307B9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4E2A97-DD13-EF42-A55D-CB5581E2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61" y="1716102"/>
            <a:ext cx="9215277" cy="48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5CF7610-366F-BB47-9A55-DA43CA14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74AB06-659E-2D49-B40A-EEFFE11F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25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984688-2B41-F04D-BC5B-FE0F0DD4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1" y="1508993"/>
            <a:ext cx="9788673" cy="50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17E4E00-F825-3B4F-9A6B-0B4127C488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GitHub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C4D0F8-80CB-354C-B8E8-E9C974F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1C062-0A37-7047-8CF0-73C1983EAD48}"/>
              </a:ext>
            </a:extLst>
          </p:cNvPr>
          <p:cNvSpPr/>
          <p:nvPr/>
        </p:nvSpPr>
        <p:spPr>
          <a:xfrm>
            <a:off x="546904" y="1747777"/>
            <a:ext cx="8063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900" dirty="0">
                <a:solidFill>
                  <a:srgbClr val="777777"/>
                </a:solidFill>
                <a:latin typeface="Menlo" panose="020B0609030804020204" pitchFamily="49" charset="0"/>
              </a:rPr>
              <a:t>#</a:t>
            </a:r>
            <a:r>
              <a:rPr lang="en" altLang="zh-TW" sz="900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" altLang="zh-TW" sz="900" b="1" dirty="0">
                <a:solidFill>
                  <a:srgbClr val="AA3731"/>
                </a:solidFill>
                <a:latin typeface="Menlo" panose="020B0609030804020204" pitchFamily="49" charset="0"/>
              </a:rPr>
              <a:t>The file hierarchy is: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├── 02-bloom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1_overview.md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2_experience-acceleration.md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3_architect-the-application.md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4_implement-kernel.md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5_data-movement.md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6_using-multiple-ddr.md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README.md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build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cpu_src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images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├──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makefile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│   └──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reference_files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└── </a:t>
            </a:r>
            <a:r>
              <a:rPr lang="en" altLang="zh-TW" sz="900" dirty="0" err="1">
                <a:solidFill>
                  <a:srgbClr val="333333"/>
                </a:solidFill>
                <a:latin typeface="Menlo" panose="020B0609030804020204" pitchFamily="49" charset="0"/>
              </a:rPr>
              <a:t>report_and_slides</a:t>
            </a:r>
            <a:endParaRPr lang="en" altLang="zh-TW" sz="9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    ├── Lab_3_R09921132_</a:t>
            </a:r>
            <a:r>
              <a:rPr lang="zh-TW" altLang="en-US" sz="900" dirty="0">
                <a:solidFill>
                  <a:srgbClr val="333333"/>
                </a:solidFill>
                <a:latin typeface="Menlo" panose="020B0609030804020204" pitchFamily="49" charset="0"/>
              </a:rPr>
              <a:t>劉彥甫</a:t>
            </a:r>
            <a:r>
              <a:rPr lang="en-US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pptx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    └── R09921132_report.pdf</a:t>
            </a:r>
          </a:p>
          <a:p>
            <a: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  <a:t>7 directories, 9 files</a:t>
            </a:r>
          </a:p>
          <a:p>
            <a:br>
              <a:rPr lang="en" altLang="zh-TW" sz="9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" altLang="zh-TW" sz="9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59E75-AAA3-7441-846E-96A312CA0358}"/>
              </a:ext>
            </a:extLst>
          </p:cNvPr>
          <p:cNvSpPr/>
          <p:nvPr/>
        </p:nvSpPr>
        <p:spPr>
          <a:xfrm>
            <a:off x="546904" y="6195325"/>
            <a:ext cx="870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/>
              <a:t>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Waxpple</a:t>
            </a:r>
            <a:r>
              <a:rPr lang="en" altLang="zh-TW" dirty="0"/>
              <a:t>/HLS_2021_FALL_LABB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03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3EA525-EDDC-6846-AD76-714BD2A00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3</a:t>
            </a:fld>
            <a:endParaRPr kumimoji="1" lang="zh-TW" alt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1E9A1A-B3CD-EF41-8AE7-93391B9A46B6}"/>
              </a:ext>
            </a:extLst>
          </p:cNvPr>
          <p:cNvGrpSpPr/>
          <p:nvPr/>
        </p:nvGrpSpPr>
        <p:grpSpPr>
          <a:xfrm>
            <a:off x="3731171" y="4434142"/>
            <a:ext cx="5320937" cy="2539776"/>
            <a:chOff x="756138" y="869027"/>
            <a:chExt cx="4916558" cy="2539776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FD3A5059-D21B-7A4B-885B-3D36E848154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1A776042-9D34-8A4D-986E-161C2930CB71}"/>
                </a:ext>
              </a:extLst>
            </p:cNvPr>
            <p:cNvGrpSpPr/>
            <p:nvPr/>
          </p:nvGrpSpPr>
          <p:grpSpPr>
            <a:xfrm>
              <a:off x="1730154" y="869027"/>
              <a:ext cx="3942542" cy="1068220"/>
              <a:chOff x="859716" y="940820"/>
              <a:chExt cx="3942542" cy="1068220"/>
            </a:xfrm>
          </p:grpSpPr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F74475DF-C6FD-224D-ABD6-EA1A3E70038B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9425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Bloom filter</a:t>
                </a:r>
                <a:endParaRPr lang="ko-KR" altLang="en-US" sz="24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36BFD0E7-BF87-2D41-954D-178C0AC0562D}"/>
                  </a:ext>
                </a:extLst>
              </p:cNvPr>
              <p:cNvSpPr txBox="1"/>
              <p:nvPr/>
            </p:nvSpPr>
            <p:spPr>
              <a:xfrm>
                <a:off x="1053146" y="1547375"/>
                <a:ext cx="364784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What is a Bloom filter?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Where can I use it?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0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0505861-0649-0946-A57C-67D4F2068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B9C1CB-B475-BB4E-A38C-CAAD6662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C2407D-48E6-2E47-89FF-F3390AB94A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2200"/>
              </a:spcBef>
            </a:pPr>
            <a:r>
              <a:rPr lang="en" altLang="zh-TW" dirty="0"/>
              <a:t>The bloom filter uses a </a:t>
            </a:r>
            <a:r>
              <a:rPr lang="en" altLang="zh-TW" b="1" dirty="0"/>
              <a:t>hash table-based </a:t>
            </a:r>
            <a:r>
              <a:rPr lang="en" altLang="zh-TW" dirty="0"/>
              <a:t>data structure that determines when an element is present in the document. </a:t>
            </a:r>
          </a:p>
          <a:p>
            <a:pPr>
              <a:spcBef>
                <a:spcPts val="2200"/>
              </a:spcBef>
            </a:pPr>
            <a:r>
              <a:rPr lang="en" altLang="zh-TW" dirty="0"/>
              <a:t>False-positive matches are possible for this approach, but false-negative matches are not; in other words, </a:t>
            </a:r>
            <a:r>
              <a:rPr lang="en" altLang="zh-TW" b="1" dirty="0"/>
              <a:t>a query returns either "possibly in the set" or "definitely not in the set".</a:t>
            </a:r>
          </a:p>
          <a:p>
            <a:pPr>
              <a:spcBef>
                <a:spcPts val="2200"/>
              </a:spcBef>
            </a:pPr>
            <a:r>
              <a:rPr lang="en" altLang="zh-TW" dirty="0"/>
              <a:t>The advantage of using Bloom filter is that is space-efficient and reduced the number of expensive database queries for data that is not in the set. In most use, bloom filter is used </a:t>
            </a:r>
            <a:r>
              <a:rPr lang="en" altLang="zh-TW" b="1" dirty="0"/>
              <a:t>as first-pass </a:t>
            </a:r>
            <a:r>
              <a:rPr lang="en" altLang="zh-TW" dirty="0"/>
              <a:t>document filtering.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85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67D2B94-4E67-9E4E-B27B-397896083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E2F190-FD8B-E347-88E7-B3E0F721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AAC88B-DAA3-474B-8DF5-82AD3D91E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TW" dirty="0"/>
              <a:t>The following figure shows a bloom filter example representing the set {</a:t>
            </a:r>
            <a:r>
              <a:rPr lang="en" altLang="zh-TW" dirty="0" err="1"/>
              <a:t>x,y,z</a:t>
            </a:r>
            <a:r>
              <a:rPr lang="en" altLang="zh-TW" dirty="0"/>
              <a:t>}.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54800-5FBD-DF41-86D9-C12BAF06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81" y="2601310"/>
            <a:ext cx="8139538" cy="37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06C4085-2982-0848-A8FB-A1B2DC09C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What is a Bloom filter?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BD6466-1354-0342-B0CA-9320A95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23C078-EBCA-7E42-98BD-AF3CB93F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77" y="1460500"/>
            <a:ext cx="56007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F95E12F-24AA-E445-9815-1E3F50C1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Where can I use it?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68C6F4-A6EB-0B4B-8FA5-614EDBF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1D10BF-DF27-ED46-9807-1D625BBB5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zh-TW" dirty="0"/>
              <a:t>A bloom filter is also useful in applications to implement search engines and database management systems, such as Cassandra, where it can reduce the number of disk queries and increase performance.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1026" name="Picture 2" descr="在Windows 10建置Cassandra (安裝篇). 1.Cassandra 需要JDK 去執行，所以我們先安裝JDK 8… | by  泥膩泥膩| Medium">
            <a:extLst>
              <a:ext uri="{FF2B5EF4-FFF2-40B4-BE49-F238E27FC236}">
                <a16:creationId xmlns:a16="http://schemas.microsoft.com/office/drawing/2014/main" id="{AB339D43-B7F7-1A48-9B09-D1C0A2A8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1762"/>
            <a:ext cx="12192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8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>
            <a:extLst>
              <a:ext uri="{FF2B5EF4-FFF2-40B4-BE49-F238E27FC236}">
                <a16:creationId xmlns:a16="http://schemas.microsoft.com/office/drawing/2014/main" id="{D287ACD3-F094-EE41-8BF1-5D41477F3DEA}"/>
              </a:ext>
            </a:extLst>
          </p:cNvPr>
          <p:cNvGrpSpPr/>
          <p:nvPr/>
        </p:nvGrpSpPr>
        <p:grpSpPr>
          <a:xfrm>
            <a:off x="3731175" y="4411861"/>
            <a:ext cx="5211337" cy="2539776"/>
            <a:chOff x="756138" y="869027"/>
            <a:chExt cx="4815287" cy="2539776"/>
          </a:xfrm>
        </p:grpSpPr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E897AB21-1CD2-FD4D-A88B-1FC945D2CC7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230832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latin typeface="Courier" pitchFamily="2" charset="0"/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latin typeface="Courier" pitchFamily="2" charset="0"/>
                <a:cs typeface="Arial" pitchFamily="34" charset="0"/>
              </a:endParaRPr>
            </a:p>
          </p:txBody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12BD9151-774A-6745-8195-4450F01B8954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EF379110-67EE-5941-B725-9B58435FE30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Code analysis</a:t>
                </a:r>
                <a:endParaRPr lang="ko-KR" altLang="en-US" sz="2000" b="1" dirty="0">
                  <a:solidFill>
                    <a:schemeClr val="bg1"/>
                  </a:solidFill>
                  <a:latin typeface="Courier" pitchFamily="2" charset="0"/>
                  <a:cs typeface="Arial" pitchFamily="34" charset="0"/>
                </a:endParaRPr>
              </a:p>
            </p:txBody>
          </p:sp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4A96AF52-D35A-DA4B-BE7E-69B492488242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hash function?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Loop for hash functionality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How to do score computing?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Courier" pitchFamily="2" charset="0"/>
                    <a:cs typeface="Arial" pitchFamily="34" charset="0"/>
                  </a:rPr>
                  <a:t>Overall design</a:t>
                </a:r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2A2E58-B337-6C4E-8EA5-8CEC68CB5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9C5C46-7C59-AA46-BAEB-CF14D43F981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2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C7A7F86-D95C-544E-9FD1-CFEEC3222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/>
              <a:t>How to do hash function?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DD36D8-9CA3-F347-86A3-7EC5C50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A6B3-FE61-B84D-AA6F-5C7FC31546FA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B356E9-91D8-7C45-82F6-3D82C54BF137}"/>
              </a:ext>
            </a:extLst>
          </p:cNvPr>
          <p:cNvSpPr/>
          <p:nvPr/>
        </p:nvSpPr>
        <p:spPr>
          <a:xfrm>
            <a:off x="220717" y="1451129"/>
            <a:ext cx="93752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unsigned int MurmurHash2 ( const void * key, int len, unsigned int seed 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const unsigned int m = 0x5bd1e995;</a:t>
            </a:r>
          </a:p>
          <a:p>
            <a:endParaRPr lang="zh-TW" altLang="en-US" dirty="0"/>
          </a:p>
          <a:p>
            <a:r>
              <a:rPr lang="zh-TW" altLang="en-US" dirty="0"/>
              <a:t>// Initialize the hash to a 'random' value</a:t>
            </a:r>
          </a:p>
          <a:p>
            <a:r>
              <a:rPr lang="zh-TW" altLang="en-US" dirty="0"/>
              <a:t>unsigned int h = seed ^ len;</a:t>
            </a:r>
          </a:p>
          <a:p>
            <a:endParaRPr lang="zh-TW" altLang="en-US" dirty="0"/>
          </a:p>
          <a:p>
            <a:r>
              <a:rPr lang="zh-TW" altLang="en-US" dirty="0"/>
              <a:t>// Mix 4 bytes at a time into the hash</a:t>
            </a:r>
          </a:p>
          <a:p>
            <a:r>
              <a:rPr lang="zh-TW" altLang="en-US" dirty="0"/>
              <a:t>const unsigned char * data = (const unsigned char *)key;</a:t>
            </a:r>
          </a:p>
          <a:p>
            <a:endParaRPr lang="zh-TW" altLang="en-US" dirty="0"/>
          </a:p>
          <a:p>
            <a:r>
              <a:rPr lang="zh-TW" altLang="en-US" dirty="0"/>
              <a:t>switch(len)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case 3: h ^= data[2] &lt;&lt; 16;</a:t>
            </a:r>
          </a:p>
          <a:p>
            <a:r>
              <a:rPr lang="zh-TW" altLang="en-US" dirty="0"/>
              <a:t>  case 2: h ^= data[1] &lt;&lt; 8;</a:t>
            </a:r>
          </a:p>
          <a:p>
            <a:r>
              <a:rPr lang="zh-TW" altLang="en-US" dirty="0"/>
              <a:t>  case 1: h ^= data[0];</a:t>
            </a:r>
          </a:p>
          <a:p>
            <a:r>
              <a:rPr lang="zh-TW" altLang="en-US" dirty="0"/>
              <a:t>  h *= m;</a:t>
            </a:r>
          </a:p>
          <a:p>
            <a:r>
              <a:rPr lang="zh-TW" altLang="en-US" dirty="0"/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034C4-5ABE-0D42-A685-D9EFC066DE06}"/>
              </a:ext>
            </a:extLst>
          </p:cNvPr>
          <p:cNvSpPr/>
          <p:nvPr/>
        </p:nvSpPr>
        <p:spPr>
          <a:xfrm>
            <a:off x="6110127" y="366712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// Do a few final mixes of the hash to ensure the last few</a:t>
            </a:r>
          </a:p>
          <a:p>
            <a:r>
              <a:rPr lang="zh-TW" altLang="en-US" dirty="0"/>
              <a:t>// bytes are well-incorporated.</a:t>
            </a:r>
          </a:p>
          <a:p>
            <a:r>
              <a:rPr lang="zh-TW" altLang="en-US" dirty="0"/>
              <a:t>h ^= h &gt;&gt; 13;</a:t>
            </a:r>
          </a:p>
          <a:p>
            <a:r>
              <a:rPr lang="zh-TW" altLang="en-US" dirty="0"/>
              <a:t>h *= m;</a:t>
            </a:r>
          </a:p>
          <a:p>
            <a:r>
              <a:rPr lang="zh-TW" altLang="en-US" dirty="0"/>
              <a:t>h ^= h &gt;&gt; 15;</a:t>
            </a:r>
          </a:p>
          <a:p>
            <a:endParaRPr lang="zh-TW" altLang="en-US" dirty="0"/>
          </a:p>
          <a:p>
            <a:r>
              <a:rPr lang="zh-TW" altLang="en-US" dirty="0"/>
              <a:t>return h;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253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1078</Words>
  <Application>Microsoft Macintosh PowerPoint</Application>
  <PresentationFormat>寬螢幕</PresentationFormat>
  <Paragraphs>178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Menlo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182</cp:revision>
  <dcterms:created xsi:type="dcterms:W3CDTF">2020-01-20T05:08:25Z</dcterms:created>
  <dcterms:modified xsi:type="dcterms:W3CDTF">2021-10-29T09:03:06Z</dcterms:modified>
</cp:coreProperties>
</file>