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8FFC4-4D78-4C7E-9A62-5BE3A6E8EFB7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522DF-7C8C-452A-BDE5-411A0A997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080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CB252-42AD-4DA4-9CE7-70EAC02ABF9A}" type="datetime1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6970-2928-4712-A6FB-2638BF7133B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24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2FE0-8702-4CFD-9D97-593C289956B9}" type="datetime1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6970-2928-4712-A6FB-2638BF713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26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0C43-543F-44F5-88A9-17C66C70558B}" type="datetime1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6970-2928-4712-A6FB-2638BF713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357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D794-4C72-451F-A760-AFD5DB192E76}" type="datetime1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6970-2928-4712-A6FB-2638BF713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30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C6F6-63A1-49B4-8390-5A4B746BE9A2}" type="datetime1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6970-2928-4712-A6FB-2638BF7133B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277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E798-4483-49E6-A31B-605900BFA321}" type="datetime1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6970-2928-4712-A6FB-2638BF713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02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83B8-A8F1-4712-AF84-07D99BEBF9C5}" type="datetime1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6970-2928-4712-A6FB-2638BF713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48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F31E-2B57-48B7-9D76-B54AA67F7472}" type="datetime1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6970-2928-4712-A6FB-2638BF713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95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5FE4-58EC-427A-AED8-A4AAE2F6DD9B}" type="datetime1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6970-2928-4712-A6FB-2638BF713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90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A18FA4-9428-4324-B609-D9CBC93E6509}" type="datetime1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7F6970-2928-4712-A6FB-2638BF713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69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D38B-1EBE-4BEB-95CA-C58D739AB460}" type="datetime1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6970-2928-4712-A6FB-2638BF7133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24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0AA23C4-4038-4AE1-9FCE-95B58454A0CD}" type="datetime1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7F6970-2928-4712-A6FB-2638BF7133B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43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xpple/HLS_2021_FALL_LAB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7200" dirty="0"/>
              <a:t>Lab C : Corner Tracking with Optical Flow</a:t>
            </a:r>
            <a:endParaRPr lang="zh-TW" altLang="en-US" sz="72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柯宗賢</a:t>
            </a:r>
            <a:r>
              <a:rPr lang="en-US" altLang="zh-TW" dirty="0">
                <a:solidFill>
                  <a:schemeClr val="tx1"/>
                </a:solidFill>
              </a:rPr>
              <a:t>, </a:t>
            </a:r>
            <a:r>
              <a:rPr lang="zh-TW" altLang="en-US" dirty="0">
                <a:solidFill>
                  <a:schemeClr val="tx1"/>
                </a:solidFill>
              </a:rPr>
              <a:t>黃意堯</a:t>
            </a:r>
            <a:r>
              <a:rPr lang="en-US" altLang="zh-TW" dirty="0">
                <a:solidFill>
                  <a:schemeClr val="tx1"/>
                </a:solidFill>
              </a:rPr>
              <a:t>, </a:t>
            </a:r>
            <a:r>
              <a:rPr lang="zh-TW" altLang="en-US" dirty="0" smtClean="0">
                <a:solidFill>
                  <a:schemeClr val="tx1"/>
                </a:solidFill>
              </a:rPr>
              <a:t>劉彥甫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INSTRUCTOR: Professor </a:t>
            </a:r>
            <a:r>
              <a:rPr lang="en-US" altLang="zh-TW" dirty="0" err="1">
                <a:solidFill>
                  <a:schemeClr val="tx1"/>
                </a:solidFill>
              </a:rPr>
              <a:t>Jiin</a:t>
            </a:r>
            <a:r>
              <a:rPr lang="en-US" altLang="zh-TW" dirty="0">
                <a:solidFill>
                  <a:schemeClr val="tx1"/>
                </a:solidFill>
              </a:rPr>
              <a:t> Lai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6970-2928-4712-A6FB-2638BF7133B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26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CornerHarris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6970-2928-4712-A6FB-2638BF7133B0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79" y="1845734"/>
            <a:ext cx="2562225" cy="8477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880" y="28575"/>
            <a:ext cx="6038027" cy="679633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09588" y="2933461"/>
            <a:ext cx="540140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After perform </a:t>
            </a:r>
            <a:r>
              <a:rPr lang="en-US" altLang="zh-TW" dirty="0" err="1" smtClean="0"/>
              <a:t>sobel</a:t>
            </a:r>
            <a:r>
              <a:rPr lang="en-US" altLang="zh-TW" dirty="0" smtClean="0"/>
              <a:t> filter, we can get gradient of x and y direction.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In </a:t>
            </a:r>
            <a:r>
              <a:rPr lang="en-US" altLang="zh-TW" dirty="0" err="1" smtClean="0"/>
              <a:t>sobel</a:t>
            </a:r>
            <a:r>
              <a:rPr lang="en-US" altLang="zh-TW" dirty="0" smtClean="0"/>
              <a:t> filter, it already use #pragma array partition complete dim=1. It is very similar to FIR computation if we flatten the </a:t>
            </a:r>
            <a:r>
              <a:rPr lang="en-US" altLang="zh-TW" dirty="0" err="1" smtClean="0"/>
              <a:t>sobel</a:t>
            </a:r>
            <a:r>
              <a:rPr lang="en-US" altLang="zh-TW" dirty="0" smtClean="0"/>
              <a:t> filter operation.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After getting gradients, we first duplicate them with </a:t>
            </a:r>
            <a:r>
              <a:rPr lang="en-US" altLang="zh-TW" b="1" dirty="0" err="1" smtClean="0">
                <a:effectLst/>
              </a:rPr>
              <a:t>xFDuplicate</a:t>
            </a:r>
            <a:r>
              <a:rPr lang="en-US" altLang="zh-TW" b="1" dirty="0" smtClean="0">
                <a:effectLst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And we perform </a:t>
            </a:r>
            <a:r>
              <a:rPr lang="en-US" altLang="zh-TW" dirty="0" err="1" smtClean="0"/>
              <a:t>gradient_x</a:t>
            </a:r>
            <a:r>
              <a:rPr lang="en-US" altLang="zh-TW" dirty="0" smtClean="0"/>
              <a:t> * </a:t>
            </a:r>
            <a:r>
              <a:rPr lang="en-US" altLang="zh-TW" dirty="0" err="1" smtClean="0"/>
              <a:t>gradient_y</a:t>
            </a:r>
            <a:r>
              <a:rPr lang="en-US" altLang="zh-TW" dirty="0" smtClean="0"/>
              <a:t> with </a:t>
            </a:r>
            <a:r>
              <a:rPr lang="en-US" altLang="zh-TW" b="1" dirty="0" err="1" smtClean="0">
                <a:effectLst/>
              </a:rPr>
              <a:t>xFMultiply</a:t>
            </a:r>
            <a:r>
              <a:rPr lang="en-US" altLang="zh-TW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And then perform three mean filter, box filter, on the </a:t>
            </a:r>
            <a:r>
              <a:rPr lang="en-US" altLang="zh-TW" dirty="0" err="1" smtClean="0"/>
              <a:t>gradient_x</a:t>
            </a:r>
            <a:r>
              <a:rPr lang="en-US" altLang="zh-TW" dirty="0" smtClean="0"/>
              <a:t>/y square and </a:t>
            </a:r>
            <a:r>
              <a:rPr lang="en-US" altLang="zh-TW" dirty="0" err="1" smtClean="0"/>
              <a:t>gradient_x</a:t>
            </a:r>
            <a:r>
              <a:rPr lang="en-US" altLang="zh-TW" dirty="0" smtClean="0"/>
              <a:t>*y.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20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CornerHarris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6970-2928-4712-A6FB-2638BF7133B0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75035"/>
            <a:ext cx="6629400" cy="320992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097280" y="1705703"/>
            <a:ext cx="330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Array partition in </a:t>
            </a:r>
            <a:r>
              <a:rPr lang="en-US" altLang="zh-TW" sz="2000" dirty="0" smtClean="0"/>
              <a:t>Sobel </a:t>
            </a:r>
            <a:r>
              <a:rPr lang="en-US" altLang="zh-TW" sz="2000" dirty="0" smtClean="0"/>
              <a:t>filter: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9055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CornerHarris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6970-2928-4712-A6FB-2638BF7133B0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097280" y="1793632"/>
            <a:ext cx="72009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With these three array, we now have M matrix as following.</a:t>
            </a: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096" y="2181560"/>
            <a:ext cx="7562850" cy="11049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097280" y="3262500"/>
            <a:ext cx="9355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After we have M matrix, we can calculate “Harris response” with following formula</a:t>
            </a:r>
            <a:endParaRPr lang="zh-TW" altLang="en-US" sz="20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66" y="3606600"/>
            <a:ext cx="5114925" cy="3162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6680977" y="5032082"/>
                <a:ext cx="5049139" cy="3673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𝑡𝑟𝑎𝑐𝑒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k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TW" b="0" i="1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TW" b="0" i="1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77" y="5032082"/>
                <a:ext cx="5049139" cy="367345"/>
              </a:xfrm>
              <a:prstGeom prst="rect">
                <a:avLst/>
              </a:prstGeom>
              <a:blipFill>
                <a:blip r:embed="rId4"/>
                <a:stretch>
                  <a:fillRect l="-361" b="-190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47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CornerHarris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6970-2928-4712-A6FB-2638BF7133B0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097279" y="1737360"/>
            <a:ext cx="10183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And K in the </a:t>
            </a:r>
            <a:r>
              <a:rPr lang="en-US" altLang="zh-TW" b="1" dirty="0" err="1" smtClean="0">
                <a:effectLst/>
              </a:rPr>
              <a:t>xFComputeScore</a:t>
            </a:r>
            <a:r>
              <a:rPr lang="en-US" altLang="zh-TW" dirty="0" smtClean="0"/>
              <a:t> is an empirical constant which is usually range form 0.04 to 0.06. After score computation, we need to do a max suppression. Before max suppression, we first perform an activation function with threshold.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258" y="2599144"/>
            <a:ext cx="5676900" cy="355282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097279" y="6273015"/>
            <a:ext cx="35696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Last task is Max suppression.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408984" y="3399132"/>
            <a:ext cx="4372708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Wingdings" panose="05000000000000000000" pitchFamily="2" charset="2"/>
              <a:buChar char="l"/>
            </a:pPr>
            <a:r>
              <a:rPr lang="en-US" altLang="zh-TW" dirty="0" smtClean="0"/>
              <a:t>Basically what the </a:t>
            </a:r>
            <a:r>
              <a:rPr lang="en-US" altLang="zh-TW" dirty="0" err="1" smtClean="0"/>
              <a:t>CornerHarris</a:t>
            </a:r>
            <a:r>
              <a:rPr lang="en-US" altLang="zh-TW" dirty="0" smtClean="0"/>
              <a:t> does is to reduce maxima into only one local maxima point.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smtClean="0"/>
              <a:t>This will makes us to find a corner which can represent this area. And we need to add those corner coordinates into a list.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291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CornersImgToList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6970-2928-4712-A6FB-2638BF7133B0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542" y="1776660"/>
            <a:ext cx="5162550" cy="50482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315196" y="3068516"/>
            <a:ext cx="36751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tempValue</a:t>
            </a:r>
            <a:r>
              <a:rPr lang="en-US" altLang="zh-TW" dirty="0" smtClean="0"/>
              <a:t> is 255 if there is a corner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6488720" y="3226777"/>
            <a:ext cx="7649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06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Dense Optical Flow Computation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6970-2928-4712-A6FB-2638BF7133B0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097280" y="1846385"/>
            <a:ext cx="1005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Compute feature map with convolution on </a:t>
            </a:r>
            <a:r>
              <a:rPr lang="en-US" altLang="zh-TW" sz="2000" dirty="0" err="1" smtClean="0"/>
              <a:t>cur_frame</a:t>
            </a:r>
            <a:r>
              <a:rPr lang="en-US" altLang="zh-TW" sz="2000" dirty="0" smtClean="0"/>
              <a:t> and </a:t>
            </a:r>
            <a:r>
              <a:rPr lang="en-US" altLang="zh-TW" sz="2000" dirty="0" err="1" smtClean="0"/>
              <a:t>nxt_frame</a:t>
            </a:r>
            <a:r>
              <a:rPr lang="en-US" altLang="zh-TW" sz="2000" dirty="0" smtClean="0"/>
              <a:t> with 5x5 Gaussian filter as following figure.</a:t>
            </a:r>
            <a:endParaRPr lang="zh-TW" altLang="en-US" sz="20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88" y="2609733"/>
            <a:ext cx="8324850" cy="41624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9290" y="4075647"/>
            <a:ext cx="2457450" cy="1514475"/>
          </a:xfrm>
          <a:prstGeom prst="rect">
            <a:avLst/>
          </a:prstGeom>
        </p:spPr>
      </p:pic>
      <p:cxnSp>
        <p:nvCxnSpPr>
          <p:cNvPr id="15" name="直線接點 14"/>
          <p:cNvCxnSpPr/>
          <p:nvPr/>
        </p:nvCxnSpPr>
        <p:spPr>
          <a:xfrm flipV="1">
            <a:off x="4387360" y="6189786"/>
            <a:ext cx="5275385" cy="3998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9662746" y="5647142"/>
            <a:ext cx="211015" cy="551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64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Dense Optical Flow Computation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6970-2928-4712-A6FB-2638BF7133B0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989883" y="1934308"/>
            <a:ext cx="45368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First, we split the u and v vector from stream data using </a:t>
            </a:r>
            <a:r>
              <a:rPr lang="en-US" altLang="zh-TW" b="1" dirty="0" err="1" smtClean="0"/>
              <a:t>split_stream_int_fixed</a:t>
            </a:r>
            <a:r>
              <a:rPr lang="en-US" altLang="zh-TW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And we can perform scale up if vector is scale down before by </a:t>
            </a:r>
            <a:r>
              <a:rPr lang="en-US" altLang="zh-TW" b="1" dirty="0" err="1" smtClean="0">
                <a:effectLst/>
              </a:rPr>
              <a:t>scale_up</a:t>
            </a:r>
            <a:r>
              <a:rPr lang="en-US" altLang="zh-TW" dirty="0" smtClean="0"/>
              <a:t>.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645" y="3201408"/>
            <a:ext cx="4416832" cy="131201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83" y="1790111"/>
            <a:ext cx="6171378" cy="497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Dense Optical Flow Computation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6970-2928-4712-A6FB-2638BF7133B0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8" y="1792535"/>
            <a:ext cx="7477125" cy="46672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706491" y="2180464"/>
            <a:ext cx="41719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And first thing we should find the intensity by </a:t>
            </a:r>
            <a:r>
              <a:rPr lang="en-US" altLang="zh-TW" b="1" dirty="0" err="1" smtClean="0"/>
              <a:t>findIntensity</a:t>
            </a:r>
            <a:r>
              <a:rPr lang="en-US" altLang="zh-TW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After we find the intensity, we can then substrate it from the equation below by </a:t>
            </a:r>
            <a:r>
              <a:rPr lang="en-US" altLang="zh-TW" b="1" dirty="0" err="1" smtClean="0">
                <a:effectLst/>
              </a:rPr>
              <a:t>findGradients</a:t>
            </a:r>
            <a:r>
              <a:rPr lang="en-US" altLang="zh-TW" b="1" dirty="0" smtClean="0">
                <a:effectLst/>
              </a:rPr>
              <a:t>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991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Dense Optical Flow Computation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6970-2928-4712-A6FB-2638BF7133B0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097280" y="1820008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/>
              <a:t>The next step is to compute hessian matrix by </a:t>
            </a:r>
            <a:r>
              <a:rPr lang="en-US" altLang="zh-TW" sz="2000" dirty="0" err="1"/>
              <a:t>find_G_and_b_matrix</a:t>
            </a:r>
            <a:r>
              <a:rPr lang="en-US" altLang="zh-TW" sz="2000" dirty="0"/>
              <a:t>.</a:t>
            </a:r>
            <a:endParaRPr lang="zh-TW" altLang="en-US" sz="20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622" y="2220118"/>
            <a:ext cx="5734050" cy="13716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097280" y="3632065"/>
            <a:ext cx="10058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After computing </a:t>
            </a:r>
            <a:r>
              <a:rPr lang="en-US" altLang="zh-TW" sz="2000" dirty="0" err="1" smtClean="0"/>
              <a:t>u,v</a:t>
            </a:r>
            <a:r>
              <a:rPr lang="en-US" altLang="zh-TW" sz="2000" dirty="0" smtClean="0"/>
              <a:t>, we apply </a:t>
            </a:r>
            <a:r>
              <a:rPr lang="en-US" altLang="zh-TW" sz="2000" b="1" dirty="0" smtClean="0"/>
              <a:t>a median filter</a:t>
            </a:r>
            <a:r>
              <a:rPr lang="en-US" altLang="zh-TW" sz="2000" dirty="0" smtClean="0"/>
              <a:t> on both vectors.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Then stitched the </a:t>
            </a:r>
            <a:r>
              <a:rPr lang="en-US" altLang="zh-TW" sz="2000" dirty="0" err="1" smtClean="0"/>
              <a:t>u,v</a:t>
            </a:r>
            <a:r>
              <a:rPr lang="en-US" altLang="zh-TW" sz="2000" dirty="0" smtClean="0"/>
              <a:t> vector into same data array and stream it out.</a:t>
            </a:r>
            <a:endParaRPr lang="en-US" altLang="zh-TW" sz="2000" dirty="0"/>
          </a:p>
        </p:txBody>
      </p:sp>
      <p:sp>
        <p:nvSpPr>
          <p:cNvPr id="11" name="矩形 10"/>
          <p:cNvSpPr/>
          <p:nvPr/>
        </p:nvSpPr>
        <p:spPr>
          <a:xfrm>
            <a:off x="1068878" y="4304277"/>
            <a:ext cx="10115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On the top function, we perform following iterated algorithm until it converge.</a:t>
            </a:r>
            <a:endParaRPr lang="zh-TW" altLang="en-US" sz="20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115" y="4701860"/>
            <a:ext cx="3523516" cy="194048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239609" y="5228143"/>
            <a:ext cx="5225562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000" dirty="0"/>
              <a:t>Now we can perform corner coordinates update. In this case, we can track the corner.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9705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 </a:t>
            </a:r>
            <a:r>
              <a:rPr lang="en-US" altLang="zh-TW" dirty="0" smtClean="0"/>
              <a:t>Analysis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6970-2928-4712-A6FB-2638BF7133B0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097280" y="1907871"/>
            <a:ext cx="10051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2400" dirty="0" err="1" smtClean="0">
                <a:solidFill>
                  <a:schemeClr val="tx1"/>
                </a:solidFill>
              </a:rPr>
              <a:t>cornerTracker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2400" dirty="0" err="1" smtClean="0">
                <a:solidFill>
                  <a:schemeClr val="tx1"/>
                </a:solidFill>
              </a:rPr>
              <a:t>pyr_down_accel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2400" dirty="0" err="1" smtClean="0">
                <a:solidFill>
                  <a:schemeClr val="tx1"/>
                </a:solidFill>
              </a:rPr>
              <a:t>pyr_dense_optical_flow_accel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2400" dirty="0" err="1" smtClean="0">
                <a:solidFill>
                  <a:schemeClr val="tx1"/>
                </a:solidFill>
              </a:rPr>
              <a:t>cornerupdate_accel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26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140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 smtClean="0"/>
              <a:t> Background Introduction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dirty="0"/>
              <a:t>What is an optical flow?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dirty="0"/>
              <a:t>How do we estimate optical flow</a:t>
            </a:r>
            <a:r>
              <a:rPr lang="en-US" altLang="zh-TW" sz="2400" dirty="0" smtClean="0"/>
              <a:t>?</a:t>
            </a:r>
            <a:endParaRPr lang="en-US" altLang="zh-TW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/>
              <a:t>Pipeline Applications : Corner Tracking with Harris corner </a:t>
            </a:r>
            <a:r>
              <a:rPr lang="en-US" altLang="zh-TW" sz="2800" dirty="0" smtClean="0"/>
              <a:t>detector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dirty="0"/>
              <a:t>Main function of the </a:t>
            </a:r>
            <a:r>
              <a:rPr lang="en-US" altLang="zh-TW" sz="2400" dirty="0" err="1"/>
              <a:t>OpenCL</a:t>
            </a:r>
            <a:r>
              <a:rPr lang="en-US" altLang="zh-TW" sz="2400" dirty="0"/>
              <a:t> host </a:t>
            </a:r>
            <a:r>
              <a:rPr lang="en-US" altLang="zh-TW" sz="2400" dirty="0" smtClean="0"/>
              <a:t>function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Kernel functions</a:t>
            </a:r>
            <a:endParaRPr lang="en-US" altLang="zh-TW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/>
              <a:t>Performance </a:t>
            </a:r>
            <a:r>
              <a:rPr lang="en-US" altLang="zh-TW" sz="2800" dirty="0" smtClean="0"/>
              <a:t>Analysis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/>
              <a:t>The result of </a:t>
            </a:r>
            <a:r>
              <a:rPr lang="en-US" altLang="zh-TW" sz="2800" dirty="0" err="1" smtClean="0"/>
              <a:t>cornertracker</a:t>
            </a:r>
            <a:endParaRPr lang="en-US" altLang="zh-TW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/>
              <a:t>Suggestion for Improvement</a:t>
            </a:r>
            <a:endParaRPr lang="en-US" altLang="zh-TW" sz="28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6970-2928-4712-A6FB-2638BF7133B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12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/>
          <p:nvPr/>
        </p:nvPicPr>
        <p:blipFill>
          <a:blip r:embed="rId2"/>
          <a:stretch>
            <a:fillRect/>
          </a:stretch>
        </p:blipFill>
        <p:spPr>
          <a:xfrm>
            <a:off x="149469" y="1790368"/>
            <a:ext cx="11611172" cy="183128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tx1"/>
                </a:solidFill>
              </a:rPr>
              <a:t>CornerTracker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6970-2928-4712-A6FB-2638BF7133B0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5" name="文字方塊 9"/>
          <p:cNvSpPr txBox="1">
            <a:spLocks noChangeArrowheads="1"/>
          </p:cNvSpPr>
          <p:nvPr/>
        </p:nvSpPr>
        <p:spPr bwMode="auto">
          <a:xfrm>
            <a:off x="4364924" y="3576883"/>
            <a:ext cx="2198724" cy="2908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kern="100" dirty="0" err="1" smtClean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clEnqueueMigrateMemObjects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11"/>
          <p:cNvSpPr txBox="1">
            <a:spLocks noChangeArrowheads="1"/>
          </p:cNvSpPr>
          <p:nvPr/>
        </p:nvSpPr>
        <p:spPr bwMode="auto">
          <a:xfrm>
            <a:off x="2819187" y="3588888"/>
            <a:ext cx="1492983" cy="2908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clCreateBuffer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2"/>
          <p:cNvSpPr txBox="1">
            <a:spLocks noChangeArrowheads="1"/>
          </p:cNvSpPr>
          <p:nvPr/>
        </p:nvSpPr>
        <p:spPr bwMode="auto">
          <a:xfrm>
            <a:off x="6523917" y="3639164"/>
            <a:ext cx="1161781" cy="2908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clSetKernelArg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2"/>
          <p:cNvSpPr txBox="1">
            <a:spLocks noChangeArrowheads="1"/>
          </p:cNvSpPr>
          <p:nvPr/>
        </p:nvSpPr>
        <p:spPr bwMode="auto">
          <a:xfrm>
            <a:off x="9147810" y="3759128"/>
            <a:ext cx="1253490" cy="30291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clWaitForEvents</a:t>
            </a:r>
            <a:endParaRPr 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17"/>
          <p:cNvSpPr txBox="1">
            <a:spLocks noChangeArrowheads="1"/>
          </p:cNvSpPr>
          <p:nvPr/>
        </p:nvSpPr>
        <p:spPr bwMode="auto">
          <a:xfrm>
            <a:off x="7738452" y="3674659"/>
            <a:ext cx="1177925" cy="2908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clEnqueueTask</a:t>
            </a:r>
            <a:endParaRPr 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0" name="直線單箭頭接點 9"/>
          <p:cNvCxnSpPr>
            <a:endCxn id="9" idx="0"/>
          </p:cNvCxnSpPr>
          <p:nvPr/>
        </p:nvCxnSpPr>
        <p:spPr>
          <a:xfrm>
            <a:off x="8131860" y="2602791"/>
            <a:ext cx="195555" cy="10718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endCxn id="8" idx="0"/>
          </p:cNvCxnSpPr>
          <p:nvPr/>
        </p:nvCxnSpPr>
        <p:spPr>
          <a:xfrm>
            <a:off x="9385593" y="2347869"/>
            <a:ext cx="388962" cy="1411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5644662" y="2593260"/>
            <a:ext cx="1368413" cy="9836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3491256" y="2340756"/>
            <a:ext cx="2475071" cy="12361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7" idx="0"/>
          </p:cNvCxnSpPr>
          <p:nvPr/>
        </p:nvCxnSpPr>
        <p:spPr>
          <a:xfrm flipH="1">
            <a:off x="7104808" y="2369113"/>
            <a:ext cx="251619" cy="12700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097280" y="4062529"/>
            <a:ext cx="10058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In the </a:t>
            </a:r>
            <a:r>
              <a:rPr lang="en-US" altLang="zh-TW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cornertracker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TW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code is following the flow: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arenBoth"/>
            </a:pPr>
            <a:r>
              <a:rPr lang="en-US" altLang="zh-TW" kern="0" dirty="0">
                <a:latin typeface="Calibri" panose="020F0502020204030204" pitchFamily="34" charset="0"/>
                <a:cs typeface="Calibri" panose="020F0502020204030204" pitchFamily="34" charset="0"/>
              </a:rPr>
              <a:t>cl::Buffer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arenBoth"/>
            </a:pPr>
            <a:r>
              <a:rPr lang="en-US" altLang="zh-TW" kern="0" dirty="0" err="1">
                <a:latin typeface="Calibri" panose="020F0502020204030204" pitchFamily="34" charset="0"/>
                <a:cs typeface="Calibri" panose="020F0502020204030204" pitchFamily="34" charset="0"/>
              </a:rPr>
              <a:t>q.enqueueMigrateMemObjects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arenBoth"/>
            </a:pPr>
            <a:r>
              <a:rPr lang="en-US" altLang="zh-TW" kern="0" dirty="0" err="1">
                <a:latin typeface="Calibri" panose="020F0502020204030204" pitchFamily="34" charset="0"/>
                <a:cs typeface="Calibri" panose="020F0502020204030204" pitchFamily="34" charset="0"/>
              </a:rPr>
              <a:t>krnl.setArg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arenBoth"/>
            </a:pPr>
            <a:r>
              <a:rPr lang="en-US" altLang="zh-TW" kern="0" dirty="0" err="1">
                <a:latin typeface="Calibri" panose="020F0502020204030204" pitchFamily="34" charset="0"/>
                <a:cs typeface="Calibri" panose="020F0502020204030204" pitchFamily="34" charset="0"/>
              </a:rPr>
              <a:t>q.enqueueTask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arenBoth"/>
            </a:pPr>
            <a:r>
              <a:rPr lang="en-US" altLang="zh-TW" kern="0" dirty="0" err="1">
                <a:latin typeface="Calibri" panose="020F0502020204030204" pitchFamily="34" charset="0"/>
                <a:cs typeface="Calibri" panose="020F0502020204030204" pitchFamily="34" charset="0"/>
              </a:rPr>
              <a:t>clWaitForEvents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arenBoth"/>
            </a:pPr>
            <a:r>
              <a:rPr lang="en-US" altLang="zh-TW" kern="0" dirty="0" err="1">
                <a:latin typeface="Calibri" panose="020F0502020204030204" pitchFamily="34" charset="0"/>
                <a:cs typeface="Calibri" panose="020F0502020204030204" pitchFamily="34" charset="0"/>
              </a:rPr>
              <a:t>q.enqueueMigrateMemObjects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Calibri" panose="020F0502020204030204" pitchFamily="34" charset="0"/>
              </a:rPr>
              <a:t>We can see that the flow is the same as the application timeline.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399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tx1"/>
                </a:solidFill>
              </a:rPr>
              <a:t>P</a:t>
            </a:r>
            <a:r>
              <a:rPr lang="en-US" altLang="zh-TW" dirty="0" err="1" smtClean="0">
                <a:solidFill>
                  <a:schemeClr val="tx1"/>
                </a:solidFill>
              </a:rPr>
              <a:t>yr_down_accel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6970-2928-4712-A6FB-2638BF7133B0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6899" y="1845734"/>
            <a:ext cx="11778224" cy="186613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97280" y="4162107"/>
            <a:ext cx="10058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In </a:t>
            </a:r>
            <a:r>
              <a:rPr lang="en-US" altLang="zh-TW" sz="2000" dirty="0" err="1" smtClean="0"/>
              <a:t>pyr_down_accel</a:t>
            </a:r>
            <a:r>
              <a:rPr lang="en-US" altLang="zh-TW" sz="2000" dirty="0" smtClean="0"/>
              <a:t>, the timeline is similar to </a:t>
            </a:r>
            <a:r>
              <a:rPr lang="en-US" altLang="zh-TW" sz="2000" dirty="0" err="1" smtClean="0"/>
              <a:t>cornerTracker</a:t>
            </a:r>
            <a:r>
              <a:rPr lang="en-US" altLang="zh-TW" sz="2000" dirty="0" smtClean="0"/>
              <a:t>. The only different is </a:t>
            </a:r>
            <a:r>
              <a:rPr lang="en-US" altLang="zh-TW" sz="2000" dirty="0" err="1" smtClean="0"/>
              <a:t>clFinish</a:t>
            </a:r>
            <a:r>
              <a:rPr lang="en-US" altLang="zh-TW" sz="2000" dirty="0" smtClean="0"/>
              <a:t> in </a:t>
            </a:r>
            <a:r>
              <a:rPr lang="en-US" altLang="zh-TW" sz="2000" dirty="0" err="1" smtClean="0"/>
              <a:t>pyr_down_accel</a:t>
            </a:r>
            <a:r>
              <a:rPr lang="en-US" altLang="zh-TW" sz="2000" dirty="0" smtClean="0"/>
              <a:t> which is add behind </a:t>
            </a:r>
            <a:r>
              <a:rPr lang="en-US" altLang="zh-TW" sz="2000" dirty="0" err="1" smtClean="0"/>
              <a:t>q.enqueueMigrateMemObjects</a:t>
            </a:r>
            <a:r>
              <a:rPr lang="en-US" altLang="zh-TW" sz="2000" dirty="0" smtClean="0"/>
              <a:t>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7016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tx1"/>
                </a:solidFill>
              </a:rPr>
              <a:t>Pyr_dense_optical_flow_accel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6970-2928-4712-A6FB-2638BF7133B0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79313" y="2076644"/>
            <a:ext cx="11903665" cy="1897478"/>
          </a:xfrm>
          <a:prstGeom prst="rect">
            <a:avLst/>
          </a:prstGeom>
        </p:spPr>
      </p:pic>
      <p:sp>
        <p:nvSpPr>
          <p:cNvPr id="6" name="文字方塊 2"/>
          <p:cNvSpPr txBox="1">
            <a:spLocks noChangeArrowheads="1"/>
          </p:cNvSpPr>
          <p:nvPr/>
        </p:nvSpPr>
        <p:spPr bwMode="auto">
          <a:xfrm>
            <a:off x="7835020" y="4024467"/>
            <a:ext cx="1185887" cy="2908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clWaitForEvents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2"/>
          <p:cNvSpPr txBox="1">
            <a:spLocks noChangeArrowheads="1"/>
          </p:cNvSpPr>
          <p:nvPr/>
        </p:nvSpPr>
        <p:spPr bwMode="auto">
          <a:xfrm>
            <a:off x="812677" y="4024467"/>
            <a:ext cx="1229262" cy="2908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clSetKernelArg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2"/>
          <p:cNvSpPr txBox="1">
            <a:spLocks noChangeArrowheads="1"/>
          </p:cNvSpPr>
          <p:nvPr/>
        </p:nvSpPr>
        <p:spPr bwMode="auto">
          <a:xfrm>
            <a:off x="2341220" y="4031158"/>
            <a:ext cx="1182811" cy="2908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clEnqueueTask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2652786" y="2974254"/>
            <a:ext cx="84284" cy="10502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6" idx="0"/>
          </p:cNvCxnSpPr>
          <p:nvPr/>
        </p:nvCxnSpPr>
        <p:spPr>
          <a:xfrm>
            <a:off x="8427963" y="2743199"/>
            <a:ext cx="1" cy="12812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1427308" y="2664385"/>
            <a:ext cx="61768" cy="13600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097280" y="4778880"/>
            <a:ext cx="10058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/>
              <a:t>In a </a:t>
            </a:r>
            <a:r>
              <a:rPr lang="en-US" altLang="zh-TW" sz="2000" dirty="0" err="1"/>
              <a:t>pyr_dense_optical_flow_accel</a:t>
            </a:r>
            <a:r>
              <a:rPr lang="en-US" altLang="zh-TW" sz="2000" dirty="0"/>
              <a:t>, there have 16 of _</a:t>
            </a:r>
            <a:r>
              <a:rPr lang="en-US" altLang="zh-TW" sz="2000" dirty="0" err="1" smtClean="0"/>
              <a:t>krnl.setArg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in application timeline which is the same as we defined in the code.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79085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tx1"/>
                </a:solidFill>
              </a:rPr>
              <a:t>Pyr_dense_optical_flow_accel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6970-2928-4712-A6FB-2638BF7133B0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95516" y="2141998"/>
            <a:ext cx="11903665" cy="202932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97280" y="4602341"/>
            <a:ext cx="10058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/>
              <a:t>In a complete </a:t>
            </a:r>
            <a:r>
              <a:rPr lang="en-US" altLang="zh-TW" sz="2000" dirty="0" err="1"/>
              <a:t>pyr_dense_optical_flow_accel</a:t>
            </a:r>
            <a:r>
              <a:rPr lang="en-US" altLang="zh-TW" sz="2000" dirty="0"/>
              <a:t>, we can see that it used a </a:t>
            </a:r>
            <a:r>
              <a:rPr lang="en-US" altLang="zh-TW" sz="2000" dirty="0" err="1"/>
              <a:t>q.enqueueMigrateMemObjects</a:t>
            </a:r>
            <a:r>
              <a:rPr lang="en-US" altLang="zh-TW" sz="2000" dirty="0"/>
              <a:t> before five kernel of </a:t>
            </a:r>
            <a:r>
              <a:rPr lang="en-US" altLang="zh-TW" sz="2000" dirty="0" err="1"/>
              <a:t>pyr_dense_optical_flow_accel</a:t>
            </a:r>
            <a:r>
              <a:rPr lang="en-US" altLang="zh-TW" sz="2000" dirty="0"/>
              <a:t>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89080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/>
          <p:nvPr/>
        </p:nvPicPr>
        <p:blipFill>
          <a:blip r:embed="rId2"/>
          <a:stretch>
            <a:fillRect/>
          </a:stretch>
        </p:blipFill>
        <p:spPr>
          <a:xfrm>
            <a:off x="267238" y="1858385"/>
            <a:ext cx="11549624" cy="202459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tx1"/>
                </a:solidFill>
              </a:rPr>
              <a:t>Cornerupdate_accel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6970-2928-4712-A6FB-2638BF7133B0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5" name="文字方塊 32"/>
          <p:cNvSpPr txBox="1">
            <a:spLocks noChangeArrowheads="1"/>
          </p:cNvSpPr>
          <p:nvPr/>
        </p:nvSpPr>
        <p:spPr bwMode="auto">
          <a:xfrm>
            <a:off x="1608995" y="3949978"/>
            <a:ext cx="2201794" cy="2908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US" sz="1200" kern="100" dirty="0" err="1" smtClean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clEnqueueMigrateMemObjects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33"/>
          <p:cNvSpPr txBox="1">
            <a:spLocks noChangeArrowheads="1"/>
          </p:cNvSpPr>
          <p:nvPr/>
        </p:nvSpPr>
        <p:spPr bwMode="auto">
          <a:xfrm>
            <a:off x="517352" y="3974368"/>
            <a:ext cx="1104133" cy="2908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clCreateBuffer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2"/>
          <p:cNvSpPr txBox="1">
            <a:spLocks noChangeArrowheads="1"/>
          </p:cNvSpPr>
          <p:nvPr/>
        </p:nvSpPr>
        <p:spPr bwMode="auto">
          <a:xfrm>
            <a:off x="3806107" y="3974368"/>
            <a:ext cx="1219956" cy="2908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clSetKernelArg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2"/>
          <p:cNvSpPr txBox="1">
            <a:spLocks noChangeArrowheads="1"/>
          </p:cNvSpPr>
          <p:nvPr/>
        </p:nvSpPr>
        <p:spPr bwMode="auto">
          <a:xfrm>
            <a:off x="6811902" y="3982212"/>
            <a:ext cx="1370281" cy="2743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clWaitForEvents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36"/>
          <p:cNvSpPr txBox="1">
            <a:spLocks noChangeArrowheads="1"/>
          </p:cNvSpPr>
          <p:nvPr/>
        </p:nvSpPr>
        <p:spPr bwMode="auto">
          <a:xfrm>
            <a:off x="5050934" y="3974368"/>
            <a:ext cx="1197024" cy="2908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clEnqueueTask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>
            <a:off x="4652143" y="2717808"/>
            <a:ext cx="779439" cy="12861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endCxn id="8" idx="0"/>
          </p:cNvCxnSpPr>
          <p:nvPr/>
        </p:nvCxnSpPr>
        <p:spPr>
          <a:xfrm>
            <a:off x="6999276" y="2426835"/>
            <a:ext cx="497767" cy="15553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2306625" y="2711353"/>
            <a:ext cx="82903" cy="12861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1011115" y="2454190"/>
            <a:ext cx="109978" cy="15433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3672595" y="2454190"/>
            <a:ext cx="544354" cy="1549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2"/>
          <p:cNvSpPr txBox="1">
            <a:spLocks noChangeArrowheads="1"/>
          </p:cNvSpPr>
          <p:nvPr/>
        </p:nvSpPr>
        <p:spPr bwMode="auto">
          <a:xfrm>
            <a:off x="9983811" y="3981353"/>
            <a:ext cx="716428" cy="21257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clFinish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6" name="直線單箭頭接點 15"/>
          <p:cNvCxnSpPr>
            <a:endCxn id="15" idx="0"/>
          </p:cNvCxnSpPr>
          <p:nvPr/>
        </p:nvCxnSpPr>
        <p:spPr>
          <a:xfrm>
            <a:off x="10213192" y="2421158"/>
            <a:ext cx="128833" cy="15601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212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70521" y="1948584"/>
            <a:ext cx="11780912" cy="210201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The </a:t>
            </a:r>
            <a:r>
              <a:rPr lang="en-US" altLang="zh-TW" sz="4400" dirty="0" smtClean="0"/>
              <a:t>Whole </a:t>
            </a:r>
            <a:r>
              <a:rPr lang="en-US" altLang="zh-TW" sz="4400" dirty="0"/>
              <a:t>A</a:t>
            </a:r>
            <a:r>
              <a:rPr lang="en-US" altLang="zh-TW" sz="4400" dirty="0" smtClean="0"/>
              <a:t>pplication Timeline </a:t>
            </a:r>
            <a:r>
              <a:rPr lang="en-US" altLang="zh-TW" sz="4400" dirty="0"/>
              <a:t>in </a:t>
            </a:r>
            <a:r>
              <a:rPr lang="en-US" altLang="zh-TW" sz="4400" dirty="0" err="1" smtClean="0"/>
              <a:t>Vitis</a:t>
            </a:r>
            <a:r>
              <a:rPr lang="en-US" altLang="zh-TW" sz="4400" dirty="0" smtClean="0"/>
              <a:t> HW</a:t>
            </a:r>
            <a:endParaRPr lang="zh-TW" altLang="en-US" sz="4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6970-2928-4712-A6FB-2638BF7133B0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5" name="文字方塊 2"/>
          <p:cNvSpPr txBox="1">
            <a:spLocks noChangeArrowheads="1"/>
          </p:cNvSpPr>
          <p:nvPr/>
        </p:nvSpPr>
        <p:spPr bwMode="auto">
          <a:xfrm>
            <a:off x="3488447" y="4207442"/>
            <a:ext cx="1868170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Run through four kernels</a:t>
            </a:r>
            <a:endParaRPr lang="zh-TW" sz="1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" name="左大括弧 5"/>
          <p:cNvSpPr/>
          <p:nvPr/>
        </p:nvSpPr>
        <p:spPr>
          <a:xfrm rot="16200000">
            <a:off x="4208564" y="3927429"/>
            <a:ext cx="181603" cy="24633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097280" y="4369659"/>
            <a:ext cx="10058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/>
              <a:t>L</a:t>
            </a:r>
            <a:r>
              <a:rPr lang="en-US" altLang="zh-TW" sz="2000" dirty="0" smtClean="0"/>
              <a:t>ab C in </a:t>
            </a:r>
            <a:r>
              <a:rPr lang="en-US" altLang="zh-TW" sz="2000" dirty="0" err="1" smtClean="0"/>
              <a:t>vitis</a:t>
            </a:r>
            <a:r>
              <a:rPr lang="en-US" altLang="zh-TW" sz="2000" dirty="0" smtClean="0"/>
              <a:t> hardware, first we should read the data from </a:t>
            </a:r>
            <a:r>
              <a:rPr lang="en-US" altLang="zh-TW" sz="2000" dirty="0" err="1" smtClean="0"/>
              <a:t>binary_file</a:t>
            </a:r>
            <a:r>
              <a:rPr lang="en-US" altLang="zh-TW" sz="2000" dirty="0" smtClean="0"/>
              <a:t>. Then we can begin to corner tracking. Then we do four times corner tracking, so we can see four parts in the application timeline.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31949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 smtClean="0"/>
              <a:t>Result </a:t>
            </a:r>
            <a:r>
              <a:rPr lang="en-US" altLang="zh-TW" dirty="0"/>
              <a:t>of </a:t>
            </a:r>
            <a:r>
              <a:rPr lang="en-US" altLang="zh-TW" dirty="0" err="1" smtClean="0"/>
              <a:t>Cornertracker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6970-2928-4712-A6FB-2638BF7133B0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2053" name="Picture 5" descr="pyr1_out_img3_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691" y="1947244"/>
            <a:ext cx="4295557" cy="241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yr1_out_img3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152" y="3175010"/>
            <a:ext cx="2147780" cy="120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pyr1_out_img3_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837" y="3771636"/>
            <a:ext cx="1073890" cy="60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yr1_out_img3_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632" y="4075393"/>
            <a:ext cx="536945" cy="30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 descr="pyr1_out_img3_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482" y="4227479"/>
            <a:ext cx="268472" cy="14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81353" y="14900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81353" y="33188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81353" y="40046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81353" y="43475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81353" y="45221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97280" y="4844646"/>
            <a:ext cx="10058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In the lab, first we will build a pyramid of input photo. And then go through the whole system, we can get the result.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92077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Result of </a:t>
            </a:r>
            <a:r>
              <a:rPr lang="en-US" altLang="zh-TW" dirty="0" err="1"/>
              <a:t>Cornertracker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6970-2928-4712-A6FB-2638BF7133B0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97280" y="5142190"/>
            <a:ext cx="1005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We can see the result have some mark which is the corner which we find by the code.</a:t>
            </a:r>
            <a:endParaRPr lang="zh-TW" altLang="en-US" sz="2000" dirty="0"/>
          </a:p>
        </p:txBody>
      </p:sp>
      <p:pic>
        <p:nvPicPr>
          <p:cNvPr id="3074" name="Picture 2" descr="out_img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637" y="1911527"/>
            <a:ext cx="5402508" cy="3038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8535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Suggestion for </a:t>
            </a:r>
            <a:r>
              <a:rPr lang="en-US" altLang="zh-TW" dirty="0" smtClean="0"/>
              <a:t>Improvement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6970-2928-4712-A6FB-2638BF7133B0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97280" y="1828773"/>
            <a:ext cx="39228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/>
              <a:t>For the current </a:t>
            </a:r>
            <a:r>
              <a:rPr lang="en-US" altLang="zh-TW" sz="2000" dirty="0" smtClean="0"/>
              <a:t>implementation:</a:t>
            </a:r>
          </a:p>
          <a:p>
            <a:r>
              <a:rPr lang="en-US" altLang="zh-TW" sz="2000" dirty="0"/>
              <a:t>		</a:t>
            </a:r>
            <a:r>
              <a:rPr lang="en-US" altLang="zh-TW" sz="2000" dirty="0" smtClean="0"/>
              <a:t>	</a:t>
            </a:r>
            <a:endParaRPr lang="zh-TW" altLang="en-US" sz="2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862" y="1828773"/>
            <a:ext cx="5071828" cy="163153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97280" y="3390686"/>
            <a:ext cx="101152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/>
              <a:t>However, detect Harris corners can be executed parallel with compute dense optical flow to accelerate the applications. This optimization can be done in </a:t>
            </a:r>
            <a:r>
              <a:rPr lang="en-US" altLang="zh-TW" sz="2000" dirty="0" err="1"/>
              <a:t>OpenCL</a:t>
            </a:r>
            <a:r>
              <a:rPr lang="en-US" altLang="zh-TW" sz="2000" dirty="0"/>
              <a:t> host code.</a:t>
            </a:r>
            <a:endParaRPr lang="zh-TW" altLang="en-US" sz="20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773" y="4059144"/>
            <a:ext cx="4366685" cy="276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82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GitHub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The GitHub link : </a:t>
            </a:r>
            <a:r>
              <a:rPr lang="en-US" altLang="zh-TW" dirty="0">
                <a:hlinkClick r:id="rId2"/>
              </a:rPr>
              <a:t>https://github.com/Waxpple/HLS_2021_FALL_LABC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6970-2928-4712-A6FB-2638BF7133B0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33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an </a:t>
            </a:r>
            <a:r>
              <a:rPr lang="en-US" altLang="zh-TW" dirty="0" smtClean="0"/>
              <a:t>Optical Flow?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/>
              <a:t> </a:t>
            </a:r>
            <a:r>
              <a:rPr lang="en-US" altLang="zh-TW" sz="2400" dirty="0" smtClean="0"/>
              <a:t>Optical </a:t>
            </a:r>
            <a:r>
              <a:rPr lang="en-US" altLang="zh-TW" sz="2400" dirty="0"/>
              <a:t>flow is a pattern of apparent motion of objects, edges in a visual scene caused by the relative motion between an observer and a scene</a:t>
            </a:r>
            <a:r>
              <a:rPr lang="en-US" altLang="zh-TW" sz="2400" dirty="0" smtClean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 Optical </a:t>
            </a:r>
            <a:r>
              <a:rPr lang="en-US" altLang="zh-TW" sz="2400" dirty="0"/>
              <a:t>flow can be used by roboticist, encompassing related techniques from imaging processing and control of navigation including motion detection, object segmentation, motion compensated ending, and stereo disparity measurement.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6970-2928-4712-A6FB-2638BF7133B0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801" y="3780692"/>
            <a:ext cx="4465610" cy="250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6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/>
              <a:t>Thanks for listening</a:t>
            </a:r>
            <a:r>
              <a:rPr lang="zh-TW" altLang="en-US" sz="4800" dirty="0" smtClean="0"/>
              <a:t>！</a:t>
            </a:r>
            <a:endParaRPr lang="zh-TW" altLang="en-US" sz="4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6970-2928-4712-A6FB-2638BF7133B0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09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do w</a:t>
            </a:r>
            <a:r>
              <a:rPr lang="en-US" altLang="zh-TW" dirty="0" smtClean="0"/>
              <a:t>e Estimate Optical Flow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80902"/>
                <a:ext cx="10058400" cy="444956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dirty="0" smtClean="0"/>
                  <a:t> For </a:t>
                </a:r>
                <a:r>
                  <a:rPr lang="en-US" altLang="zh-TW" dirty="0"/>
                  <a:t>a 2D+t dimensional cases a voxel, volume pixel, at location (x, y, t) with intensity I(x, y, t) will have moved by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altLang="zh-TW" dirty="0" smtClean="0"/>
                  <a:t>x</a:t>
                </a:r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</m:t>
                    </m:r>
                  </m:oMath>
                </a14:m>
                <a:r>
                  <a:rPr lang="en-US" altLang="zh-TW" dirty="0"/>
                  <a:t>y,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</m:t>
                    </m:r>
                  </m:oMath>
                </a14:m>
                <a:r>
                  <a:rPr lang="en-US" altLang="zh-TW" dirty="0"/>
                  <a:t>t between the two image frames, and the following brightness constantly constraint can be giver</a:t>
                </a:r>
                <a:r>
                  <a:rPr lang="en-US" altLang="zh-TW" dirty="0" smtClean="0"/>
                  <a:t>:</a:t>
                </a:r>
              </a:p>
              <a:p>
                <a:pPr marL="0" indent="0" algn="ctr">
                  <a:buNone/>
                </a:pPr>
                <a:r>
                  <a:rPr lang="en-US" altLang="zh-TW" dirty="0" smtClean="0"/>
                  <a:t>I(x, </a:t>
                </a:r>
                <a:r>
                  <a:rPr lang="en-US" altLang="zh-TW" dirty="0"/>
                  <a:t>y, t) = I(x +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</m:t>
                    </m:r>
                  </m:oMath>
                </a14:m>
                <a:r>
                  <a:rPr lang="en-US" altLang="zh-TW" dirty="0" smtClean="0"/>
                  <a:t>x</a:t>
                </a:r>
                <a:r>
                  <a:rPr lang="en-US" altLang="zh-TW" dirty="0"/>
                  <a:t>, y +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</m:t>
                    </m:r>
                  </m:oMath>
                </a14:m>
                <a:r>
                  <a:rPr lang="en-US" altLang="zh-TW" dirty="0"/>
                  <a:t>y, t +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</m:t>
                    </m:r>
                  </m:oMath>
                </a14:m>
                <a:r>
                  <a:rPr lang="en-US" altLang="zh-TW" dirty="0"/>
                  <a:t>t</a:t>
                </a:r>
                <a:r>
                  <a:rPr lang="en-US" altLang="zh-TW" dirty="0" smtClean="0"/>
                  <a:t>)</a:t>
                </a: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TW" dirty="0" smtClean="0"/>
                  <a:t> Assuming </a:t>
                </a:r>
                <a:r>
                  <a:rPr lang="en-US" altLang="zh-TW" dirty="0"/>
                  <a:t>the movement to be very small between contiguous frames, the image constraint at I(x, y, t) with Taylor series can be developed to get</a:t>
                </a:r>
                <a:r>
                  <a:rPr lang="en-US" altLang="zh-TW" dirty="0" smtClean="0"/>
                  <a:t>:</a:t>
                </a:r>
              </a:p>
              <a:p>
                <a:pPr marL="0" indent="0" algn="ctr">
                  <a:buNone/>
                </a:pPr>
                <a:r>
                  <a:rPr lang="en-US" altLang="zh-TW" dirty="0"/>
                  <a:t>I(x +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</m:t>
                    </m:r>
                  </m:oMath>
                </a14:m>
                <a:r>
                  <a:rPr lang="en-US" altLang="zh-TW" dirty="0"/>
                  <a:t>x, y +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</m:t>
                    </m:r>
                  </m:oMath>
                </a14:m>
                <a:r>
                  <a:rPr lang="en-US" altLang="zh-TW" dirty="0"/>
                  <a:t>y, t +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</m:t>
                    </m:r>
                  </m:oMath>
                </a14:m>
                <a:r>
                  <a:rPr lang="en-US" altLang="zh-TW" dirty="0"/>
                  <a:t>t</a:t>
                </a:r>
                <a:r>
                  <a:rPr lang="en-US" altLang="zh-TW" dirty="0" smtClean="0"/>
                  <a:t>) = </a:t>
                </a:r>
                <a:r>
                  <a:rPr lang="en-US" altLang="zh-TW" dirty="0" smtClean="0"/>
                  <a:t>I(x, </a:t>
                </a:r>
                <a:r>
                  <a:rPr lang="en-US" altLang="zh-TW" dirty="0"/>
                  <a:t>y, t)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Then we can get this term with higher order truncated: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0= 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/>
                  <a:t>Dividing by 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0= 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80902"/>
                <a:ext cx="10058400" cy="4449560"/>
              </a:xfrm>
              <a:blipFill>
                <a:blip r:embed="rId2"/>
                <a:stretch>
                  <a:fillRect l="-1455" t="-1783" r="-13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6970-2928-4712-A6FB-2638BF7133B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26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Corner </a:t>
            </a:r>
            <a:r>
              <a:rPr lang="en-US" altLang="zh-TW" sz="4400" dirty="0"/>
              <a:t>Tracking with Harris </a:t>
            </a:r>
            <a:r>
              <a:rPr lang="en-US" altLang="zh-TW" sz="4400" dirty="0" smtClean="0"/>
              <a:t>Corner </a:t>
            </a:r>
            <a:r>
              <a:rPr lang="en-US" altLang="zh-TW" sz="4400" dirty="0"/>
              <a:t>D</a:t>
            </a:r>
            <a:r>
              <a:rPr lang="en-US" altLang="zh-TW" sz="4400" dirty="0" smtClean="0"/>
              <a:t>etector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5096210" cy="4023360"/>
          </a:xfrm>
        </p:spPr>
        <p:txBody>
          <a:bodyPr/>
          <a:lstStyle/>
          <a:p>
            <a:r>
              <a:rPr lang="en-US" altLang="zh-TW" dirty="0"/>
              <a:t>The structure of </a:t>
            </a:r>
            <a:r>
              <a:rPr lang="en-US" altLang="zh-TW" dirty="0" err="1"/>
              <a:t>OpenCL</a:t>
            </a:r>
            <a:r>
              <a:rPr lang="en-US" altLang="zh-TW" dirty="0"/>
              <a:t> host function is:</a:t>
            </a:r>
          </a:p>
          <a:p>
            <a:r>
              <a:rPr lang="en-US" altLang="zh-TW" dirty="0" smtClean="0"/>
              <a:t>1) Read </a:t>
            </a:r>
            <a:r>
              <a:rPr lang="en-US" altLang="zh-TW" dirty="0"/>
              <a:t>Video</a:t>
            </a:r>
          </a:p>
          <a:p>
            <a:r>
              <a:rPr lang="en-US" altLang="zh-TW" dirty="0" smtClean="0"/>
              <a:t>2) Corner </a:t>
            </a:r>
            <a:r>
              <a:rPr lang="en-US" altLang="zh-TW" dirty="0"/>
              <a:t>tracking for each frame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Detect </a:t>
            </a:r>
            <a:r>
              <a:rPr lang="en-US" altLang="zh-TW" dirty="0" err="1"/>
              <a:t>harris</a:t>
            </a:r>
            <a:r>
              <a:rPr lang="en-US" altLang="zh-TW" dirty="0"/>
              <a:t> corner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Computer dense optical flow for current frame and next frame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Update locations of corners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6970-2928-4712-A6FB-2638BF7133B0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490" y="1845734"/>
            <a:ext cx="5787862" cy="426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57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Main </a:t>
            </a:r>
            <a:r>
              <a:rPr lang="en-US" altLang="zh-TW" sz="4400" dirty="0" smtClean="0"/>
              <a:t>Function </a:t>
            </a:r>
            <a:r>
              <a:rPr lang="en-US" altLang="zh-TW" sz="4400" dirty="0"/>
              <a:t>of the </a:t>
            </a:r>
            <a:r>
              <a:rPr lang="en-US" altLang="zh-TW" sz="4400" dirty="0" err="1"/>
              <a:t>OpenCL</a:t>
            </a:r>
            <a:r>
              <a:rPr lang="en-US" altLang="zh-TW" sz="4400" dirty="0"/>
              <a:t> </a:t>
            </a:r>
            <a:r>
              <a:rPr lang="en-US" altLang="zh-TW" sz="4400" dirty="0" smtClean="0"/>
              <a:t>Host Function</a:t>
            </a:r>
            <a:endParaRPr lang="zh-TW" altLang="en-US" sz="4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6970-2928-4712-A6FB-2638BF7133B0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89" y="2104658"/>
            <a:ext cx="3829050" cy="2085975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734889" y="1736343"/>
            <a:ext cx="1647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host function:</a:t>
            </a:r>
            <a:endParaRPr lang="zh-TW" altLang="en-US" sz="20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969" y="2104658"/>
            <a:ext cx="6438900" cy="337185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5476969" y="1736343"/>
            <a:ext cx="322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Corner Tracking Accelerator: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097280" y="5644981"/>
            <a:ext cx="10315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In the corner tracking function, we use dataflow to accelerate the pipeline of three kernel functions: Array2xfMat, </a:t>
            </a:r>
            <a:r>
              <a:rPr lang="en-US" altLang="zh-TW" dirty="0" err="1" smtClean="0"/>
              <a:t>cornerHarris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cornersImgToList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223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Main Function of the </a:t>
            </a:r>
            <a:r>
              <a:rPr lang="en-US" altLang="zh-TW" sz="4400" dirty="0" err="1"/>
              <a:t>OpenCL</a:t>
            </a:r>
            <a:r>
              <a:rPr lang="en-US" altLang="zh-TW" sz="4400" dirty="0"/>
              <a:t> Host Function</a:t>
            </a:r>
            <a:endParaRPr lang="zh-TW" altLang="en-US" sz="4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6970-2928-4712-A6FB-2638BF7133B0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98322"/>
            <a:ext cx="8229600" cy="20002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5328300"/>
            <a:ext cx="5467350" cy="8953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097280" y="1733175"/>
            <a:ext cx="4459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effectLst/>
              </a:rPr>
              <a:t>Pyramid Dense Optical Flow Accelerator:</a:t>
            </a:r>
            <a:endParaRPr lang="zh-TW" altLang="en-US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97280" y="4916840"/>
            <a:ext cx="3894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Corner Update Accelerator: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097280" y="4140700"/>
            <a:ext cx="10051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In the pyramid dense optical flow function, we use dataflow to accelerate the pipeline of three kernel functions: Array2xfMat, </a:t>
            </a:r>
            <a:r>
              <a:rPr lang="en-US" altLang="zh-TW" dirty="0" err="1" smtClean="0"/>
              <a:t>densePyrOpticalFlow</a:t>
            </a:r>
            <a:r>
              <a:rPr lang="en-US" altLang="zh-TW" dirty="0" smtClean="0"/>
              <a:t> and xfMat2Array.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684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Kernel Functions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6970-2928-4712-A6FB-2638BF7133B0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097280" y="1917749"/>
            <a:ext cx="100518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Array2xfMat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2400" dirty="0" err="1"/>
              <a:t>C</a:t>
            </a:r>
            <a:r>
              <a:rPr lang="en-US" altLang="zh-TW" sz="2400" dirty="0" err="1" smtClean="0"/>
              <a:t>ornerHarris</a:t>
            </a:r>
            <a:endParaRPr lang="en-US" altLang="zh-TW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2400" dirty="0" err="1" smtClean="0"/>
              <a:t>CornersImgToList</a:t>
            </a:r>
            <a:endParaRPr lang="en-US" altLang="zh-TW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Dense Optical Flow Computation</a:t>
            </a:r>
            <a:endParaRPr lang="zh-TW" altLang="en-US" sz="2400" dirty="0" smtClean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903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Array2xfMat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6970-2928-4712-A6FB-2638BF7133B0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00" y="1787807"/>
            <a:ext cx="6467301" cy="490965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822831" y="1978269"/>
            <a:ext cx="48797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There are two type of NPC, number of pixels to be processed per cycle.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Possible option are XF_NPPC1 and XF_NPPC8 for 1-pixel and 8-pixel operations respectively.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 In our Lab C, we use XF_NPPC1 for our NPC.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The first thing here is to transfer Array into </a:t>
            </a:r>
            <a:r>
              <a:rPr lang="en-US" altLang="zh-TW" dirty="0" err="1" smtClean="0"/>
              <a:t>xfMat</a:t>
            </a:r>
            <a:r>
              <a:rPr lang="en-US" altLang="zh-TW" dirty="0" smtClean="0"/>
              <a:t> format with above function.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390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194</TotalTime>
  <Words>1166</Words>
  <Application>Microsoft Office PowerPoint</Application>
  <PresentationFormat>寬螢幕</PresentationFormat>
  <Paragraphs>169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8" baseType="lpstr">
      <vt:lpstr>新細明體</vt:lpstr>
      <vt:lpstr>Arial</vt:lpstr>
      <vt:lpstr>Calibri</vt:lpstr>
      <vt:lpstr>Calibri Light</vt:lpstr>
      <vt:lpstr>Cambria Math</vt:lpstr>
      <vt:lpstr>Times New Roman</vt:lpstr>
      <vt:lpstr>Wingdings</vt:lpstr>
      <vt:lpstr>回顧</vt:lpstr>
      <vt:lpstr>Lab C : Corner Tracking with Optical Flow</vt:lpstr>
      <vt:lpstr>Outline </vt:lpstr>
      <vt:lpstr>What is an Optical Flow?</vt:lpstr>
      <vt:lpstr>How do we Estimate Optical Flow</vt:lpstr>
      <vt:lpstr>Corner Tracking with Harris Corner Detector</vt:lpstr>
      <vt:lpstr>Main Function of the OpenCL Host Function</vt:lpstr>
      <vt:lpstr>Main Function of the OpenCL Host Function</vt:lpstr>
      <vt:lpstr>Kernel Functions</vt:lpstr>
      <vt:lpstr>Array2xfMat</vt:lpstr>
      <vt:lpstr>CornerHarris</vt:lpstr>
      <vt:lpstr>CornerHarris</vt:lpstr>
      <vt:lpstr>CornerHarris</vt:lpstr>
      <vt:lpstr>CornerHarris</vt:lpstr>
      <vt:lpstr>CornersImgToList</vt:lpstr>
      <vt:lpstr>Dense Optical Flow Computation</vt:lpstr>
      <vt:lpstr>Dense Optical Flow Computation</vt:lpstr>
      <vt:lpstr>Dense Optical Flow Computation</vt:lpstr>
      <vt:lpstr>Dense Optical Flow Computation</vt:lpstr>
      <vt:lpstr>Performance Analysis</vt:lpstr>
      <vt:lpstr>CornerTracker</vt:lpstr>
      <vt:lpstr>Pyr_down_accel</vt:lpstr>
      <vt:lpstr>Pyr_dense_optical_flow_accel</vt:lpstr>
      <vt:lpstr>Pyr_dense_optical_flow_accel</vt:lpstr>
      <vt:lpstr>Cornerupdate_accel</vt:lpstr>
      <vt:lpstr>The Whole Application Timeline in Vitis HW</vt:lpstr>
      <vt:lpstr>The Result of Cornertracker</vt:lpstr>
      <vt:lpstr>The Result of Cornertracker</vt:lpstr>
      <vt:lpstr>Suggestion for Improvement</vt:lpstr>
      <vt:lpstr>GitHub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C : Corner Tracking with Optical Flow</dc:title>
  <dc:creator>宗賢 柯</dc:creator>
  <cp:lastModifiedBy>宗賢 柯</cp:lastModifiedBy>
  <cp:revision>39</cp:revision>
  <dcterms:created xsi:type="dcterms:W3CDTF">2021-11-21T12:06:24Z</dcterms:created>
  <dcterms:modified xsi:type="dcterms:W3CDTF">2021-11-28T15:06:30Z</dcterms:modified>
</cp:coreProperties>
</file>