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6858000" cx="12192000"/>
  <p:notesSz cx="6858000" cy="9144000"/>
  <p:embeddedFontLst>
    <p:embeddedFont>
      <p:font typeface="Roboto Mono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5" roundtripDataSignature="AMtx7mjaigWipXtskUgEf/VCVyZmsB4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4A99CF-9F0B-4F08-AC57-ADB3E2B87416}">
  <a:tblStyle styleId="{7D4A99CF-9F0B-4F08-AC57-ADB3E2B874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243BAFE-DE0A-4609-A446-A882AB24E29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2A50FA4-1614-469B-9D36-001982752209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italic.fntdata"/><Relationship Id="rId72" Type="http://schemas.openxmlformats.org/officeDocument/2006/relationships/font" Target="fonts/RobotoMono-bold.fntdata"/><Relationship Id="rId31" Type="http://schemas.openxmlformats.org/officeDocument/2006/relationships/slide" Target="slides/slide26.xml"/><Relationship Id="rId75" Type="http://customschemas.google.com/relationships/presentationmetadata" Target="metadata"/><Relationship Id="rId30" Type="http://schemas.openxmlformats.org/officeDocument/2006/relationships/slide" Target="slides/slide25.xml"/><Relationship Id="rId74" Type="http://schemas.openxmlformats.org/officeDocument/2006/relationships/font" Target="fonts/RobotoMono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7e8e6e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047e8e6e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047e8e6e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47e8e6ed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47e8e6ed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047e8e6ed1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7" name="Google Shape;637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43" name="Google Shape;643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048108ed7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1048108ed7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0" name="Google Shape;650;g1048108ed72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48108ed72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1048108ed72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5" name="Google Shape;665;g1048108ed72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48108ed7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1048108ed7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g1048108ed7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1" name="Google Shape;681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9" name="Google Shape;689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95" name="Google Shape;695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1" name="Google Shape;701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7" name="Google Shape;707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3" name="Google Shape;713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7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63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/>
        </p:txBody>
      </p:sp>
      <p:sp>
        <p:nvSpPr>
          <p:cNvPr id="24" name="Google Shape;24;p63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/>
        </p:txBody>
      </p:sp>
      <p:sp>
        <p:nvSpPr>
          <p:cNvPr id="25" name="Google Shape;25;p6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7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Lab C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Group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B06901178 蔡易霖　R10943005 楊宗賢　R10943118 林宥陞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27"/>
              <a:buFont typeface="Calibri"/>
              <a:buNone/>
            </a:pPr>
            <a:r>
              <a:rPr lang="en-US" sz="5867"/>
              <a:t>The directive of array_partition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203200" y="1447633"/>
            <a:ext cx="11278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-416560" lvl="0" marL="45720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3200">
                <a:solidFill>
                  <a:schemeClr val="dk1"/>
                </a:solidFill>
              </a:rPr>
              <a:t>This problem will be encountered in Synthesis</a:t>
            </a:r>
            <a:endParaRPr sz="3733">
              <a:solidFill>
                <a:schemeClr val="dk1"/>
              </a:solidFill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5296490" y="2718150"/>
            <a:ext cx="109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Logfile</a:t>
            </a:r>
            <a:endParaRPr b="1" i="0" sz="10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200" y="2107067"/>
            <a:ext cx="9959613" cy="7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/>
        </p:nvSpPr>
        <p:spPr>
          <a:xfrm>
            <a:off x="203250" y="3620783"/>
            <a:ext cx="117855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9795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Char char="❖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solve this problem, the flag set_directive_array_partition generated by generateDirective() in L1/tests/sw/python/hls.py needed to be commented out</a:t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200" y="4694934"/>
            <a:ext cx="8007600" cy="167903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/>
        </p:nvSpPr>
        <p:spPr>
          <a:xfrm>
            <a:off x="5509650" y="6242400"/>
            <a:ext cx="117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hls.py</a:t>
            </a:r>
            <a:endParaRPr b="1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27"/>
              <a:buFont typeface="Calibri"/>
              <a:buNone/>
            </a:pPr>
            <a:r>
              <a:rPr lang="en-US" sz="5867"/>
              <a:t>The directive of array_partition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457050" y="1916450"/>
            <a:ext cx="112779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4685" lvl="0" marL="457200" rtl="0" algn="l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SzPts val="2773"/>
              <a:buChar char="❖"/>
            </a:pPr>
            <a:r>
              <a:rPr lang="en-US" sz="2773">
                <a:solidFill>
                  <a:schemeClr val="dk1"/>
                </a:solidFill>
              </a:rPr>
              <a:t>Why this problem will happen, first of all, 2020.2 does not support arrays of </a:t>
            </a:r>
            <a:r>
              <a:rPr lang="en-US" sz="2773">
                <a:solidFill>
                  <a:srgbClr val="FF0000"/>
                </a:solidFill>
              </a:rPr>
              <a:t>top-level</a:t>
            </a:r>
            <a:r>
              <a:rPr lang="en-US" sz="2773">
                <a:solidFill>
                  <a:schemeClr val="dk1"/>
                </a:solidFill>
              </a:rPr>
              <a:t> functions to be partitioned completely.</a:t>
            </a:r>
            <a:endParaRPr sz="2773"/>
          </a:p>
          <a:p>
            <a:pPr indent="-4046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73"/>
              <a:buChar char="❖"/>
            </a:pPr>
            <a:r>
              <a:rPr lang="en-US" sz="2773"/>
              <a:t>When the array is not partitioned at the top interface of the function, the protocol ap_memory is used, which means that the IP will be connected to the BRAM.</a:t>
            </a:r>
            <a:endParaRPr sz="2773"/>
          </a:p>
          <a:p>
            <a:pPr indent="-4046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73"/>
              <a:buChar char="❖"/>
            </a:pPr>
            <a:r>
              <a:rPr lang="en-US" sz="2773"/>
              <a:t>The old version of the HLS tool before will forcibly break them into single registers and then use the simplest protocol ap_none to encapsulate them. </a:t>
            </a:r>
            <a:endParaRPr sz="2773"/>
          </a:p>
          <a:p>
            <a:pPr indent="-4046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73"/>
              <a:buChar char="❖"/>
            </a:pPr>
            <a:r>
              <a:rPr lang="en-US" sz="2773"/>
              <a:t>Such operations are eliminated in Vitis HLS because they waste resources and are not conducive to system integration.</a:t>
            </a:r>
            <a:endParaRPr sz="23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7e8e6ed1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260"/>
              <a:t> Set array partition pragma </a:t>
            </a:r>
            <a:endParaRPr sz="5260"/>
          </a:p>
        </p:txBody>
      </p:sp>
      <p:sp>
        <p:nvSpPr>
          <p:cNvPr id="170" name="Google Shape;170;g1047e8e6ed1_0_0"/>
          <p:cNvSpPr txBox="1"/>
          <p:nvPr>
            <p:ph idx="2" type="body"/>
          </p:nvPr>
        </p:nvSpPr>
        <p:spPr>
          <a:xfrm>
            <a:off x="575975" y="1536625"/>
            <a:ext cx="112002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430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7"/>
              <a:buChar char="❖"/>
            </a:pPr>
            <a:r>
              <a:rPr lang="en-US" sz="2767"/>
              <a:t>What happens if commented the directive of array_partition ?</a:t>
            </a:r>
            <a:endParaRPr sz="2767"/>
          </a:p>
          <a:p>
            <a:pPr indent="-404304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7"/>
              <a:buChar char="➢"/>
            </a:pPr>
            <a:r>
              <a:rPr lang="en-US" sz="2767"/>
              <a:t>Can imagine array will not performance in parallel</a:t>
            </a:r>
            <a:endParaRPr sz="2767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767"/>
          </a:p>
          <a:p>
            <a:pPr indent="-40430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7"/>
              <a:buChar char="❖"/>
            </a:pPr>
            <a:r>
              <a:rPr lang="en-US" sz="2750">
                <a:latin typeface="Arial"/>
                <a:ea typeface="Arial"/>
                <a:cs typeface="Arial"/>
                <a:sym typeface="Arial"/>
              </a:rPr>
              <a:t>It can be noted that only in the top function can not do array partition</a:t>
            </a:r>
            <a:endParaRPr sz="2767"/>
          </a:p>
          <a:p>
            <a:pPr indent="-40430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7"/>
              <a:buChar char="❖"/>
            </a:pPr>
            <a:r>
              <a:rPr lang="en-US" sz="2767"/>
              <a:t>So we can apply the pragma of array partition to each sub-function to </a:t>
            </a:r>
            <a:r>
              <a:rPr lang="en-US" sz="2750">
                <a:latin typeface="Arial"/>
                <a:ea typeface="Arial"/>
                <a:cs typeface="Arial"/>
                <a:sym typeface="Arial"/>
              </a:rPr>
              <a:t>achieve parallelism</a:t>
            </a:r>
            <a:endParaRPr sz="2750"/>
          </a:p>
        </p:txBody>
      </p:sp>
      <p:pic>
        <p:nvPicPr>
          <p:cNvPr id="171" name="Google Shape;171;g1047e8e6ed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700" y="4439250"/>
            <a:ext cx="91725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47e8e6ed1_0_0"/>
          <p:cNvSpPr/>
          <p:nvPr/>
        </p:nvSpPr>
        <p:spPr>
          <a:xfrm>
            <a:off x="1526975" y="4688075"/>
            <a:ext cx="4768500" cy="18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7e8e6ed1_0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5250"/>
              <a:t>Compare the result</a:t>
            </a:r>
            <a:endParaRPr sz="5250"/>
          </a:p>
        </p:txBody>
      </p:sp>
      <p:sp>
        <p:nvSpPr>
          <p:cNvPr id="179" name="Google Shape;179;g1047e8e6ed1_0_9"/>
          <p:cNvSpPr txBox="1"/>
          <p:nvPr>
            <p:ph idx="1" type="body"/>
          </p:nvPr>
        </p:nvSpPr>
        <p:spPr>
          <a:xfrm>
            <a:off x="415650" y="1978650"/>
            <a:ext cx="113607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❖"/>
            </a:pPr>
            <a:r>
              <a:rPr lang="en-US" sz="275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report of this primary function with array partition, resource utilization and performance are identical compare to without array partition</a:t>
            </a:r>
            <a:endParaRPr sz="2750"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750"/>
              <a:buFont typeface="Arial"/>
              <a:buChar char="❖"/>
            </a:pPr>
            <a:r>
              <a:rPr lang="en-US" sz="275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we can see it has not used </a:t>
            </a:r>
            <a:endParaRPr sz="2750"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5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BRAM in this design, so that with </a:t>
            </a:r>
            <a:endParaRPr sz="2750"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5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 without array partition</a:t>
            </a:r>
            <a:endParaRPr sz="2750"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5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not different</a:t>
            </a:r>
            <a:endParaRPr sz="2750"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750"/>
              <a:buFont typeface="Arial"/>
              <a:buChar char="❖"/>
            </a:pPr>
            <a:r>
              <a:rPr lang="en-US" sz="275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think because this function just uses few memory that no needed to using BRAM </a:t>
            </a:r>
            <a:endParaRPr sz="2750"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047e8e6ed1_0_9"/>
          <p:cNvPicPr preferRelativeResize="0"/>
          <p:nvPr/>
        </p:nvPicPr>
        <p:blipFill rotWithShape="1">
          <a:blip r:embed="rId3">
            <a:alphaModFix/>
          </a:blip>
          <a:srcRect b="0" l="56142" r="0" t="0"/>
          <a:stretch/>
        </p:blipFill>
        <p:spPr>
          <a:xfrm>
            <a:off x="6362400" y="3325267"/>
            <a:ext cx="5628701" cy="94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L2 Kernel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Preliminary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0" r="-54" t="-22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 of GEMM</a:t>
            </a:r>
            <a:endParaRPr/>
          </a:p>
        </p:txBody>
      </p:sp>
      <p:pic>
        <p:nvPicPr>
          <p:cNvPr descr="https://lh5.googleusercontent.com/izRmiN2UXD0PbFAo6jvw_spJLTmnyFIqU4LiUEI3EU2YZMZEJSfXHTK9_6pHKbVEhTV9jh9ISgraE1rPC_BoEz_U-tC5yohxKjz7GEEXP7guZiPlUNmFCN_nYa-Y7g"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1416" y="691502"/>
            <a:ext cx="3060494" cy="580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GemmReadABX</a:t>
            </a:r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function, the kernel reads the elements of matrix A, B, X from DDR and write them to the output stream.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block in matrix A contains 2x4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block in matrix B contains 4x2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block in matrix X contains 2x2 elements, which is determined by the row size of a block in matrix A and the column size of a block in matrix B.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writes the data to the output stream right after it is read, so no extra buffer is needed to store the data.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Analysis of Reading DDR</a:t>
            </a:r>
            <a:endParaRPr/>
          </a:p>
        </p:txBody>
      </p:sp>
      <p:pic>
        <p:nvPicPr>
          <p:cNvPr id="209" name="Google Shape;20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607" y="1690688"/>
            <a:ext cx="6139056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Matrix A</a:t>
            </a:r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 * l_bColBlocks * l_aColBlocks * t_aMH * t_aColMemWords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l_aRowBlocks: number of blocks in a column of matrix A (4)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l_bColBlocks: number of blocks in a row of matrix B (4)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l_aColBlocks: number of blocks in a row of matrix A (2)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t_aMH = t_DdrWidth * t_aRowMemWords: number of elements in one column of the matrix A buffer (2)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t_aColMemWords: number of memory words in one row of the matrix A buffer (4)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 * l_bColBlocks : number of blocks in matrix 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t_aMH * t_aColMemWords: number of memory access to read all elements in a block in matrix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2298600" y="562567"/>
            <a:ext cx="7594800" cy="114905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/>
              <a:buNone/>
            </a:pPr>
            <a:r>
              <a:rPr b="0" i="0" lang="en-US" sz="5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 Primitive Functions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68200" y="1765634"/>
            <a:ext cx="11055600" cy="364326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•In L1 of BLAS library provided various primitive functions to apply in custom BLAS application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•Mainly divided into four categories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8722" lvl="0" marL="121917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❖"/>
            </a:pPr>
            <a:r>
              <a:rPr b="0" i="0" lang="en-US" sz="2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function</a:t>
            </a:r>
            <a:endParaRPr b="0" i="0" sz="22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8722" lvl="0" marL="121917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❖"/>
            </a:pPr>
            <a:r>
              <a:rPr b="0" i="0" lang="en-US" sz="2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operations</a:t>
            </a:r>
            <a:endParaRPr b="0" i="0" sz="22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8722" lvl="0" marL="121917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❖"/>
            </a:pPr>
            <a:r>
              <a:rPr b="0" i="0" lang="en-US" sz="2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and vector multiplication</a:t>
            </a:r>
            <a:endParaRPr b="0" i="0" sz="22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8722" lvl="0" marL="121917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❖"/>
            </a:pPr>
            <a:r>
              <a:rPr b="0" i="0" lang="en-US" sz="2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 function</a:t>
            </a:r>
            <a:endParaRPr b="0" i="0" sz="22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•In the next I will briefly introduce these function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Matrix B</a:t>
            </a:r>
            <a:endParaRPr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 * l_bColBlocks * l_aColBlocks * t_bKD * t_bColMemWords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l_aRowBlocks: number of blocks in a column of matrix A (4)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l_bColBlocks: number of blocks in a row of matrix B (4)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l_aColBlocks: number of blocks in a row of matrix A (2)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t_bKD = t_DdrWidth * t_aColMemWords: number of elements in one row of the matrix A buffer (4)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t_bColMemWords: number of memory words in one row of the matrix B buffer (2)</a:t>
            </a:r>
            <a:endParaRPr/>
          </a:p>
        </p:txBody>
      </p:sp>
      <p:sp>
        <p:nvSpPr>
          <p:cNvPr id="223" name="Google Shape;223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 * l_bColBlocks : number of blocks in matrix 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t_bKD * t_bColMemWords : number of memory access to read all elements in a block in matrix 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Matrix X</a:t>
            </a:r>
            <a:endParaRPr/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 * l_bColBlocks * t_ aMH * t_xColMemWords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l_aRowBlocks: number of blocks in a column of matrix A (4)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l_bColBlocks: number of blocks in a row of matrix B (4)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t_aMH = t_DdrWidth * t_aRowMemWords: number of elements in one column of the matrix A buffer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t_xColMemWords: number of memory words in one row of the matrix X buffer (2)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 * l_bColBlocks : number of blocks in matrix 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 aMH * t_xColMemWords: number of memory access to read all elements in a block in matrix X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writing order of elements in a block in matrix A in GemmReadABX</a:t>
            </a:r>
            <a:endParaRPr/>
          </a:p>
        </p:txBody>
      </p:sp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block contains 2x4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reads the elements from left to right, from top to down.</a:t>
            </a:r>
            <a:endParaRPr/>
          </a:p>
        </p:txBody>
      </p:sp>
      <p:cxnSp>
        <p:nvCxnSpPr>
          <p:cNvPr id="237" name="Google Shape;237;p20"/>
          <p:cNvCxnSpPr/>
          <p:nvPr/>
        </p:nvCxnSpPr>
        <p:spPr>
          <a:xfrm>
            <a:off x="584716" y="5631521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38" name="Google Shape;238;p20"/>
          <p:cNvGraphicFramePr/>
          <p:nvPr/>
        </p:nvGraphicFramePr>
        <p:xfrm>
          <a:off x="1799251" y="5264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Google Shape;239;p20"/>
          <p:cNvGraphicFramePr/>
          <p:nvPr/>
        </p:nvGraphicFramePr>
        <p:xfrm>
          <a:off x="1799251" y="28664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0" name="Google Shape;240;p20"/>
          <p:cNvCxnSpPr/>
          <p:nvPr/>
        </p:nvCxnSpPr>
        <p:spPr>
          <a:xfrm>
            <a:off x="8126965" y="3246557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41" name="Google Shape;241;p20"/>
          <p:cNvGraphicFramePr/>
          <p:nvPr/>
        </p:nvGraphicFramePr>
        <p:xfrm>
          <a:off x="9341500" y="2879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2" name="Google Shape;242;p20"/>
          <p:cNvCxnSpPr/>
          <p:nvPr/>
        </p:nvCxnSpPr>
        <p:spPr>
          <a:xfrm>
            <a:off x="584716" y="4246323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43" name="Google Shape;243;p20"/>
          <p:cNvGraphicFramePr/>
          <p:nvPr/>
        </p:nvGraphicFramePr>
        <p:xfrm>
          <a:off x="1799251" y="3879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4" name="Google Shape;244;p20"/>
          <p:cNvCxnSpPr/>
          <p:nvPr/>
        </p:nvCxnSpPr>
        <p:spPr>
          <a:xfrm>
            <a:off x="4458475" y="3246557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45" name="Google Shape;245;p20"/>
          <p:cNvGraphicFramePr/>
          <p:nvPr/>
        </p:nvGraphicFramePr>
        <p:xfrm>
          <a:off x="5673010" y="2879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6" name="Google Shape;246;p20"/>
          <p:cNvCxnSpPr/>
          <p:nvPr/>
        </p:nvCxnSpPr>
        <p:spPr>
          <a:xfrm>
            <a:off x="4458475" y="4246323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47" name="Google Shape;247;p20"/>
          <p:cNvGraphicFramePr/>
          <p:nvPr/>
        </p:nvGraphicFramePr>
        <p:xfrm>
          <a:off x="5673010" y="3879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8" name="Google Shape;248;p20"/>
          <p:cNvCxnSpPr/>
          <p:nvPr/>
        </p:nvCxnSpPr>
        <p:spPr>
          <a:xfrm>
            <a:off x="8126965" y="4242552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49" name="Google Shape;249;p20"/>
          <p:cNvGraphicFramePr/>
          <p:nvPr/>
        </p:nvGraphicFramePr>
        <p:xfrm>
          <a:off x="9341500" y="38754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0" name="Google Shape;250;p20"/>
          <p:cNvCxnSpPr/>
          <p:nvPr/>
        </p:nvCxnSpPr>
        <p:spPr>
          <a:xfrm>
            <a:off x="4458475" y="5613158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51" name="Google Shape;251;p20"/>
          <p:cNvGraphicFramePr/>
          <p:nvPr/>
        </p:nvGraphicFramePr>
        <p:xfrm>
          <a:off x="5673010" y="5246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writing order of blocks of matrix A in the first row in GemmReadABX</a:t>
            </a:r>
            <a:endParaRPr/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Below is the writing order of the block in the first row.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repeats on the 2</a:t>
            </a:r>
            <a:r>
              <a:rPr baseline="30000" lang="en-US"/>
              <a:t>nd</a:t>
            </a:r>
            <a:r>
              <a:rPr lang="en-US"/>
              <a:t>, 3</a:t>
            </a:r>
            <a:r>
              <a:rPr baseline="30000" lang="en-US"/>
              <a:t>rd</a:t>
            </a:r>
            <a:r>
              <a:rPr lang="en-US"/>
              <a:t>, 4</a:t>
            </a:r>
            <a:r>
              <a:rPr baseline="30000" lang="en-US"/>
              <a:t>th</a:t>
            </a:r>
            <a:r>
              <a:rPr lang="en-US"/>
              <a:t> row in the same order, so total 256 accesses to DDR for data of A.</a:t>
            </a:r>
            <a:endParaRPr/>
          </a:p>
        </p:txBody>
      </p:sp>
      <p:graphicFrame>
        <p:nvGraphicFramePr>
          <p:cNvPr id="258" name="Google Shape;258;p21"/>
          <p:cNvGraphicFramePr/>
          <p:nvPr/>
        </p:nvGraphicFramePr>
        <p:xfrm>
          <a:off x="3815616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9" name="Google Shape;259;p21"/>
          <p:cNvCxnSpPr/>
          <p:nvPr/>
        </p:nvCxnSpPr>
        <p:spPr>
          <a:xfrm>
            <a:off x="3177074" y="4080760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60" name="Google Shape;260;p21"/>
          <p:cNvGraphicFramePr/>
          <p:nvPr/>
        </p:nvGraphicFramePr>
        <p:xfrm>
          <a:off x="1476742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21"/>
          <p:cNvGraphicFramePr/>
          <p:nvPr/>
        </p:nvGraphicFramePr>
        <p:xfrm>
          <a:off x="6153364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2" name="Google Shape;262;p21"/>
          <p:cNvCxnSpPr/>
          <p:nvPr/>
        </p:nvCxnSpPr>
        <p:spPr>
          <a:xfrm>
            <a:off x="5514822" y="4080760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63" name="Google Shape;263;p21"/>
          <p:cNvGraphicFramePr/>
          <p:nvPr/>
        </p:nvGraphicFramePr>
        <p:xfrm>
          <a:off x="8563772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4" name="Google Shape;264;p21"/>
          <p:cNvCxnSpPr/>
          <p:nvPr/>
        </p:nvCxnSpPr>
        <p:spPr>
          <a:xfrm>
            <a:off x="7925230" y="4080760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65" name="Google Shape;265;p21"/>
          <p:cNvGraphicFramePr/>
          <p:nvPr/>
        </p:nvGraphicFramePr>
        <p:xfrm>
          <a:off x="1476742" y="5051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p21"/>
          <p:cNvCxnSpPr/>
          <p:nvPr/>
        </p:nvCxnSpPr>
        <p:spPr>
          <a:xfrm>
            <a:off x="838200" y="5702813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67" name="Google Shape;267;p21"/>
          <p:cNvGraphicFramePr/>
          <p:nvPr/>
        </p:nvGraphicFramePr>
        <p:xfrm>
          <a:off x="3815616" y="5051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8" name="Google Shape;268;p21"/>
          <p:cNvCxnSpPr/>
          <p:nvPr/>
        </p:nvCxnSpPr>
        <p:spPr>
          <a:xfrm>
            <a:off x="3177074" y="5702813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69" name="Google Shape;269;p21"/>
          <p:cNvGraphicFramePr/>
          <p:nvPr/>
        </p:nvGraphicFramePr>
        <p:xfrm>
          <a:off x="6153364" y="5051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0" name="Google Shape;270;p21"/>
          <p:cNvCxnSpPr/>
          <p:nvPr/>
        </p:nvCxnSpPr>
        <p:spPr>
          <a:xfrm>
            <a:off x="5514822" y="5702813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71" name="Google Shape;271;p21"/>
          <p:cNvGraphicFramePr/>
          <p:nvPr/>
        </p:nvGraphicFramePr>
        <p:xfrm>
          <a:off x="8568867" y="5051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2" name="Google Shape;272;p21"/>
          <p:cNvCxnSpPr/>
          <p:nvPr/>
        </p:nvCxnSpPr>
        <p:spPr>
          <a:xfrm>
            <a:off x="7930325" y="5702813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writing order of elements of a block of matrix B in GemmReadABX</a:t>
            </a:r>
            <a:endParaRPr/>
          </a:p>
        </p:txBody>
      </p:sp>
      <p:sp>
        <p:nvSpPr>
          <p:cNvPr id="278" name="Google Shape;278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Below is the reading order of elements in a block.</a:t>
            </a:r>
            <a:endParaRPr/>
          </a:p>
        </p:txBody>
      </p:sp>
      <p:graphicFrame>
        <p:nvGraphicFramePr>
          <p:cNvPr id="279" name="Google Shape;279;p22"/>
          <p:cNvGraphicFramePr/>
          <p:nvPr/>
        </p:nvGraphicFramePr>
        <p:xfrm>
          <a:off x="3279105" y="2932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p22"/>
          <p:cNvCxnSpPr/>
          <p:nvPr/>
        </p:nvCxnSpPr>
        <p:spPr>
          <a:xfrm>
            <a:off x="2640563" y="3584617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81" name="Google Shape;281;p22"/>
          <p:cNvGraphicFramePr/>
          <p:nvPr/>
        </p:nvGraphicFramePr>
        <p:xfrm>
          <a:off x="940231" y="2932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2" name="Google Shape;282;p22"/>
          <p:cNvGraphicFramePr/>
          <p:nvPr/>
        </p:nvGraphicFramePr>
        <p:xfrm>
          <a:off x="5616853" y="2932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3" name="Google Shape;283;p22"/>
          <p:cNvCxnSpPr/>
          <p:nvPr/>
        </p:nvCxnSpPr>
        <p:spPr>
          <a:xfrm>
            <a:off x="4978311" y="3584617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84" name="Google Shape;284;p22"/>
          <p:cNvGraphicFramePr/>
          <p:nvPr/>
        </p:nvGraphicFramePr>
        <p:xfrm>
          <a:off x="8027261" y="2932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5" name="Google Shape;285;p22"/>
          <p:cNvCxnSpPr/>
          <p:nvPr/>
        </p:nvCxnSpPr>
        <p:spPr>
          <a:xfrm>
            <a:off x="7388719" y="3584617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86" name="Google Shape;286;p22"/>
          <p:cNvGraphicFramePr/>
          <p:nvPr/>
        </p:nvGraphicFramePr>
        <p:xfrm>
          <a:off x="940231" y="4554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7" name="Google Shape;287;p22"/>
          <p:cNvCxnSpPr/>
          <p:nvPr/>
        </p:nvCxnSpPr>
        <p:spPr>
          <a:xfrm>
            <a:off x="301689" y="5206670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88" name="Google Shape;288;p22"/>
          <p:cNvGraphicFramePr/>
          <p:nvPr/>
        </p:nvGraphicFramePr>
        <p:xfrm>
          <a:off x="3279105" y="4554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9" name="Google Shape;289;p22"/>
          <p:cNvCxnSpPr/>
          <p:nvPr/>
        </p:nvCxnSpPr>
        <p:spPr>
          <a:xfrm>
            <a:off x="2640563" y="5206670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90" name="Google Shape;290;p22"/>
          <p:cNvGraphicFramePr/>
          <p:nvPr/>
        </p:nvGraphicFramePr>
        <p:xfrm>
          <a:off x="5616853" y="4554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1" name="Google Shape;291;p22"/>
          <p:cNvCxnSpPr/>
          <p:nvPr/>
        </p:nvCxnSpPr>
        <p:spPr>
          <a:xfrm>
            <a:off x="4978311" y="5206670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92" name="Google Shape;292;p22"/>
          <p:cNvGraphicFramePr/>
          <p:nvPr/>
        </p:nvGraphicFramePr>
        <p:xfrm>
          <a:off x="8032356" y="4554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293" name="Google Shape;293;p22"/>
          <p:cNvCxnSpPr/>
          <p:nvPr/>
        </p:nvCxnSpPr>
        <p:spPr>
          <a:xfrm>
            <a:off x="7393814" y="5206670"/>
            <a:ext cx="49452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writing order of blocks in matrix B in GemmReadABX</a:t>
            </a:r>
            <a:endParaRPr/>
          </a:p>
        </p:txBody>
      </p:sp>
      <p:sp>
        <p:nvSpPr>
          <p:cNvPr id="299" name="Google Shape;29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kernel writes the block from top to down, from left to right.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repeat the operations below four times, so total 256 accesses to DDR for data of matrix B.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300" name="Google Shape;300;p23"/>
          <p:cNvCxnSpPr/>
          <p:nvPr/>
        </p:nvCxnSpPr>
        <p:spPr>
          <a:xfrm>
            <a:off x="4458475" y="6085064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01" name="Google Shape;301;p23"/>
          <p:cNvGraphicFramePr/>
          <p:nvPr/>
        </p:nvGraphicFramePr>
        <p:xfrm>
          <a:off x="5673010" y="57179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Google Shape;302;p23"/>
          <p:cNvGraphicFramePr/>
          <p:nvPr/>
        </p:nvGraphicFramePr>
        <p:xfrm>
          <a:off x="1799251" y="33377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p23"/>
          <p:cNvCxnSpPr/>
          <p:nvPr/>
        </p:nvCxnSpPr>
        <p:spPr>
          <a:xfrm>
            <a:off x="8126965" y="3717826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04" name="Google Shape;304;p23"/>
          <p:cNvGraphicFramePr/>
          <p:nvPr/>
        </p:nvGraphicFramePr>
        <p:xfrm>
          <a:off x="9341500" y="3350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5" name="Google Shape;305;p23"/>
          <p:cNvCxnSpPr/>
          <p:nvPr/>
        </p:nvCxnSpPr>
        <p:spPr>
          <a:xfrm>
            <a:off x="584716" y="4717592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06" name="Google Shape;306;p23"/>
          <p:cNvGraphicFramePr/>
          <p:nvPr/>
        </p:nvGraphicFramePr>
        <p:xfrm>
          <a:off x="1799251" y="43505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7" name="Google Shape;307;p23"/>
          <p:cNvCxnSpPr/>
          <p:nvPr/>
        </p:nvCxnSpPr>
        <p:spPr>
          <a:xfrm>
            <a:off x="4458475" y="3717826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08" name="Google Shape;308;p23"/>
          <p:cNvGraphicFramePr/>
          <p:nvPr/>
        </p:nvGraphicFramePr>
        <p:xfrm>
          <a:off x="5673010" y="3350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9" name="Google Shape;309;p23"/>
          <p:cNvCxnSpPr/>
          <p:nvPr/>
        </p:nvCxnSpPr>
        <p:spPr>
          <a:xfrm>
            <a:off x="4458475" y="4717592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10" name="Google Shape;310;p23"/>
          <p:cNvGraphicFramePr/>
          <p:nvPr/>
        </p:nvGraphicFramePr>
        <p:xfrm>
          <a:off x="5673010" y="43505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1" name="Google Shape;311;p23"/>
          <p:cNvCxnSpPr/>
          <p:nvPr/>
        </p:nvCxnSpPr>
        <p:spPr>
          <a:xfrm>
            <a:off x="584716" y="6118264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12" name="Google Shape;312;p23"/>
          <p:cNvGraphicFramePr/>
          <p:nvPr/>
        </p:nvGraphicFramePr>
        <p:xfrm>
          <a:off x="1799251" y="57511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3" name="Google Shape;313;p23"/>
          <p:cNvCxnSpPr/>
          <p:nvPr/>
        </p:nvCxnSpPr>
        <p:spPr>
          <a:xfrm>
            <a:off x="8100526" y="4699997"/>
            <a:ext cx="8864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14" name="Google Shape;314;p23"/>
          <p:cNvGraphicFramePr/>
          <p:nvPr/>
        </p:nvGraphicFramePr>
        <p:xfrm>
          <a:off x="9315061" y="4332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6450"/>
                <a:gridCol w="566450"/>
                <a:gridCol w="566450"/>
                <a:gridCol w="56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writing order of elements of a block of matrix X in GemmReadABX</a:t>
            </a:r>
            <a:endParaRPr/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writes the elements from left to right, from top to down.</a:t>
            </a:r>
            <a:endParaRPr/>
          </a:p>
        </p:txBody>
      </p:sp>
      <p:graphicFrame>
        <p:nvGraphicFramePr>
          <p:cNvPr id="321" name="Google Shape;321;p24"/>
          <p:cNvGraphicFramePr/>
          <p:nvPr/>
        </p:nvGraphicFramePr>
        <p:xfrm>
          <a:off x="2228460" y="2674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232425"/>
                <a:gridCol w="1232425"/>
              </a:tblGrid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2" name="Google Shape;322;p24"/>
          <p:cNvGraphicFramePr/>
          <p:nvPr/>
        </p:nvGraphicFramePr>
        <p:xfrm>
          <a:off x="7326085" y="2674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232425"/>
                <a:gridCol w="1232425"/>
              </a:tblGrid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3" name="Google Shape;323;p24"/>
          <p:cNvCxnSpPr/>
          <p:nvPr/>
        </p:nvCxnSpPr>
        <p:spPr>
          <a:xfrm>
            <a:off x="5579706" y="3040472"/>
            <a:ext cx="13436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24" name="Google Shape;324;p24"/>
          <p:cNvGraphicFramePr/>
          <p:nvPr/>
        </p:nvGraphicFramePr>
        <p:xfrm>
          <a:off x="2228460" y="40354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232425"/>
                <a:gridCol w="1232425"/>
              </a:tblGrid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5" name="Google Shape;325;p24"/>
          <p:cNvCxnSpPr/>
          <p:nvPr/>
        </p:nvCxnSpPr>
        <p:spPr>
          <a:xfrm>
            <a:off x="482081" y="4401251"/>
            <a:ext cx="13436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26" name="Google Shape;326;p24"/>
          <p:cNvGraphicFramePr/>
          <p:nvPr/>
        </p:nvGraphicFramePr>
        <p:xfrm>
          <a:off x="7326085" y="40354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232425"/>
                <a:gridCol w="1232425"/>
              </a:tblGrid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27" name="Google Shape;327;p24"/>
          <p:cNvCxnSpPr/>
          <p:nvPr/>
        </p:nvCxnSpPr>
        <p:spPr>
          <a:xfrm>
            <a:off x="5579706" y="4401251"/>
            <a:ext cx="13436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writing order of blocks in matrix X in GemmReadABX</a:t>
            </a:r>
            <a:endParaRPr/>
          </a:p>
        </p:txBody>
      </p:sp>
      <p:sp>
        <p:nvSpPr>
          <p:cNvPr id="333" name="Google Shape;33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writes the blocks from left to right, from top to down to the output stream.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number in the blank means the order.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accesses to DDR 64 times for data of X.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34" name="Google Shape;334;p25"/>
          <p:cNvGraphicFramePr/>
          <p:nvPr/>
        </p:nvGraphicFramePr>
        <p:xfrm>
          <a:off x="903514" y="39237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{4243BAFE-DE0A-4609-A446-A882AB24E299}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Transpose</a:t>
            </a:r>
            <a:endParaRPr/>
          </a:p>
        </p:txBody>
      </p:sp>
      <p:sp>
        <p:nvSpPr>
          <p:cNvPr id="340" name="Google Shape;34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function Transpose double the number of data in the stream.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only reads 256 data of matrix A in the GemmReadABX, but 8x8x8 = 512 data will be operators of GEMM.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writing order of elements of a block of matrix A in Transpose</a:t>
            </a:r>
            <a:endParaRPr/>
          </a:p>
        </p:txBody>
      </p:sp>
      <p:sp>
        <p:nvSpPr>
          <p:cNvPr id="346" name="Google Shape;34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block contains 2x4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reads the elements from left to right, from top to down.</a:t>
            </a:r>
            <a:endParaRPr/>
          </a:p>
        </p:txBody>
      </p:sp>
      <p:graphicFrame>
        <p:nvGraphicFramePr>
          <p:cNvPr id="347" name="Google Shape;347;p27"/>
          <p:cNvGraphicFramePr/>
          <p:nvPr/>
        </p:nvGraphicFramePr>
        <p:xfrm>
          <a:off x="2293774" y="35253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{4243BAFE-DE0A-4609-A446-A882AB24E299}</a:tableStyleId>
              </a:tblPr>
              <a:tblGrid>
                <a:gridCol w="1446625"/>
                <a:gridCol w="1446625"/>
                <a:gridCol w="1446625"/>
                <a:gridCol w="1446625"/>
              </a:tblGrid>
              <a:tr h="81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4,8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9,13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11,15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12,16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27"/>
              <a:buFont typeface="Calibri"/>
              <a:buNone/>
            </a:pPr>
            <a:r>
              <a:rPr lang="en-US" sz="5867"/>
              <a:t>Arithmetic function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000" y="1724133"/>
            <a:ext cx="11278000" cy="4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10000"/>
          </a:bodyPr>
          <a:lstStyle/>
          <a:p>
            <a:pPr indent="-508416" lvl="0" marL="609585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ct val="99971"/>
              <a:buChar char="❖"/>
            </a:pPr>
            <a:r>
              <a:rPr lang="en-US" sz="3466">
                <a:solidFill>
                  <a:schemeClr val="dk1"/>
                </a:solidFill>
              </a:rPr>
              <a:t>All of these function are </a:t>
            </a:r>
            <a:r>
              <a:rPr b="1" lang="en-US" sz="3466">
                <a:solidFill>
                  <a:schemeClr val="dk1"/>
                </a:solidFill>
              </a:rPr>
              <a:t>Stream in</a:t>
            </a:r>
            <a:r>
              <a:rPr lang="en-US" sz="3466">
                <a:solidFill>
                  <a:schemeClr val="dk1"/>
                </a:solidFill>
              </a:rPr>
              <a:t> one or two vector that </a:t>
            </a:r>
            <a:r>
              <a:rPr b="1" lang="en-US" sz="3466">
                <a:solidFill>
                  <a:schemeClr val="dk1"/>
                </a:solidFill>
              </a:rPr>
              <a:t>return</a:t>
            </a:r>
            <a:r>
              <a:rPr lang="en-US" sz="3466">
                <a:solidFill>
                  <a:schemeClr val="dk1"/>
                </a:solidFill>
              </a:rPr>
              <a:t> a vector</a:t>
            </a:r>
            <a:endParaRPr sz="3466">
              <a:solidFill>
                <a:schemeClr val="dk1"/>
              </a:solidFill>
            </a:endParaRPr>
          </a:p>
          <a:p>
            <a:pPr indent="-508416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1"/>
              <a:buChar char="❖"/>
            </a:pPr>
            <a:r>
              <a:rPr lang="en-US" sz="3466">
                <a:solidFill>
                  <a:schemeClr val="dk1"/>
                </a:solidFill>
              </a:rPr>
              <a:t>Amax</a:t>
            </a:r>
            <a:endParaRPr sz="3466">
              <a:solidFill>
                <a:schemeClr val="dk1"/>
              </a:solidFill>
            </a:endParaRPr>
          </a:p>
          <a:p>
            <a:pPr indent="-477086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2933">
                <a:solidFill>
                  <a:schemeClr val="dk1"/>
                </a:solidFill>
              </a:rPr>
              <a:t>Stream in a vector that returns the position of the vector element that has the maximum magnitude</a:t>
            </a:r>
            <a:endParaRPr sz="2933">
              <a:solidFill>
                <a:schemeClr val="dk1"/>
              </a:solidFill>
            </a:endParaRPr>
          </a:p>
          <a:p>
            <a:pPr indent="-508416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1"/>
              <a:buChar char="❖"/>
            </a:pPr>
            <a:r>
              <a:rPr lang="en-US" sz="3466">
                <a:solidFill>
                  <a:schemeClr val="dk1"/>
                </a:solidFill>
              </a:rPr>
              <a:t>Amin</a:t>
            </a:r>
            <a:endParaRPr sz="3466">
              <a:solidFill>
                <a:schemeClr val="dk1"/>
              </a:solidFill>
            </a:endParaRPr>
          </a:p>
          <a:p>
            <a:pPr indent="-477086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2933">
                <a:solidFill>
                  <a:schemeClr val="dk1"/>
                </a:solidFill>
              </a:rPr>
              <a:t>Stream in a vector that returns the position of the vector element that has the minimum magnitude</a:t>
            </a:r>
            <a:endParaRPr sz="2933">
              <a:solidFill>
                <a:schemeClr val="dk1"/>
              </a:solidFill>
            </a:endParaRPr>
          </a:p>
          <a:p>
            <a:pPr indent="-508416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1"/>
              <a:buChar char="❖"/>
            </a:pPr>
            <a:r>
              <a:rPr lang="en-US" sz="3466">
                <a:solidFill>
                  <a:schemeClr val="dk1"/>
                </a:solidFill>
              </a:rPr>
              <a:t>Asum</a:t>
            </a:r>
            <a:endParaRPr sz="3466">
              <a:solidFill>
                <a:schemeClr val="dk1"/>
              </a:solidFill>
            </a:endParaRPr>
          </a:p>
          <a:p>
            <a:pPr indent="-477086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2933">
                <a:solidFill>
                  <a:schemeClr val="dk1"/>
                </a:solidFill>
              </a:rPr>
              <a:t>Stream in two vector that returns the sum of the magnitude of vector elements</a:t>
            </a:r>
            <a:endParaRPr sz="29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106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writing order of blocks in matrix A in Transpose</a:t>
            </a:r>
            <a:endParaRPr/>
          </a:p>
        </p:txBody>
      </p:sp>
      <p:sp>
        <p:nvSpPr>
          <p:cNvPr id="353" name="Google Shape;35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writes the blocks from left to right, from top to down.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there are 512 data in the output stream.</a:t>
            </a:r>
            <a:endParaRPr/>
          </a:p>
        </p:txBody>
      </p:sp>
      <p:graphicFrame>
        <p:nvGraphicFramePr>
          <p:cNvPr id="354" name="Google Shape;354;p28"/>
          <p:cNvGraphicFramePr/>
          <p:nvPr/>
        </p:nvGraphicFramePr>
        <p:xfrm>
          <a:off x="838200" y="33853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{4243BAFE-DE0A-4609-A446-A882AB24E299}</a:tableStyleId>
              </a:tblPr>
              <a:tblGrid>
                <a:gridCol w="5257800"/>
                <a:gridCol w="52578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1,3,5,7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2,4,6,8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9,11,13,15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10,12,14,16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17,19,21,23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18,20,22,24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25,27,29,31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26,28,30,32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Matrix Buffer</a:t>
            </a:r>
            <a:endParaRPr/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Similarly, we need to double the number of the data in the stream.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Also, this function changes the order of the element in a block to align the order of operators from matrix A and B.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change the order of elements in a blocks, we need a buffer whose size is identical to that of a block to store the data in the block.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writing order of elements of a block of matrix B in Matrix Buffer</a:t>
            </a:r>
            <a:endParaRPr/>
          </a:p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block contains 2x4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reads the elements from left to right, from top to down.</a:t>
            </a:r>
            <a:endParaRPr/>
          </a:p>
        </p:txBody>
      </p:sp>
      <p:graphicFrame>
        <p:nvGraphicFramePr>
          <p:cNvPr id="367" name="Google Shape;367;p30"/>
          <p:cNvGraphicFramePr/>
          <p:nvPr/>
        </p:nvGraphicFramePr>
        <p:xfrm>
          <a:off x="838200" y="374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{4243BAFE-DE0A-4609-A446-A882AB24E299}</a:tableStyleId>
              </a:tblPr>
              <a:tblGrid>
                <a:gridCol w="5257800"/>
                <a:gridCol w="52578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writing order of blocks of matrix B in Matrix Buffer</a:t>
            </a:r>
            <a:endParaRPr/>
          </a:p>
        </p:txBody>
      </p:sp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writes the blocks from from top to down, from left to right, and then repeats four times.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there are 512 data in the output stream.</a:t>
            </a:r>
            <a:endParaRPr/>
          </a:p>
        </p:txBody>
      </p:sp>
      <p:graphicFrame>
        <p:nvGraphicFramePr>
          <p:cNvPr id="374" name="Google Shape;374;p31"/>
          <p:cNvGraphicFramePr/>
          <p:nvPr/>
        </p:nvGraphicFramePr>
        <p:xfrm>
          <a:off x="838200" y="38799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{4243BAFE-DE0A-4609-A446-A882AB24E299}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6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1,2,17,18,33,34,49,50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5,6,21,22,37,38,53,54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9,10,25,26,41,42,57,58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13,14,29,30,45,46,61,62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3,4,19,20,35,36,51,52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7,8,23,24,39,40,55,56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11,12,27,28,43,44,59,60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15,16,31,32,47,48,63,64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First half of GEMM (block)</a:t>
            </a:r>
            <a:endParaRPr/>
          </a:p>
        </p:txBody>
      </p:sp>
      <p:sp>
        <p:nvSpPr>
          <p:cNvPr id="380" name="Google Shape;380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take the computation of the first half of the first block of matrix A*B as an example.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Below are the blocks of A and B needed for the computation of the first half of A*B.</a:t>
            </a:r>
            <a:endParaRPr/>
          </a:p>
        </p:txBody>
      </p:sp>
      <p:graphicFrame>
        <p:nvGraphicFramePr>
          <p:cNvPr id="381" name="Google Shape;381;p32"/>
          <p:cNvGraphicFramePr/>
          <p:nvPr/>
        </p:nvGraphicFramePr>
        <p:xfrm>
          <a:off x="3509133" y="48611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1450"/>
                <a:gridCol w="561450"/>
                <a:gridCol w="561450"/>
                <a:gridCol w="561450"/>
              </a:tblGrid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32"/>
          <p:cNvGraphicFramePr/>
          <p:nvPr/>
        </p:nvGraphicFramePr>
        <p:xfrm>
          <a:off x="999152" y="451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32"/>
          <p:cNvSpPr txBox="1"/>
          <p:nvPr/>
        </p:nvSpPr>
        <p:spPr>
          <a:xfrm>
            <a:off x="1477174" y="4007343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4395542" y="4001294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2638332" y="4888389"/>
            <a:ext cx="5038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5936822" y="4288225"/>
            <a:ext cx="148386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7" name="Google Shape;387;p32"/>
          <p:cNvGraphicFramePr/>
          <p:nvPr/>
        </p:nvGraphicFramePr>
        <p:xfrm>
          <a:off x="7638940" y="4611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88475"/>
                <a:gridCol w="888475"/>
                <a:gridCol w="888475"/>
                <a:gridCol w="888475"/>
              </a:tblGrid>
              <a:tr h="24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32"/>
          <p:cNvSpPr txBox="1"/>
          <p:nvPr/>
        </p:nvSpPr>
        <p:spPr>
          <a:xfrm>
            <a:off x="9188745" y="3906053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First half of GEMM (elements)</a:t>
            </a:r>
            <a:endParaRPr/>
          </a:p>
        </p:txBody>
      </p:sp>
      <p:sp>
        <p:nvSpPr>
          <p:cNvPr id="394" name="Google Shape;394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block of A*B contains 2x2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Below are the order of the computation.</a:t>
            </a:r>
            <a:endParaRPr/>
          </a:p>
        </p:txBody>
      </p:sp>
      <p:graphicFrame>
        <p:nvGraphicFramePr>
          <p:cNvPr id="395" name="Google Shape;395;p33"/>
          <p:cNvGraphicFramePr/>
          <p:nvPr/>
        </p:nvGraphicFramePr>
        <p:xfrm>
          <a:off x="1022000" y="2776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1450"/>
                <a:gridCol w="561450"/>
                <a:gridCol w="561450"/>
                <a:gridCol w="561450"/>
              </a:tblGrid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6" name="Google Shape;396;p33"/>
          <p:cNvGraphicFramePr/>
          <p:nvPr/>
        </p:nvGraphicFramePr>
        <p:xfrm>
          <a:off x="1460491" y="41894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7" name="Google Shape;397;p33"/>
          <p:cNvSpPr txBox="1"/>
          <p:nvPr/>
        </p:nvSpPr>
        <p:spPr>
          <a:xfrm>
            <a:off x="351579" y="2877062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3"/>
          <p:cNvSpPr txBox="1"/>
          <p:nvPr/>
        </p:nvSpPr>
        <p:spPr>
          <a:xfrm>
            <a:off x="350196" y="4189445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1898380" y="3604139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3"/>
          <p:cNvSpPr txBox="1"/>
          <p:nvPr/>
        </p:nvSpPr>
        <p:spPr>
          <a:xfrm rot="5400000">
            <a:off x="1693455" y="5721210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3"/>
          <p:cNvSpPr txBox="1"/>
          <p:nvPr/>
        </p:nvSpPr>
        <p:spPr>
          <a:xfrm>
            <a:off x="1067955" y="5587852"/>
            <a:ext cx="83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2" name="Google Shape;402;p33"/>
          <p:cNvGraphicFramePr/>
          <p:nvPr/>
        </p:nvGraphicFramePr>
        <p:xfrm>
          <a:off x="1022000" y="60217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064950"/>
                <a:gridCol w="1064950"/>
              </a:tblGrid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33"/>
          <p:cNvSpPr txBox="1"/>
          <p:nvPr/>
        </p:nvSpPr>
        <p:spPr>
          <a:xfrm>
            <a:off x="350196" y="6121849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4" name="Google Shape;404;p33"/>
          <p:cNvGraphicFramePr/>
          <p:nvPr/>
        </p:nvGraphicFramePr>
        <p:xfrm>
          <a:off x="3936357" y="2779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1450"/>
                <a:gridCol w="561450"/>
                <a:gridCol w="561450"/>
                <a:gridCol w="561450"/>
              </a:tblGrid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5" name="Google Shape;405;p33"/>
          <p:cNvGraphicFramePr/>
          <p:nvPr/>
        </p:nvGraphicFramePr>
        <p:xfrm>
          <a:off x="4374848" y="4192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p33"/>
          <p:cNvSpPr txBox="1"/>
          <p:nvPr/>
        </p:nvSpPr>
        <p:spPr>
          <a:xfrm>
            <a:off x="4812737" y="3607374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3"/>
          <p:cNvSpPr txBox="1"/>
          <p:nvPr/>
        </p:nvSpPr>
        <p:spPr>
          <a:xfrm rot="5400000">
            <a:off x="4607812" y="5724445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3982312" y="5591087"/>
            <a:ext cx="83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9" name="Google Shape;409;p33"/>
          <p:cNvGraphicFramePr/>
          <p:nvPr/>
        </p:nvGraphicFramePr>
        <p:xfrm>
          <a:off x="3936357" y="60250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064950"/>
                <a:gridCol w="1064950"/>
              </a:tblGrid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0" name="Google Shape;410;p33"/>
          <p:cNvGraphicFramePr/>
          <p:nvPr/>
        </p:nvGraphicFramePr>
        <p:xfrm>
          <a:off x="6465288" y="27624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1450"/>
                <a:gridCol w="561450"/>
                <a:gridCol w="561450"/>
                <a:gridCol w="561450"/>
              </a:tblGrid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Google Shape;411;p33"/>
          <p:cNvGraphicFramePr/>
          <p:nvPr/>
        </p:nvGraphicFramePr>
        <p:xfrm>
          <a:off x="6903779" y="4175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2" name="Google Shape;412;p33"/>
          <p:cNvSpPr txBox="1"/>
          <p:nvPr/>
        </p:nvSpPr>
        <p:spPr>
          <a:xfrm>
            <a:off x="7341668" y="3590143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 rot="5400000">
            <a:off x="7136743" y="5707214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3"/>
          <p:cNvSpPr txBox="1"/>
          <p:nvPr/>
        </p:nvSpPr>
        <p:spPr>
          <a:xfrm>
            <a:off x="6511243" y="5573856"/>
            <a:ext cx="83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5" name="Google Shape;415;p33"/>
          <p:cNvGraphicFramePr/>
          <p:nvPr/>
        </p:nvGraphicFramePr>
        <p:xfrm>
          <a:off x="6465288" y="6007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064950"/>
                <a:gridCol w="1064950"/>
              </a:tblGrid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Google Shape;416;p33"/>
          <p:cNvGraphicFramePr/>
          <p:nvPr/>
        </p:nvGraphicFramePr>
        <p:xfrm>
          <a:off x="9478665" y="4175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17" name="Google Shape;417;p33"/>
          <p:cNvSpPr txBox="1"/>
          <p:nvPr/>
        </p:nvSpPr>
        <p:spPr>
          <a:xfrm>
            <a:off x="9916554" y="3590143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 rot="5400000">
            <a:off x="9711629" y="5707214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9086129" y="5573856"/>
            <a:ext cx="83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0" name="Google Shape;420;p33"/>
          <p:cNvGraphicFramePr/>
          <p:nvPr/>
        </p:nvGraphicFramePr>
        <p:xfrm>
          <a:off x="9040174" y="6007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064950"/>
                <a:gridCol w="1064950"/>
              </a:tblGrid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Google Shape;421;p33"/>
          <p:cNvGraphicFramePr/>
          <p:nvPr/>
        </p:nvGraphicFramePr>
        <p:xfrm>
          <a:off x="9040174" y="2776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1450"/>
                <a:gridCol w="561450"/>
                <a:gridCol w="561450"/>
                <a:gridCol w="561450"/>
              </a:tblGrid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Second half of GEMM (block)</a:t>
            </a:r>
            <a:endParaRPr/>
          </a:p>
        </p:txBody>
      </p:sp>
      <p:sp>
        <p:nvSpPr>
          <p:cNvPr id="427" name="Google Shape;42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Below are the blocks of A and B needed for the computation of the second half of A*B.</a:t>
            </a:r>
            <a:endParaRPr/>
          </a:p>
        </p:txBody>
      </p:sp>
      <p:graphicFrame>
        <p:nvGraphicFramePr>
          <p:cNvPr id="428" name="Google Shape;428;p34"/>
          <p:cNvGraphicFramePr/>
          <p:nvPr/>
        </p:nvGraphicFramePr>
        <p:xfrm>
          <a:off x="3587267" y="3954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1450"/>
                <a:gridCol w="561450"/>
                <a:gridCol w="561450"/>
                <a:gridCol w="561450"/>
              </a:tblGrid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9" name="Google Shape;429;p34"/>
          <p:cNvGraphicFramePr/>
          <p:nvPr/>
        </p:nvGraphicFramePr>
        <p:xfrm>
          <a:off x="1077286" y="3604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0" name="Google Shape;430;p34"/>
          <p:cNvSpPr txBox="1"/>
          <p:nvPr/>
        </p:nvSpPr>
        <p:spPr>
          <a:xfrm>
            <a:off x="1555308" y="3100424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4"/>
          <p:cNvSpPr txBox="1"/>
          <p:nvPr/>
        </p:nvSpPr>
        <p:spPr>
          <a:xfrm>
            <a:off x="4473676" y="3094375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2716466" y="3981470"/>
            <a:ext cx="5038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5908177" y="3429000"/>
            <a:ext cx="148386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4" name="Google Shape;434;p34"/>
          <p:cNvGraphicFramePr/>
          <p:nvPr/>
        </p:nvGraphicFramePr>
        <p:xfrm>
          <a:off x="7698580" y="37052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88475"/>
                <a:gridCol w="888475"/>
                <a:gridCol w="888475"/>
                <a:gridCol w="888475"/>
              </a:tblGrid>
              <a:tr h="24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0350" marB="30350" marR="60700" marL="607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p34"/>
          <p:cNvSpPr txBox="1"/>
          <p:nvPr/>
        </p:nvSpPr>
        <p:spPr>
          <a:xfrm>
            <a:off x="9310043" y="2968127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Second half of GEMM (elements)</a:t>
            </a:r>
            <a:endParaRPr/>
          </a:p>
        </p:txBody>
      </p:sp>
      <p:sp>
        <p:nvSpPr>
          <p:cNvPr id="441" name="Google Shape;44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Below are the order of the computation, the order of elements in the block of the first and the second half are the same.</a:t>
            </a:r>
            <a:endParaRPr/>
          </a:p>
        </p:txBody>
      </p:sp>
      <p:graphicFrame>
        <p:nvGraphicFramePr>
          <p:cNvPr id="442" name="Google Shape;442;p35"/>
          <p:cNvGraphicFramePr/>
          <p:nvPr/>
        </p:nvGraphicFramePr>
        <p:xfrm>
          <a:off x="1022000" y="2776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1450"/>
                <a:gridCol w="561450"/>
                <a:gridCol w="561450"/>
                <a:gridCol w="561450"/>
              </a:tblGrid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3" name="Google Shape;443;p35"/>
          <p:cNvGraphicFramePr/>
          <p:nvPr/>
        </p:nvGraphicFramePr>
        <p:xfrm>
          <a:off x="1460491" y="41894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19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35"/>
          <p:cNvSpPr txBox="1"/>
          <p:nvPr/>
        </p:nvSpPr>
        <p:spPr>
          <a:xfrm>
            <a:off x="351579" y="2877062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5"/>
          <p:cNvSpPr txBox="1"/>
          <p:nvPr/>
        </p:nvSpPr>
        <p:spPr>
          <a:xfrm>
            <a:off x="350196" y="4189445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1898380" y="3604139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 rot="5400000">
            <a:off x="1693455" y="5721210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5"/>
          <p:cNvSpPr txBox="1"/>
          <p:nvPr/>
        </p:nvSpPr>
        <p:spPr>
          <a:xfrm>
            <a:off x="1067955" y="5587852"/>
            <a:ext cx="83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35"/>
          <p:cNvGraphicFramePr/>
          <p:nvPr/>
        </p:nvGraphicFramePr>
        <p:xfrm>
          <a:off x="1022000" y="60217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064950"/>
                <a:gridCol w="1064950"/>
              </a:tblGrid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0" name="Google Shape;450;p35"/>
          <p:cNvSpPr txBox="1"/>
          <p:nvPr/>
        </p:nvSpPr>
        <p:spPr>
          <a:xfrm>
            <a:off x="350196" y="6121849"/>
            <a:ext cx="6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1" name="Google Shape;451;p35"/>
          <p:cNvGraphicFramePr/>
          <p:nvPr/>
        </p:nvGraphicFramePr>
        <p:xfrm>
          <a:off x="3936357" y="2779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1450"/>
                <a:gridCol w="561450"/>
                <a:gridCol w="561450"/>
                <a:gridCol w="561450"/>
              </a:tblGrid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2" name="Google Shape;452;p35"/>
          <p:cNvGraphicFramePr/>
          <p:nvPr/>
        </p:nvGraphicFramePr>
        <p:xfrm>
          <a:off x="4374848" y="4192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53" name="Google Shape;453;p35"/>
          <p:cNvSpPr txBox="1"/>
          <p:nvPr/>
        </p:nvSpPr>
        <p:spPr>
          <a:xfrm>
            <a:off x="4812737" y="3607374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5"/>
          <p:cNvSpPr txBox="1"/>
          <p:nvPr/>
        </p:nvSpPr>
        <p:spPr>
          <a:xfrm rot="5400000">
            <a:off x="4607812" y="5724445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5"/>
          <p:cNvSpPr txBox="1"/>
          <p:nvPr/>
        </p:nvSpPr>
        <p:spPr>
          <a:xfrm>
            <a:off x="3982312" y="5591087"/>
            <a:ext cx="83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6" name="Google Shape;456;p35"/>
          <p:cNvGraphicFramePr/>
          <p:nvPr/>
        </p:nvGraphicFramePr>
        <p:xfrm>
          <a:off x="3936357" y="60250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064950"/>
                <a:gridCol w="1064950"/>
              </a:tblGrid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7" name="Google Shape;457;p35"/>
          <p:cNvGraphicFramePr/>
          <p:nvPr/>
        </p:nvGraphicFramePr>
        <p:xfrm>
          <a:off x="6465288" y="27624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1450"/>
                <a:gridCol w="561450"/>
                <a:gridCol w="561450"/>
                <a:gridCol w="561450"/>
              </a:tblGrid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8" name="Google Shape;458;p35"/>
          <p:cNvGraphicFramePr/>
          <p:nvPr/>
        </p:nvGraphicFramePr>
        <p:xfrm>
          <a:off x="6903779" y="4175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28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9" name="Google Shape;459;p35"/>
          <p:cNvSpPr txBox="1"/>
          <p:nvPr/>
        </p:nvSpPr>
        <p:spPr>
          <a:xfrm>
            <a:off x="7341668" y="3590143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5"/>
          <p:cNvSpPr txBox="1"/>
          <p:nvPr/>
        </p:nvSpPr>
        <p:spPr>
          <a:xfrm rot="5400000">
            <a:off x="7136743" y="5707214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6511243" y="5573856"/>
            <a:ext cx="83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2" name="Google Shape;462;p35"/>
          <p:cNvGraphicFramePr/>
          <p:nvPr/>
        </p:nvGraphicFramePr>
        <p:xfrm>
          <a:off x="6465288" y="6007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064950"/>
                <a:gridCol w="1064950"/>
              </a:tblGrid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3" name="Google Shape;463;p35"/>
          <p:cNvGraphicFramePr/>
          <p:nvPr/>
        </p:nvGraphicFramePr>
        <p:xfrm>
          <a:off x="9478665" y="4175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690175"/>
                <a:gridCol w="690175"/>
              </a:tblGrid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29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32</a:t>
                      </a:r>
                      <a:endParaRPr sz="1400" u="none" cap="none" strike="noStrike"/>
                    </a:p>
                  </a:txBody>
                  <a:tcPr marT="41025" marB="41025" marR="82050" marL="8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35"/>
          <p:cNvSpPr txBox="1"/>
          <p:nvPr/>
        </p:nvSpPr>
        <p:spPr>
          <a:xfrm>
            <a:off x="9916554" y="3590143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 rot="5400000">
            <a:off x="9711629" y="5707214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9086129" y="5573856"/>
            <a:ext cx="83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7" name="Google Shape;467;p35"/>
          <p:cNvGraphicFramePr/>
          <p:nvPr/>
        </p:nvGraphicFramePr>
        <p:xfrm>
          <a:off x="9040174" y="6007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064950"/>
                <a:gridCol w="1064950"/>
              </a:tblGrid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39500" marB="39500" marR="79025" marL="790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8" name="Google Shape;468;p35"/>
          <p:cNvGraphicFramePr/>
          <p:nvPr/>
        </p:nvGraphicFramePr>
        <p:xfrm>
          <a:off x="9040174" y="2776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561450"/>
                <a:gridCol w="561450"/>
                <a:gridCol w="561450"/>
                <a:gridCol w="561450"/>
              </a:tblGrid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order of blocks of A*B</a:t>
            </a:r>
            <a:endParaRPr/>
          </a:p>
        </p:txBody>
      </p:sp>
      <p:sp>
        <p:nvSpPr>
          <p:cNvPr id="474" name="Google Shape;474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compute the block of A*B from left to right, from top to down.</a:t>
            </a:r>
            <a:endParaRPr/>
          </a:p>
        </p:txBody>
      </p:sp>
      <p:graphicFrame>
        <p:nvGraphicFramePr>
          <p:cNvPr id="475" name="Google Shape;475;p36"/>
          <p:cNvGraphicFramePr/>
          <p:nvPr/>
        </p:nvGraphicFramePr>
        <p:xfrm>
          <a:off x="838200" y="33853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{4243BAFE-DE0A-4609-A446-A882AB24E299}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GemmCBuffer</a:t>
            </a:r>
            <a:endParaRPr/>
          </a:p>
        </p:txBody>
      </p:sp>
      <p:sp>
        <p:nvSpPr>
          <p:cNvPr id="481" name="Google Shape;48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function, the kernel adds the first half and the second half of blocks to obtain full blocks.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Again, we take the first block of A*B as an example.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27"/>
              <a:buFont typeface="Calibri"/>
              <a:buNone/>
            </a:pPr>
            <a:r>
              <a:rPr lang="en-US" sz="5867"/>
              <a:t>Vector operations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000" y="1724133"/>
            <a:ext cx="11278000" cy="4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-475403" lvl="0" marL="609585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ct val="99971"/>
              <a:buChar char="❖"/>
            </a:pPr>
            <a:r>
              <a:rPr lang="en-US" sz="3466">
                <a:solidFill>
                  <a:schemeClr val="dk1"/>
                </a:solidFill>
              </a:rPr>
              <a:t>All of these function are </a:t>
            </a:r>
            <a:r>
              <a:rPr b="1" lang="en-US" sz="3466">
                <a:solidFill>
                  <a:schemeClr val="dk1"/>
                </a:solidFill>
              </a:rPr>
              <a:t>Stream in </a:t>
            </a:r>
            <a:r>
              <a:rPr lang="en-US" sz="3466">
                <a:solidFill>
                  <a:schemeClr val="dk1"/>
                </a:solidFill>
              </a:rPr>
              <a:t>one or two vector that </a:t>
            </a:r>
            <a:r>
              <a:rPr b="1" lang="en-US" sz="3466">
                <a:solidFill>
                  <a:schemeClr val="dk1"/>
                </a:solidFill>
              </a:rPr>
              <a:t>return</a:t>
            </a:r>
            <a:r>
              <a:rPr lang="en-US" sz="3466">
                <a:solidFill>
                  <a:schemeClr val="dk1"/>
                </a:solidFill>
              </a:rPr>
              <a:t> or </a:t>
            </a:r>
            <a:r>
              <a:rPr b="1" lang="en-US" sz="3466">
                <a:solidFill>
                  <a:schemeClr val="dk1"/>
                </a:solidFill>
              </a:rPr>
              <a:t>stream out</a:t>
            </a:r>
            <a:r>
              <a:rPr lang="en-US" sz="3466">
                <a:solidFill>
                  <a:schemeClr val="dk1"/>
                </a:solidFill>
              </a:rPr>
              <a:t> a vector</a:t>
            </a:r>
            <a:endParaRPr sz="3466">
              <a:solidFill>
                <a:schemeClr val="dk1"/>
              </a:solidFill>
            </a:endParaRPr>
          </a:p>
          <a:p>
            <a:pPr indent="-47540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1"/>
              <a:buChar char="❖"/>
            </a:pPr>
            <a:r>
              <a:rPr lang="en-US" sz="3466">
                <a:solidFill>
                  <a:schemeClr val="dk1"/>
                </a:solidFill>
              </a:rPr>
              <a:t>Copy</a:t>
            </a:r>
            <a:endParaRPr sz="3466">
              <a:solidFill>
                <a:schemeClr val="dk1"/>
              </a:solidFill>
            </a:endParaRPr>
          </a:p>
          <a:p>
            <a:pPr indent="-449151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2933">
                <a:solidFill>
                  <a:schemeClr val="dk1"/>
                </a:solidFill>
              </a:rPr>
              <a:t>copy function stream out the vector copy from input</a:t>
            </a:r>
            <a:endParaRPr sz="2933">
              <a:solidFill>
                <a:schemeClr val="dk1"/>
              </a:solidFill>
            </a:endParaRPr>
          </a:p>
          <a:p>
            <a:pPr indent="-47540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1"/>
              <a:buChar char="❖"/>
            </a:pPr>
            <a:r>
              <a:rPr lang="en-US" sz="3466">
                <a:solidFill>
                  <a:schemeClr val="dk1"/>
                </a:solidFill>
              </a:rPr>
              <a:t>Dot</a:t>
            </a:r>
            <a:endParaRPr sz="3466">
              <a:solidFill>
                <a:schemeClr val="dk1"/>
              </a:solidFill>
            </a:endParaRPr>
          </a:p>
          <a:p>
            <a:pPr indent="-449151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2933">
                <a:solidFill>
                  <a:schemeClr val="dk1"/>
                </a:solidFill>
              </a:rPr>
              <a:t>returns the dot product of input vector x and y</a:t>
            </a:r>
            <a:endParaRPr sz="2933">
              <a:solidFill>
                <a:schemeClr val="dk1"/>
              </a:solidFill>
            </a:endParaRPr>
          </a:p>
          <a:p>
            <a:pPr indent="-47540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1"/>
              <a:buChar char="❖"/>
            </a:pPr>
            <a:r>
              <a:rPr lang="en-US" sz="3466">
                <a:solidFill>
                  <a:schemeClr val="dk1"/>
                </a:solidFill>
              </a:rPr>
              <a:t>Nrm2</a:t>
            </a:r>
            <a:endParaRPr sz="3466">
              <a:solidFill>
                <a:schemeClr val="dk1"/>
              </a:solidFill>
            </a:endParaRPr>
          </a:p>
          <a:p>
            <a:pPr indent="-449151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2933">
                <a:solidFill>
                  <a:schemeClr val="dk1"/>
                </a:solidFill>
              </a:rPr>
              <a:t>returns the Euclidean norm of the input vector x</a:t>
            </a:r>
            <a:endParaRPr sz="2933">
              <a:solidFill>
                <a:schemeClr val="dk1"/>
              </a:solidFill>
            </a:endParaRPr>
          </a:p>
          <a:p>
            <a:pPr indent="-47540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1"/>
              <a:buChar char="❖"/>
            </a:pPr>
            <a:r>
              <a:rPr lang="en-US" sz="3466">
                <a:solidFill>
                  <a:schemeClr val="dk1"/>
                </a:solidFill>
              </a:rPr>
              <a:t>Swap</a:t>
            </a:r>
            <a:endParaRPr sz="3466">
              <a:solidFill>
                <a:schemeClr val="dk1"/>
              </a:solidFill>
            </a:endParaRPr>
          </a:p>
          <a:p>
            <a:pPr indent="-449151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2933">
                <a:solidFill>
                  <a:schemeClr val="dk1"/>
                </a:solidFill>
              </a:rPr>
              <a:t>swap function stream out the vector swap from input</a:t>
            </a:r>
            <a:endParaRPr sz="2933">
              <a:solidFill>
                <a:schemeClr val="dk1"/>
              </a:solidFill>
            </a:endParaRPr>
          </a:p>
          <a:p>
            <a:pPr indent="-47540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1"/>
              <a:buChar char="❖"/>
            </a:pPr>
            <a:r>
              <a:rPr lang="en-US" sz="3466">
                <a:solidFill>
                  <a:schemeClr val="dk1"/>
                </a:solidFill>
              </a:rPr>
              <a:t>Scal </a:t>
            </a:r>
            <a:endParaRPr sz="3466">
              <a:solidFill>
                <a:schemeClr val="dk1"/>
              </a:solidFill>
            </a:endParaRPr>
          </a:p>
          <a:p>
            <a:pPr indent="-449151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2933">
                <a:solidFill>
                  <a:schemeClr val="dk1"/>
                </a:solidFill>
              </a:rPr>
              <a:t>scal function stream out vector Y which Y = alpha * X</a:t>
            </a:r>
            <a:endParaRPr sz="2933">
              <a:solidFill>
                <a:schemeClr val="dk1"/>
              </a:solidFill>
            </a:endParaRPr>
          </a:p>
          <a:p>
            <a:pPr indent="-47540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1"/>
              <a:buChar char="❖"/>
            </a:pPr>
            <a:r>
              <a:rPr lang="en-US" sz="3466">
                <a:solidFill>
                  <a:schemeClr val="dk1"/>
                </a:solidFill>
              </a:rPr>
              <a:t>Axay</a:t>
            </a:r>
            <a:endParaRPr sz="3466">
              <a:solidFill>
                <a:schemeClr val="dk1"/>
              </a:solidFill>
            </a:endParaRPr>
          </a:p>
          <a:p>
            <a:pPr indent="-449151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2933">
                <a:solidFill>
                  <a:schemeClr val="dk1"/>
                </a:solidFill>
              </a:rPr>
              <a:t>axay function stream out vector Y which Y = alpha*X + 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Elements of the first block of A*B in GemmCBuffer</a:t>
            </a:r>
            <a:endParaRPr/>
          </a:p>
        </p:txBody>
      </p:sp>
      <p:sp>
        <p:nvSpPr>
          <p:cNvPr id="487" name="Google Shape;487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 we add up the first and the second half of the first block of A*B to obtain the full first block.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need a 2x2 buffer to store the first four data.</a:t>
            </a:r>
            <a:endParaRPr/>
          </a:p>
        </p:txBody>
      </p:sp>
      <p:graphicFrame>
        <p:nvGraphicFramePr>
          <p:cNvPr id="488" name="Google Shape;488;p38"/>
          <p:cNvGraphicFramePr/>
          <p:nvPr/>
        </p:nvGraphicFramePr>
        <p:xfrm>
          <a:off x="4428154" y="32022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9" name="Google Shape;489;p38"/>
          <p:cNvGraphicFramePr/>
          <p:nvPr/>
        </p:nvGraphicFramePr>
        <p:xfrm>
          <a:off x="4428154" y="44641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0" name="Google Shape;490;p38"/>
          <p:cNvSpPr txBox="1"/>
          <p:nvPr/>
        </p:nvSpPr>
        <p:spPr>
          <a:xfrm>
            <a:off x="5106297" y="3790596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8"/>
          <p:cNvSpPr txBox="1"/>
          <p:nvPr/>
        </p:nvSpPr>
        <p:spPr>
          <a:xfrm rot="5400000">
            <a:off x="4867729" y="5341943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2" name="Google Shape;492;p38"/>
          <p:cNvGraphicFramePr/>
          <p:nvPr/>
        </p:nvGraphicFramePr>
        <p:xfrm>
          <a:off x="4428154" y="5760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38"/>
          <p:cNvGraphicFramePr/>
          <p:nvPr/>
        </p:nvGraphicFramePr>
        <p:xfrm>
          <a:off x="6869924" y="32022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38"/>
          <p:cNvGraphicFramePr/>
          <p:nvPr/>
        </p:nvGraphicFramePr>
        <p:xfrm>
          <a:off x="6869924" y="44641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5" name="Google Shape;495;p38"/>
          <p:cNvSpPr txBox="1"/>
          <p:nvPr/>
        </p:nvSpPr>
        <p:spPr>
          <a:xfrm>
            <a:off x="7548067" y="3790596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8"/>
          <p:cNvSpPr txBox="1"/>
          <p:nvPr/>
        </p:nvSpPr>
        <p:spPr>
          <a:xfrm rot="5400000">
            <a:off x="7309499" y="5341943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7" name="Google Shape;497;p38"/>
          <p:cNvGraphicFramePr/>
          <p:nvPr/>
        </p:nvGraphicFramePr>
        <p:xfrm>
          <a:off x="6869924" y="5760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8" name="Google Shape;498;p38"/>
          <p:cNvGraphicFramePr/>
          <p:nvPr/>
        </p:nvGraphicFramePr>
        <p:xfrm>
          <a:off x="9061134" y="32022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Google Shape;499;p38"/>
          <p:cNvGraphicFramePr/>
          <p:nvPr/>
        </p:nvGraphicFramePr>
        <p:xfrm>
          <a:off x="9061134" y="44641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00" name="Google Shape;500;p38"/>
          <p:cNvSpPr txBox="1"/>
          <p:nvPr/>
        </p:nvSpPr>
        <p:spPr>
          <a:xfrm>
            <a:off x="9739277" y="3790596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 rot="5400000">
            <a:off x="9500709" y="5341943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2" name="Google Shape;502;p38"/>
          <p:cNvGraphicFramePr/>
          <p:nvPr/>
        </p:nvGraphicFramePr>
        <p:xfrm>
          <a:off x="9061134" y="5760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38"/>
          <p:cNvGraphicFramePr/>
          <p:nvPr/>
        </p:nvGraphicFramePr>
        <p:xfrm>
          <a:off x="1906317" y="32022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38"/>
          <p:cNvGraphicFramePr/>
          <p:nvPr/>
        </p:nvGraphicFramePr>
        <p:xfrm>
          <a:off x="1906317" y="44641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38"/>
          <p:cNvSpPr txBox="1"/>
          <p:nvPr/>
        </p:nvSpPr>
        <p:spPr>
          <a:xfrm>
            <a:off x="2584460" y="3790596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8"/>
          <p:cNvSpPr txBox="1"/>
          <p:nvPr/>
        </p:nvSpPr>
        <p:spPr>
          <a:xfrm rot="5400000">
            <a:off x="2345892" y="5341943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7" name="Google Shape;507;p38"/>
          <p:cNvGraphicFramePr/>
          <p:nvPr/>
        </p:nvGraphicFramePr>
        <p:xfrm>
          <a:off x="1906317" y="5760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8" name="Google Shape;508;p38"/>
          <p:cNvSpPr txBox="1"/>
          <p:nvPr/>
        </p:nvSpPr>
        <p:spPr>
          <a:xfrm>
            <a:off x="466320" y="3358647"/>
            <a:ext cx="1122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half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270588" y="4645735"/>
            <a:ext cx="1357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half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521271" y="5965587"/>
            <a:ext cx="1122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Writing order of the block of A*B in GemmCBuffer </a:t>
            </a:r>
            <a:endParaRPr/>
          </a:p>
        </p:txBody>
      </p:sp>
      <p:sp>
        <p:nvSpPr>
          <p:cNvPr id="516" name="Google Shape;516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GemmCBuffer, the kernel writes the blocks of A*B from left to right, from top to down to the output stream.</a:t>
            </a:r>
            <a:endParaRPr/>
          </a:p>
        </p:txBody>
      </p:sp>
      <p:graphicFrame>
        <p:nvGraphicFramePr>
          <p:cNvPr id="517" name="Google Shape;517;p39"/>
          <p:cNvGraphicFramePr/>
          <p:nvPr/>
        </p:nvGraphicFramePr>
        <p:xfrm>
          <a:off x="838200" y="36092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{4243BAFE-DE0A-4609-A446-A882AB24E299}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GemmAddX</a:t>
            </a:r>
            <a:endParaRPr/>
          </a:p>
        </p:txBody>
      </p:sp>
      <p:sp>
        <p:nvSpPr>
          <p:cNvPr id="523" name="Google Shape;52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function, the kernel adds A*B and X to obtain 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take the first block of C as an example.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Elements of the first block of C in GemmAddX</a:t>
            </a:r>
            <a:endParaRPr/>
          </a:p>
        </p:txBody>
      </p:sp>
      <p:sp>
        <p:nvSpPr>
          <p:cNvPr id="529" name="Google Shape;52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 we add up the first and the second half of the first block of A*B to obtain the full first block.</a:t>
            </a:r>
            <a:endParaRPr/>
          </a:p>
        </p:txBody>
      </p:sp>
      <p:graphicFrame>
        <p:nvGraphicFramePr>
          <p:cNvPr id="530" name="Google Shape;530;p41"/>
          <p:cNvGraphicFramePr/>
          <p:nvPr/>
        </p:nvGraphicFramePr>
        <p:xfrm>
          <a:off x="4428154" y="29032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1" name="Google Shape;531;p41"/>
          <p:cNvGraphicFramePr/>
          <p:nvPr/>
        </p:nvGraphicFramePr>
        <p:xfrm>
          <a:off x="4428154" y="4331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2" name="Google Shape;532;p41"/>
          <p:cNvSpPr txBox="1"/>
          <p:nvPr/>
        </p:nvSpPr>
        <p:spPr>
          <a:xfrm>
            <a:off x="5106297" y="3638230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 rot="5400000">
            <a:off x="4867729" y="5341943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4" name="Google Shape;534;p41"/>
          <p:cNvGraphicFramePr/>
          <p:nvPr/>
        </p:nvGraphicFramePr>
        <p:xfrm>
          <a:off x="4428154" y="5760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5" name="Google Shape;535;p41"/>
          <p:cNvGraphicFramePr/>
          <p:nvPr/>
        </p:nvGraphicFramePr>
        <p:xfrm>
          <a:off x="6869924" y="29032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6" name="Google Shape;536;p41"/>
          <p:cNvGraphicFramePr/>
          <p:nvPr/>
        </p:nvGraphicFramePr>
        <p:xfrm>
          <a:off x="6869924" y="4331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7" name="Google Shape;537;p41"/>
          <p:cNvSpPr txBox="1"/>
          <p:nvPr/>
        </p:nvSpPr>
        <p:spPr>
          <a:xfrm>
            <a:off x="7548067" y="3638230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1"/>
          <p:cNvSpPr txBox="1"/>
          <p:nvPr/>
        </p:nvSpPr>
        <p:spPr>
          <a:xfrm rot="5400000">
            <a:off x="7309499" y="5341943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9" name="Google Shape;539;p41"/>
          <p:cNvGraphicFramePr/>
          <p:nvPr/>
        </p:nvGraphicFramePr>
        <p:xfrm>
          <a:off x="6869924" y="5760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0" name="Google Shape;540;p41"/>
          <p:cNvGraphicFramePr/>
          <p:nvPr/>
        </p:nvGraphicFramePr>
        <p:xfrm>
          <a:off x="9061134" y="29032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1" name="Google Shape;541;p41"/>
          <p:cNvGraphicFramePr/>
          <p:nvPr/>
        </p:nvGraphicFramePr>
        <p:xfrm>
          <a:off x="9061134" y="4331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42" name="Google Shape;542;p41"/>
          <p:cNvSpPr txBox="1"/>
          <p:nvPr/>
        </p:nvSpPr>
        <p:spPr>
          <a:xfrm>
            <a:off x="9739277" y="3638230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1"/>
          <p:cNvSpPr txBox="1"/>
          <p:nvPr/>
        </p:nvSpPr>
        <p:spPr>
          <a:xfrm rot="5400000">
            <a:off x="9500709" y="5341943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4" name="Google Shape;544;p41"/>
          <p:cNvGraphicFramePr/>
          <p:nvPr/>
        </p:nvGraphicFramePr>
        <p:xfrm>
          <a:off x="9061134" y="5760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5" name="Google Shape;545;p41"/>
          <p:cNvGraphicFramePr/>
          <p:nvPr/>
        </p:nvGraphicFramePr>
        <p:xfrm>
          <a:off x="1906317" y="29032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6" name="Google Shape;546;p41"/>
          <p:cNvGraphicFramePr/>
          <p:nvPr/>
        </p:nvGraphicFramePr>
        <p:xfrm>
          <a:off x="1906317" y="4331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7" name="Google Shape;547;p41"/>
          <p:cNvSpPr txBox="1"/>
          <p:nvPr/>
        </p:nvSpPr>
        <p:spPr>
          <a:xfrm>
            <a:off x="2584460" y="3638230"/>
            <a:ext cx="1380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 rot="5400000">
            <a:off x="2345892" y="5341943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9" name="Google Shape;549;p41"/>
          <p:cNvGraphicFramePr/>
          <p:nvPr/>
        </p:nvGraphicFramePr>
        <p:xfrm>
          <a:off x="1906317" y="5760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896775"/>
                <a:gridCol w="8967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0" name="Google Shape;550;p41"/>
          <p:cNvSpPr txBox="1"/>
          <p:nvPr/>
        </p:nvSpPr>
        <p:spPr>
          <a:xfrm>
            <a:off x="644562" y="3059668"/>
            <a:ext cx="1122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1"/>
          <p:cNvSpPr txBox="1"/>
          <p:nvPr/>
        </p:nvSpPr>
        <p:spPr>
          <a:xfrm>
            <a:off x="728214" y="4513523"/>
            <a:ext cx="1357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728214" y="5953834"/>
            <a:ext cx="1122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Writing order of the block of A*B in GemmAddX</a:t>
            </a:r>
            <a:endParaRPr/>
          </a:p>
        </p:txBody>
      </p:sp>
      <p:sp>
        <p:nvSpPr>
          <p:cNvPr id="558" name="Google Shape;558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GemmAddX, the kernel writes the blocks of A*B from left to right, from top to down to the output stream.</a:t>
            </a:r>
            <a:endParaRPr/>
          </a:p>
        </p:txBody>
      </p:sp>
      <p:graphicFrame>
        <p:nvGraphicFramePr>
          <p:cNvPr id="559" name="Google Shape;559;p42"/>
          <p:cNvGraphicFramePr/>
          <p:nvPr/>
        </p:nvGraphicFramePr>
        <p:xfrm>
          <a:off x="838200" y="36092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{4243BAFE-DE0A-4609-A446-A882AB24E299}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Analysis of Writing DDR</a:t>
            </a:r>
            <a:endParaRPr/>
          </a:p>
        </p:txBody>
      </p:sp>
      <p:pic>
        <p:nvPicPr>
          <p:cNvPr id="565" name="Google Shape;56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22244"/>
            <a:ext cx="10581630" cy="2657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Analysis of Writing DDR</a:t>
            </a:r>
            <a:endParaRPr/>
          </a:p>
        </p:txBody>
      </p:sp>
      <p:sp>
        <p:nvSpPr>
          <p:cNvPr id="571" name="Google Shape;571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 * l_bColBlocks * t_Amh * t_xColMemWords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l_aRowBlocks: number of blocks in a column of matrix A (4)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l_bColBlocks: number of blocks in a row of matrix B (4)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t_aMH = t_DdrWidth * t_aRowMemWords: number of elements in one column of the matrix A buffer (2)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t_xColMemWords: number of memory words in one row of the matrix X buffer (2)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72" name="Google Shape;572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l_aRowBlocks * l_bColBlocks : number of blocks in matrix 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t_aMH * t_xColMemWords: number of memory access to read all elements in a block in matrix C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GemmWriteDdrStream</a:t>
            </a:r>
            <a:endParaRPr/>
          </a:p>
        </p:txBody>
      </p:sp>
      <p:sp>
        <p:nvSpPr>
          <p:cNvPr id="578" name="Google Shape;578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we obtain matrix C, the kernel writes it out to the DDR.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function, the kernel reads the data from the input stream, calculate the address of the data, and write it to the DDR.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the kernel writes out the data right after it reads it, no extra buffer is needed.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writing order of elements of a block of matrix C in GemmWriteDdrStream</a:t>
            </a:r>
            <a:endParaRPr/>
          </a:p>
        </p:txBody>
      </p:sp>
      <p:sp>
        <p:nvSpPr>
          <p:cNvPr id="584" name="Google Shape;584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writes the elements from left to right, from top to down.</a:t>
            </a:r>
            <a:endParaRPr/>
          </a:p>
        </p:txBody>
      </p:sp>
      <p:graphicFrame>
        <p:nvGraphicFramePr>
          <p:cNvPr id="585" name="Google Shape;585;p46"/>
          <p:cNvGraphicFramePr/>
          <p:nvPr/>
        </p:nvGraphicFramePr>
        <p:xfrm>
          <a:off x="2228460" y="2674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232425"/>
                <a:gridCol w="1232425"/>
              </a:tblGrid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6" name="Google Shape;586;p46"/>
          <p:cNvGraphicFramePr/>
          <p:nvPr/>
        </p:nvGraphicFramePr>
        <p:xfrm>
          <a:off x="7326085" y="2674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232425"/>
                <a:gridCol w="1232425"/>
              </a:tblGrid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7" name="Google Shape;587;p46"/>
          <p:cNvCxnSpPr/>
          <p:nvPr/>
        </p:nvCxnSpPr>
        <p:spPr>
          <a:xfrm>
            <a:off x="5579706" y="3040472"/>
            <a:ext cx="13436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588" name="Google Shape;588;p46"/>
          <p:cNvGraphicFramePr/>
          <p:nvPr/>
        </p:nvGraphicFramePr>
        <p:xfrm>
          <a:off x="2228460" y="40354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232425"/>
                <a:gridCol w="1232425"/>
              </a:tblGrid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9" name="Google Shape;589;p46"/>
          <p:cNvCxnSpPr/>
          <p:nvPr/>
        </p:nvCxnSpPr>
        <p:spPr>
          <a:xfrm>
            <a:off x="482081" y="4401251"/>
            <a:ext cx="13436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590" name="Google Shape;590;p46"/>
          <p:cNvGraphicFramePr/>
          <p:nvPr/>
        </p:nvGraphicFramePr>
        <p:xfrm>
          <a:off x="7326085" y="40354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{7D4A99CF-9F0B-4F08-AC57-ADB3E2B87416}</a:tableStyleId>
              </a:tblPr>
              <a:tblGrid>
                <a:gridCol w="1232425"/>
                <a:gridCol w="1232425"/>
              </a:tblGrid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591" name="Google Shape;591;p46"/>
          <p:cNvCxnSpPr/>
          <p:nvPr/>
        </p:nvCxnSpPr>
        <p:spPr>
          <a:xfrm>
            <a:off x="5579706" y="4401251"/>
            <a:ext cx="13436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Writing order of the block of C in GemmWriteDdrStream</a:t>
            </a:r>
            <a:endParaRPr/>
          </a:p>
        </p:txBody>
      </p:sp>
      <p:sp>
        <p:nvSpPr>
          <p:cNvPr id="597" name="Google Shape;597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kernel writes the blocks of C from left to right, from top to down to the output stream.</a:t>
            </a:r>
            <a:endParaRPr/>
          </a:p>
        </p:txBody>
      </p:sp>
      <p:graphicFrame>
        <p:nvGraphicFramePr>
          <p:cNvPr id="598" name="Google Shape;598;p47"/>
          <p:cNvGraphicFramePr/>
          <p:nvPr/>
        </p:nvGraphicFramePr>
        <p:xfrm>
          <a:off x="838200" y="36092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{4243BAFE-DE0A-4609-A446-A882AB24E299}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27"/>
              <a:buFont typeface="Calibri"/>
              <a:buNone/>
            </a:pPr>
            <a:r>
              <a:rPr lang="en-US" sz="5867"/>
              <a:t>Matrix and vector multiplication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000" y="1710767"/>
            <a:ext cx="112780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77500" lnSpcReduction="20000"/>
          </a:bodyPr>
          <a:lstStyle/>
          <a:p>
            <a:pPr indent="-470743" lvl="0" marL="609585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3733">
                <a:solidFill>
                  <a:schemeClr val="dk1"/>
                </a:solidFill>
              </a:rPr>
              <a:t>All of these function are </a:t>
            </a:r>
            <a:r>
              <a:rPr b="1" lang="en-US" sz="3733">
                <a:solidFill>
                  <a:schemeClr val="dk1"/>
                </a:solidFill>
              </a:rPr>
              <a:t>stream in </a:t>
            </a:r>
            <a:r>
              <a:rPr lang="en-US" sz="3733">
                <a:solidFill>
                  <a:schemeClr val="dk1"/>
                </a:solidFill>
              </a:rPr>
              <a:t>a vector and a matrix that </a:t>
            </a:r>
            <a:r>
              <a:rPr b="1" lang="en-US" sz="3733">
                <a:solidFill>
                  <a:schemeClr val="dk1"/>
                </a:solidFill>
              </a:rPr>
              <a:t>stream out</a:t>
            </a:r>
            <a:r>
              <a:rPr lang="en-US" sz="3733">
                <a:solidFill>
                  <a:schemeClr val="dk1"/>
                </a:solidFill>
              </a:rPr>
              <a:t> a vector</a:t>
            </a:r>
            <a:endParaRPr sz="3733">
              <a:solidFill>
                <a:schemeClr val="dk1"/>
              </a:solidFill>
            </a:endParaRPr>
          </a:p>
          <a:p>
            <a:pPr indent="-47074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3733">
                <a:solidFill>
                  <a:schemeClr val="dk1"/>
                </a:solidFill>
              </a:rPr>
              <a:t>Gbmv</a:t>
            </a:r>
            <a:endParaRPr sz="3733">
              <a:solidFill>
                <a:schemeClr val="dk1"/>
              </a:solidFill>
            </a:endParaRPr>
          </a:p>
          <a:p>
            <a:pPr indent="-470743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3733">
                <a:solidFill>
                  <a:schemeClr val="dk1"/>
                </a:solidFill>
              </a:rPr>
              <a:t>stream out a vector of general </a:t>
            </a:r>
            <a:r>
              <a:rPr b="1" lang="en-US" sz="3733">
                <a:solidFill>
                  <a:schemeClr val="dk1"/>
                </a:solidFill>
              </a:rPr>
              <a:t>banded matrix</a:t>
            </a:r>
            <a:r>
              <a:rPr b="1" lang="en-US" sz="3733">
                <a:solidFill>
                  <a:schemeClr val="dk1"/>
                </a:solidFill>
              </a:rPr>
              <a:t>-vector</a:t>
            </a:r>
            <a:r>
              <a:rPr lang="en-US" sz="3733">
                <a:solidFill>
                  <a:schemeClr val="dk1"/>
                </a:solidFill>
              </a:rPr>
              <a:t> multiplication y = alpha * M * x + beta * y</a:t>
            </a:r>
            <a:endParaRPr sz="3733">
              <a:solidFill>
                <a:schemeClr val="dk1"/>
              </a:solidFill>
            </a:endParaRPr>
          </a:p>
          <a:p>
            <a:pPr indent="-47074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3733">
                <a:solidFill>
                  <a:schemeClr val="dk1"/>
                </a:solidFill>
              </a:rPr>
              <a:t>Gemv</a:t>
            </a:r>
            <a:endParaRPr sz="3733">
              <a:solidFill>
                <a:schemeClr val="dk1"/>
              </a:solidFill>
            </a:endParaRPr>
          </a:p>
          <a:p>
            <a:pPr indent="-470743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3733">
                <a:solidFill>
                  <a:schemeClr val="dk1"/>
                </a:solidFill>
              </a:rPr>
              <a:t>stream out a vector of the multiplication of a matrix and a vector y = alpha * M * x + beta * y</a:t>
            </a:r>
            <a:endParaRPr sz="3733">
              <a:solidFill>
                <a:schemeClr val="dk1"/>
              </a:solidFill>
            </a:endParaRPr>
          </a:p>
          <a:p>
            <a:pPr indent="-47074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3733">
                <a:solidFill>
                  <a:schemeClr val="dk1"/>
                </a:solidFill>
              </a:rPr>
              <a:t>Symv</a:t>
            </a:r>
            <a:endParaRPr sz="3733">
              <a:solidFill>
                <a:schemeClr val="dk1"/>
              </a:solidFill>
            </a:endParaRPr>
          </a:p>
          <a:p>
            <a:pPr indent="-470743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3733">
                <a:solidFill>
                  <a:schemeClr val="dk1"/>
                </a:solidFill>
              </a:rPr>
              <a:t>stream out a vector of the multiplication of a </a:t>
            </a:r>
            <a:r>
              <a:rPr b="1" lang="en-US" sz="3733">
                <a:solidFill>
                  <a:schemeClr val="dk1"/>
                </a:solidFill>
              </a:rPr>
              <a:t>symmetric</a:t>
            </a:r>
            <a:r>
              <a:rPr lang="en-US" sz="3733">
                <a:solidFill>
                  <a:schemeClr val="dk1"/>
                </a:solidFill>
              </a:rPr>
              <a:t> matrix and a vector y = alpha * M * x + beta * y</a:t>
            </a:r>
            <a:endParaRPr sz="3733">
              <a:solidFill>
                <a:schemeClr val="dk1"/>
              </a:solidFill>
            </a:endParaRPr>
          </a:p>
          <a:p>
            <a:pPr indent="-470743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3733">
                <a:solidFill>
                  <a:schemeClr val="dk1"/>
                </a:solidFill>
              </a:rPr>
              <a:t>Trmv</a:t>
            </a:r>
            <a:endParaRPr sz="3733">
              <a:solidFill>
                <a:schemeClr val="dk1"/>
              </a:solidFill>
            </a:endParaRPr>
          </a:p>
          <a:p>
            <a:pPr indent="-470743" lvl="1" marL="12191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3733">
                <a:solidFill>
                  <a:schemeClr val="dk1"/>
                </a:solidFill>
              </a:rPr>
              <a:t>stream out a vector of the multiplication of a </a:t>
            </a:r>
            <a:r>
              <a:rPr b="1" lang="en-US" sz="3733">
                <a:solidFill>
                  <a:schemeClr val="dk1"/>
                </a:solidFill>
              </a:rPr>
              <a:t>triangular</a:t>
            </a:r>
            <a:r>
              <a:rPr lang="en-US" sz="3733">
                <a:solidFill>
                  <a:schemeClr val="dk1"/>
                </a:solidFill>
              </a:rPr>
              <a:t> matrix and a vector y = alpha * M * x + beta * y</a:t>
            </a:r>
            <a:endParaRPr sz="3466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II of Read</a:t>
            </a:r>
            <a:endParaRPr/>
          </a:p>
        </p:txBody>
      </p:sp>
      <p:sp>
        <p:nvSpPr>
          <p:cNvPr id="604" name="Google Shape;604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Read: read DDR every cycle</a:t>
            </a:r>
            <a:endParaRPr/>
          </a:p>
        </p:txBody>
      </p:sp>
      <p:pic>
        <p:nvPicPr>
          <p:cNvPr id="605" name="Google Shape;605;p4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2295" y="2464547"/>
            <a:ext cx="5436636" cy="413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II of Macs and Add X</a:t>
            </a:r>
            <a:endParaRPr/>
          </a:p>
        </p:txBody>
      </p:sp>
      <p:sp>
        <p:nvSpPr>
          <p:cNvPr id="611" name="Google Shape;611;p4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Mac: read the stream every cycle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AddX: add a memory word of X every cycle</a:t>
            </a:r>
            <a:endParaRPr/>
          </a:p>
        </p:txBody>
      </p:sp>
      <p:pic>
        <p:nvPicPr>
          <p:cNvPr id="612" name="Google Shape;61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1690688"/>
            <a:ext cx="5188587" cy="14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3479942"/>
            <a:ext cx="5685013" cy="240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212" y="3856673"/>
            <a:ext cx="5116886" cy="202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II of Write</a:t>
            </a:r>
            <a:endParaRPr/>
          </a:p>
        </p:txBody>
      </p:sp>
      <p:sp>
        <p:nvSpPr>
          <p:cNvPr id="620" name="Google Shape;620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Write: write to DDR every cycle</a:t>
            </a:r>
            <a:endParaRPr/>
          </a:p>
        </p:txBody>
      </p:sp>
      <p:pic>
        <p:nvPicPr>
          <p:cNvPr id="621" name="Google Shape;62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119" y="3221234"/>
            <a:ext cx="8222693" cy="20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 specific issues</a:t>
            </a:r>
            <a:endParaRPr/>
          </a:p>
        </p:txBody>
      </p:sp>
      <p:sp>
        <p:nvSpPr>
          <p:cNvPr id="627" name="Google Shape;627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we execute the makefile at ./blas/L2/tests/gemm_1CU directly, the error will occur as shown in the figure below. </a:t>
            </a:r>
            <a:endParaRPr/>
          </a:p>
        </p:txBody>
      </p:sp>
      <p:pic>
        <p:nvPicPr>
          <p:cNvPr id="628" name="Google Shape;62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151" y="2882900"/>
            <a:ext cx="10359692" cy="190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 solution</a:t>
            </a:r>
            <a:endParaRPr/>
          </a:p>
        </p:txBody>
      </p:sp>
      <p:sp>
        <p:nvSpPr>
          <p:cNvPr id="634" name="Google Shape;634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solve this problem, I wrote a shell script.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shell script contains every command required for software emulation, hardware emulation, and hardware.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command ./run.sh to finish all executions.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 course, if you want to execute only a part of them, just comment out the commands of other parts in the shell script.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3"/>
          <p:cNvSpPr/>
          <p:nvPr/>
        </p:nvSpPr>
        <p:spPr>
          <a:xfrm>
            <a:off x="2298600" y="562680"/>
            <a:ext cx="7594560" cy="11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70"/>
              <a:buFont typeface="Calibri"/>
              <a:buNone/>
            </a:pPr>
            <a:r>
              <a:rPr b="0" i="0" lang="en-US" sz="58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L3 Software API</a:t>
            </a:r>
            <a:endParaRPr b="0" i="0" sz="58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3"/>
          <p:cNvSpPr/>
          <p:nvPr/>
        </p:nvSpPr>
        <p:spPr>
          <a:xfrm>
            <a:off x="568080" y="1765800"/>
            <a:ext cx="1105524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•L3 of the BLAS library aims to provide a software-friendly API that allows users to execute GEMM operations by calling the functions.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•Three forms of API are provided: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8197" lvl="0" marL="1219320" marR="0" rtl="0" algn="l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rgbClr val="000000"/>
              </a:buClr>
              <a:buSzPts val="2270"/>
              <a:buFont typeface="Noto Sans Symbols"/>
              <a:buChar char="❖"/>
            </a:pPr>
            <a:r>
              <a:rPr b="0" i="0" lang="en-US" sz="22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Included C++ library</a:t>
            </a:r>
            <a:endParaRPr b="0" i="0" sz="22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8197" lvl="0" marL="1219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70"/>
              <a:buFont typeface="Noto Sans Symbols"/>
              <a:buChar char="❖"/>
            </a:pPr>
            <a:r>
              <a:rPr b="0" i="0" lang="en-US" sz="22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Shared Object (Dynamic Link Library)</a:t>
            </a:r>
            <a:endParaRPr b="0" i="0" sz="22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8197" lvl="0" marL="1219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70"/>
              <a:buFont typeface="Noto Sans Symbols"/>
              <a:buChar char="❖"/>
            </a:pPr>
            <a:r>
              <a:rPr b="0" i="0" lang="en-US" sz="22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Module</a:t>
            </a:r>
            <a:endParaRPr b="0" i="0" sz="22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•All the helper functions and the operation functions provided by BLAS Software API have the prefix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840" y="1461240"/>
            <a:ext cx="5860440" cy="49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54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of BLAS Software API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48108ed72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Difference between wrapper.hpp and api.cpp</a:t>
            </a:r>
            <a:endParaRPr/>
          </a:p>
        </p:txBody>
      </p:sp>
      <p:sp>
        <p:nvSpPr>
          <p:cNvPr id="653" name="Google Shape;653;g1048108ed72_0_1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xfblasStatus_t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xfblasExecute(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unsigned int kernelIndex </a:t>
            </a: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= 0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unsigned int deviceIndex </a:t>
            </a: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= 0</a:t>
            </a:r>
            <a:br>
              <a:rPr lang="en-US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if (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ConfigDict::instance().m_dict.find("not_initialized") != ConfigDict::instance().m_dict.end()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return XFBLAS_STATUS_NOT_INITIALIZED;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xfblasStatus_t l_status = BLASHostHandle::instance().m_handlePtr[deviceIndex][kernelIndex]-&gt;execute();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l_status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4" name="Google Shape;654;g1048108ed72_0_1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xfblasExecute(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unsigned int kernelIndex,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unsigned int deviceIndex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xfblasStatus_t l_status = BLASHostHandle::instance().m_handlePtr[deviceIndex][kernelIndex]-&gt;execute();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if (l_status != XFBLAS_STATUS_SUCCESS)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return </a:t>
            </a: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5" name="Google Shape;655;g1048108ed72_0_16"/>
          <p:cNvSpPr/>
          <p:nvPr/>
        </p:nvSpPr>
        <p:spPr>
          <a:xfrm>
            <a:off x="897400" y="1847000"/>
            <a:ext cx="10340400" cy="7458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048108ed72_0_16"/>
          <p:cNvSpPr/>
          <p:nvPr/>
        </p:nvSpPr>
        <p:spPr>
          <a:xfrm>
            <a:off x="897400" y="2599925"/>
            <a:ext cx="5181600" cy="11037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048108ed72_0_16"/>
          <p:cNvSpPr/>
          <p:nvPr/>
        </p:nvSpPr>
        <p:spPr>
          <a:xfrm>
            <a:off x="897400" y="4424825"/>
            <a:ext cx="10340400" cy="7458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048108ed72_0_16"/>
          <p:cNvSpPr txBox="1"/>
          <p:nvPr/>
        </p:nvSpPr>
        <p:spPr>
          <a:xfrm>
            <a:off x="6288500" y="5647750"/>
            <a:ext cx="554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returns status code;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returns boolean value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9" name="Google Shape;659;g1048108ed72_0_16"/>
          <p:cNvCxnSpPr>
            <a:stCxn id="658" idx="0"/>
          </p:cNvCxnSpPr>
          <p:nvPr/>
        </p:nvCxnSpPr>
        <p:spPr>
          <a:xfrm rot="10800000">
            <a:off x="8603000" y="5170750"/>
            <a:ext cx="455700" cy="477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0" name="Google Shape;660;g1048108ed72_0_16"/>
          <p:cNvSpPr txBox="1"/>
          <p:nvPr/>
        </p:nvSpPr>
        <p:spPr>
          <a:xfrm>
            <a:off x="6041400" y="3073325"/>
            <a:ext cx="398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performs additional checking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1048108ed72_0_16"/>
          <p:cNvSpPr txBox="1"/>
          <p:nvPr/>
        </p:nvSpPr>
        <p:spPr>
          <a:xfrm>
            <a:off x="7518400" y="2532100"/>
            <a:ext cx="37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has default argument value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048108ed72_0_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Difference between wrapper.hpp and api.cpp</a:t>
            </a:r>
            <a:endParaRPr/>
          </a:p>
        </p:txBody>
      </p:sp>
      <p:sp>
        <p:nvSpPr>
          <p:cNvPr id="668" name="Google Shape;668;g1048108ed72_0_5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void xfblasExecuteAsync(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unsigned int numKernels = 1,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unsigned int deviceIndex =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vector&lt;</a:t>
            </a: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future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&lt;xfblasStatus_t&gt; &gt; fuStatus;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for (unsigned int i = 0; i &lt; numKernels; i++)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fuStatus.push_back(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async(launch::async,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    xfblasExecute,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    i,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    deviceIndex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   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for (auto&amp; fu : fuStatus)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fu.wait();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9" name="Google Shape;669;g1048108ed72_0_5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void xfblasExecuteAsync(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unsigned int numkernels,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unsigned int deviceIndex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#pragma </a:t>
            </a: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omp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parallel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omp_set_dynamic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(0);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omp_set_num_threads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(numkernels);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#pragma </a:t>
            </a:r>
            <a:r>
              <a:rPr b="1" lang="en-US" sz="1200">
                <a:latin typeface="Roboto Mono"/>
                <a:ea typeface="Roboto Mono"/>
                <a:cs typeface="Roboto Mono"/>
                <a:sym typeface="Roboto Mono"/>
              </a:rPr>
              <a:t>omp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for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for (unsigned int i = 0; i &lt; numkernels; i++)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BLASHostHandle::instance().m_handlePtr[deviceIndex][i]-&gt;execute();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0" name="Google Shape;670;g1048108ed72_0_56"/>
          <p:cNvSpPr txBox="1"/>
          <p:nvPr/>
        </p:nvSpPr>
        <p:spPr>
          <a:xfrm>
            <a:off x="1523400" y="6235425"/>
            <a:ext cx="914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uses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std::future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realize asynchronous execution;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OpenMP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realize it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48108ed7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Difference between wrapper.hpp and api.cpp</a:t>
            </a:r>
            <a:endParaRPr/>
          </a:p>
        </p:txBody>
      </p:sp>
      <p:graphicFrame>
        <p:nvGraphicFramePr>
          <p:cNvPr id="677" name="Google Shape;677;g1048108ed72_0_0"/>
          <p:cNvGraphicFramePr/>
          <p:nvPr/>
        </p:nvGraphicFramePr>
        <p:xfrm>
          <a:off x="952500" y="141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{52A50FA4-1614-469B-9D36-001982752209}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Header File (wrapper.hpp)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Shared Library (api.cpp)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xfblasMallocRestricted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xfblasSend</a:t>
                      </a:r>
                      <a:endParaRPr sz="18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xfblasSetMatrixRestricted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xfblasSetVectorRestricted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xfblasGetMatrixRestricted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xfblasGetVectorRestricted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xfblasGetByPointer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xfblasGet</a:t>
                      </a:r>
                      <a:endParaRPr sz="18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xfblasMalloc</a:t>
                      </a:r>
                      <a:b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xfblasMallocManaged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i="1" lang="en-US" sz="3200" u="none" cap="none" strike="noStrike">
                          <a:solidFill>
                            <a:srgbClr val="888888"/>
                          </a:solidFill>
                        </a:rPr>
                        <a:t>None</a:t>
                      </a:r>
                      <a:endParaRPr i="1" sz="32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xfblasSetMatrix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xfblasSetVector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xfblasDeviceSynchronize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xfblasGetMatrix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xfblasGetVector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xfblasGemmByAddress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678" name="Google Shape;678;g1048108ed72_0_0"/>
          <p:cNvSpPr txBox="1"/>
          <p:nvPr/>
        </p:nvSpPr>
        <p:spPr>
          <a:xfrm>
            <a:off x="2357250" y="6238825"/>
            <a:ext cx="747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merges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steps and eliminates rarely used functions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27"/>
              <a:buFont typeface="Calibri"/>
              <a:buNone/>
            </a:pPr>
            <a:r>
              <a:rPr lang="en-US" sz="5867"/>
              <a:t>Helper function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000" y="1710767"/>
            <a:ext cx="112780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-507985" lvl="0" marL="609585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3200">
                <a:solidFill>
                  <a:schemeClr val="dk1"/>
                </a:solidFill>
              </a:rPr>
              <a:t>Which is the common module used by several primitives.</a:t>
            </a:r>
            <a:endParaRPr sz="3200">
              <a:solidFill>
                <a:schemeClr val="dk1"/>
              </a:solidFill>
            </a:endParaRPr>
          </a:p>
          <a:p>
            <a:pPr indent="-50798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3200">
                <a:solidFill>
                  <a:schemeClr val="dk1"/>
                </a:solidFill>
              </a:rPr>
              <a:t>Datamover module : move diverse kind of matrix and vector from memory to stream or move diverse kind of matrix and vector from stream to memory</a:t>
            </a:r>
            <a:endParaRPr sz="3200">
              <a:solidFill>
                <a:schemeClr val="dk1"/>
              </a:solidFill>
            </a:endParaRPr>
          </a:p>
          <a:p>
            <a:pPr indent="-50798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3200">
                <a:solidFill>
                  <a:schemeClr val="dk1"/>
                </a:solidFill>
              </a:rPr>
              <a:t>Function module: basic function</a:t>
            </a:r>
            <a:endParaRPr sz="3200">
              <a:solidFill>
                <a:schemeClr val="dk1"/>
              </a:solidFill>
            </a:endParaRPr>
          </a:p>
          <a:p>
            <a:pPr indent="-50798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3200">
                <a:solidFill>
                  <a:schemeClr val="dk1"/>
                </a:solidFill>
              </a:rPr>
              <a:t>Datatype module: define various data type using in streaming matrix and vector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"/>
          <p:cNvSpPr txBox="1"/>
          <p:nvPr/>
        </p:nvSpPr>
        <p:spPr>
          <a:xfrm>
            <a:off x="203050" y="1389810"/>
            <a:ext cx="107502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-535736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problem will be encountered when compiling the Host Program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5"/>
          <p:cNvSpPr/>
          <p:nvPr/>
        </p:nvSpPr>
        <p:spPr>
          <a:xfrm>
            <a:off x="203050" y="5680500"/>
            <a:ext cx="11785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spAutoFit/>
          </a:bodyPr>
          <a:lstStyle/>
          <a:p>
            <a:pPr indent="-482015" lvl="0" marL="6094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solve this problem, the flag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_GLIBCXX_USE_CXX11_ABI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Makefile should be set to 1 to enable the new glibc C++11 Name Mangling rules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5"/>
          <p:cNvSpPr txBox="1"/>
          <p:nvPr/>
        </p:nvSpPr>
        <p:spPr>
          <a:xfrm>
            <a:off x="747992" y="1896695"/>
            <a:ext cx="113232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/usr/bin/ld: /tmp/ccuGgV3Y.o: in function `xf::blas::xfblasCreate(char const*,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std::string, xf::blas::xfblasEngine_t, unsigned int, unsigned int)':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gemm_test.cpp:(.text+0x1a8a):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undefined reference to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`xrt::device::load_xclbin(std::string const&amp;)'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/usr/bin/ld: gemm_test.cpp:(.text+0x1acc):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undefined reference to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`xrt::xclbin::xclbin(std::string const&amp;)'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/usr/bin/ld: gemm_test.cpp:(.text+0x1ae9):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undefined reference to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`xrt::xclbin::get_cu_names() const'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/usr/bin/ld: /tmp/ccuGgV3Y.o: in function `xf::blas::XHost::XHost(char const*,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xf::blas::xfblasStatus_t*, unsigned int, unsigned int)':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gemm_test.cpp:(.text._ZN2xf4blas5XHostC2EPKcPNS0_14xfblasStatus_tEjj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[_ZN2xf4blas5XHostC5EPKcPNS0_14xfblasStatus_tEjj]+0x1cf):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undefined reference to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`xrt::kernel::kernel(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xrt::device const&amp;, xrt::uuid const&amp;, std::string const&amp;, xrt::kernel::cu_access_mode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)'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collect2: error: ld returned 1 exit status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make: *** [Makefile:190: build_dir.hw.xilinx_u50_gen3x16_xdma_201920_3/gemm_test.exe] Error 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5"/>
          <p:cNvSpPr txBox="1"/>
          <p:nvPr/>
        </p:nvSpPr>
        <p:spPr>
          <a:xfrm>
            <a:off x="838800" y="36576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Mismatch of GCC Name Mangling ABI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6"/>
          <p:cNvSpPr txBox="1"/>
          <p:nvPr/>
        </p:nvSpPr>
        <p:spPr>
          <a:xfrm>
            <a:off x="839160" y="366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Mismatch of GCC Name Mangling ABI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56"/>
          <p:cNvSpPr txBox="1"/>
          <p:nvPr/>
        </p:nvSpPr>
        <p:spPr>
          <a:xfrm>
            <a:off x="203400" y="1447560"/>
            <a:ext cx="11277720" cy="269244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-47376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❖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example, the function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xrt::device::load_xclbin(std::string const&amp;)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will be mangled to different names under different rules: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3760" lvl="0" marL="609480" marR="0" rtl="0" algn="l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❖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C++03 ABI: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_ZN3xrt6device11load_xclbinERKSs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(xrt::device::load_xclbin(std::string const&amp;))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3760" lvl="0" marL="609480" marR="0" rtl="0" algn="l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❖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C++11 ABI: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_ZN3xrt6device11load_xclbinERKNSt7__cxx1112basic_stringIcSt11char_traitsIcESaIcEEE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xrt::device::load_xclbin(std::__cxx11::basic_string&lt;char, std::char_traits&lt;char&gt;, std::allocator&lt;char&gt; &gt; const&amp;)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7"/>
          <p:cNvSpPr txBox="1"/>
          <p:nvPr/>
        </p:nvSpPr>
        <p:spPr>
          <a:xfrm>
            <a:off x="839160" y="366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Mismatch of GCC Name Mangling ABI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57"/>
          <p:cNvSpPr txBox="1"/>
          <p:nvPr/>
        </p:nvSpPr>
        <p:spPr>
          <a:xfrm>
            <a:off x="203400" y="1447560"/>
            <a:ext cx="11277720" cy="269244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-47376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❖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example, the function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xrt::xclbin::get_cu_names() const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will be mangled to different names under different rules: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3760" lvl="0" marL="609480" marR="0" rtl="0" algn="l">
              <a:lnSpc>
                <a:spcPct val="100000"/>
              </a:lnSpc>
              <a:spcBef>
                <a:spcPts val="1332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❖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C++03 ABI: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_ZNK3xrt6xclbin12get_cu_namesEv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(xrt::xclbin::get_cu_names() const)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3760" lvl="0" marL="609480" marR="0" rtl="0" algn="l">
              <a:lnSpc>
                <a:spcPct val="100000"/>
              </a:lnSpc>
              <a:spcBef>
                <a:spcPts val="1332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❖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C++11 ABI: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_ZNK3xrt6xclbin12get_cu_namesB5cxx11Ev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xrt::xclbin::get_cu_names[abi:cxx11]() const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8"/>
          <p:cNvSpPr txBox="1"/>
          <p:nvPr/>
        </p:nvSpPr>
        <p:spPr>
          <a:xfrm>
            <a:off x="456840" y="1657080"/>
            <a:ext cx="11277720" cy="490572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-46188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2"/>
              <a:buFont typeface="Arial"/>
              <a:buChar char="❖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L3 testing phase, the goal is to confirming the correction of the API functions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188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2"/>
              <a:buFont typeface="Arial"/>
              <a:buChar char="❖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host program multiplies two 128 × 128 matrices with floating point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entries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188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2"/>
              <a:buFont typeface="Arial"/>
              <a:buChar char="❖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host program generates the input and output directly in the program, and perform the output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by itself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8"/>
          <p:cNvSpPr txBox="1"/>
          <p:nvPr/>
        </p:nvSpPr>
        <p:spPr>
          <a:xfrm>
            <a:off x="839160" y="366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L3 testing phase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9"/>
          <p:cNvSpPr txBox="1"/>
          <p:nvPr/>
        </p:nvSpPr>
        <p:spPr>
          <a:xfrm>
            <a:off x="456840" y="1657080"/>
            <a:ext cx="11277720" cy="490572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xfblasEngine_t engineName = XFBLAS_ENGINE_GEMM;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xfblasStatus_t status =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xfblasCreate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(l_xclbinFile.c_str(), l_configFile, engineName, l_numKernel);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(status != XFBLAS_STATUS_SUCCESS) {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&lt;&lt; "Create Handle failed with error code: " &lt;&lt; status &lt;&lt; "\n";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EXIT_FAILURE;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posix_memalign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((void**)&amp;a, 4096, m * k * sizeof(BLAS_dataType));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 =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xfblasMallocRestricted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(m, k, sizeof(*a), a, k, l_numKernel - 1);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(status != XFBLAS_STATUS_SUCCESS) {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&lt;&lt; "Malloc memory for matrix A failed with error code: " &lt;&lt; status &lt;&lt; "\n";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EXIT_FAILURE;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 =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xfblasSetMatrixRestricted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(a, l_numKernel - 1);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(status != XFBLAS_STATUS_SUCCESS) {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&lt;&lt; "Set Matrix failed with error code: " &lt;&lt; status &lt;&lt; "\n";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xfblasDestroy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EXIT_FAILURE;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59"/>
          <p:cNvSpPr txBox="1"/>
          <p:nvPr/>
        </p:nvSpPr>
        <p:spPr>
          <a:xfrm>
            <a:off x="839160" y="366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function calls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0"/>
          <p:cNvSpPr txBox="1"/>
          <p:nvPr/>
        </p:nvSpPr>
        <p:spPr>
          <a:xfrm>
            <a:off x="456840" y="1657080"/>
            <a:ext cx="11277720" cy="490572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25" lIns="122025" spcFirstLastPara="1" rIns="122025" wrap="square" tIns="122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 =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xfblasGemm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(XFBLAS_OP_N, XFBLAS_OP_N, m, n, k, 1, a, k, b, n, 1, c, n, l_numKernel - 1);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(status != XFBLAS_STATUS_SUCCESS) {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&lt;&lt; "Matrix Multiplication failed with error code: " &lt;&lt; status &lt;&lt; "\n";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xfblasDestroy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EXIT_FAILURE;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 =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xfblasGetMatrixRestricted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(c, l_numKernel - 1);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(status != XFBLAS_STATUS_SUCCESS) {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&lt;&lt; "Get Matrix failed with error code: " &lt;&lt; status &lt;&lt; "\n";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xfblasDestroy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EXIT_FAILURE;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xfblasFree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(a, l_numKernel - 1);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xfblasDestroy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(l_numKernel);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60"/>
          <p:cNvSpPr txBox="1"/>
          <p:nvPr/>
        </p:nvSpPr>
        <p:spPr>
          <a:xfrm>
            <a:off x="839160" y="366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function calls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27"/>
              <a:buFont typeface="Calibri"/>
              <a:buNone/>
            </a:pPr>
            <a:r>
              <a:rPr lang="en-US" sz="5867"/>
              <a:t>L1 testing phase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000" y="1657167"/>
            <a:ext cx="11278000" cy="4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-477511" lvl="0" marL="609585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ct val="85714"/>
              <a:buChar char="❖"/>
            </a:pPr>
            <a:r>
              <a:rPr lang="en-US" sz="3733">
                <a:solidFill>
                  <a:schemeClr val="dk1"/>
                </a:solidFill>
              </a:rPr>
              <a:t>In L1 testing phase, the goal is to confirming the correction of primitive function</a:t>
            </a:r>
            <a:endParaRPr sz="3733">
              <a:solidFill>
                <a:schemeClr val="dk1"/>
              </a:solidFill>
            </a:endParaRPr>
          </a:p>
          <a:p>
            <a:pPr indent="-477511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Char char="❖"/>
            </a:pPr>
            <a:r>
              <a:rPr lang="en-US" sz="3733"/>
              <a:t>Four</a:t>
            </a:r>
            <a:r>
              <a:rPr lang="en-US" sz="3733">
                <a:solidFill>
                  <a:schemeClr val="dk1"/>
                </a:solidFill>
              </a:rPr>
              <a:t> step in testing</a:t>
            </a:r>
            <a:endParaRPr sz="3733">
              <a:solidFill>
                <a:schemeClr val="dk1"/>
              </a:solidFill>
            </a:endParaRPr>
          </a:p>
          <a:p>
            <a:pPr indent="0" lvl="0" marL="609585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ct val="61756"/>
              <a:buNone/>
            </a:pPr>
            <a:r>
              <a:rPr lang="en-US" sz="2667">
                <a:solidFill>
                  <a:schemeClr val="dk1"/>
                </a:solidFill>
              </a:rPr>
              <a:t>1.Starting with blas_gen_bin, the golden data and input data is generated</a:t>
            </a:r>
            <a:endParaRPr sz="2667">
              <a:solidFill>
                <a:schemeClr val="dk1"/>
              </a:solidFill>
            </a:endParaRPr>
          </a:p>
          <a:p>
            <a:pPr indent="0" lvl="0" marL="609585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ct val="61756"/>
              <a:buNone/>
            </a:pPr>
            <a:r>
              <a:rPr lang="en-US" sz="2667">
                <a:solidFill>
                  <a:schemeClr val="dk1"/>
                </a:solidFill>
              </a:rPr>
              <a:t>2.C-sim executes the function with input data than compare to golden data</a:t>
            </a:r>
            <a:endParaRPr sz="2667">
              <a:solidFill>
                <a:schemeClr val="dk1"/>
              </a:solidFill>
            </a:endParaRPr>
          </a:p>
          <a:p>
            <a:pPr indent="0" lvl="0" marL="609585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ct val="61756"/>
              <a:buNone/>
            </a:pPr>
            <a:r>
              <a:rPr lang="en-US" sz="2667">
                <a:solidFill>
                  <a:schemeClr val="dk1"/>
                </a:solidFill>
              </a:rPr>
              <a:t>3.Synthesize the function when c-sim has passed</a:t>
            </a:r>
            <a:endParaRPr sz="2667">
              <a:solidFill>
                <a:schemeClr val="dk1"/>
              </a:solidFill>
            </a:endParaRPr>
          </a:p>
          <a:p>
            <a:pPr indent="0" lvl="0" marL="609585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ct val="61756"/>
              <a:buNone/>
            </a:pPr>
            <a:r>
              <a:rPr lang="en-US" sz="2667">
                <a:solidFill>
                  <a:schemeClr val="dk1"/>
                </a:solidFill>
              </a:rPr>
              <a:t>4.Co-sim executes the function in simulator with input data than compare to golden data</a:t>
            </a:r>
            <a:endParaRPr sz="2667">
              <a:solidFill>
                <a:schemeClr val="dk1"/>
              </a:solidFill>
            </a:endParaRPr>
          </a:p>
          <a:p>
            <a:pPr indent="-477511" lvl="0" marL="609585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ct val="85714"/>
              <a:buChar char="❖"/>
            </a:pPr>
            <a:r>
              <a:rPr lang="en-US" sz="3733">
                <a:solidFill>
                  <a:schemeClr val="dk1"/>
                </a:solidFill>
              </a:rPr>
              <a:t>The library path must be specific before testing which user guide is omitted</a:t>
            </a:r>
            <a:endParaRPr sz="3733">
              <a:solidFill>
                <a:schemeClr val="dk1"/>
              </a:solidFill>
            </a:endParaRPr>
          </a:p>
          <a:p>
            <a:pPr indent="-477511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Char char="❖"/>
            </a:pPr>
            <a:r>
              <a:rPr b="1" lang="en-US" sz="3733">
                <a:solidFill>
                  <a:schemeClr val="dk1"/>
                </a:solidFill>
              </a:rPr>
              <a:t>LIBRARY_PATH=/usr/lib/x86_64-linux-nu:$LIBRARY_PATH</a:t>
            </a:r>
            <a:endParaRPr b="1" sz="3733">
              <a:solidFill>
                <a:schemeClr val="dk1"/>
              </a:solidFill>
            </a:endParaRPr>
          </a:p>
          <a:p>
            <a:pPr indent="-477511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Char char="❖"/>
            </a:pPr>
            <a:r>
              <a:rPr b="1" lang="en-US" sz="3733">
                <a:solidFill>
                  <a:schemeClr val="dk1"/>
                </a:solidFill>
              </a:rPr>
              <a:t>export LIBRARY_PATH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27"/>
              <a:buFont typeface="Calibri"/>
              <a:buNone/>
            </a:pPr>
            <a:r>
              <a:rPr lang="en-US" sz="5867"/>
              <a:t>Different in English case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57000" y="1461033"/>
            <a:ext cx="11278000" cy="31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74120" lvl="0" marL="609585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3200">
                <a:solidFill>
                  <a:schemeClr val="dk1"/>
                </a:solidFill>
              </a:rPr>
              <a:t>After the phase of synthesis, the testbench will looking for the appearance of the string "Finished </a:t>
            </a:r>
            <a:r>
              <a:rPr lang="en-US" sz="3200">
                <a:solidFill>
                  <a:srgbClr val="FF0000"/>
                </a:solidFill>
              </a:rPr>
              <a:t>generating</a:t>
            </a:r>
            <a:r>
              <a:rPr lang="en-US" sz="3200">
                <a:solidFill>
                  <a:schemeClr val="dk1"/>
                </a:solidFill>
              </a:rPr>
              <a:t> all RTL models" in the run log of Vitis HLS to deduce whether the synthesis succeeded</a:t>
            </a:r>
            <a:endParaRPr sz="3200">
              <a:solidFill>
                <a:schemeClr val="dk1"/>
              </a:solidFill>
            </a:endParaRPr>
          </a:p>
          <a:p>
            <a:pPr indent="-474120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US" sz="3200">
                <a:solidFill>
                  <a:schemeClr val="dk1"/>
                </a:solidFill>
              </a:rPr>
              <a:t>Lowercase “g” using in the string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768" y="4157033"/>
            <a:ext cx="6318433" cy="21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4997600" y="6284834"/>
            <a:ext cx="2196800" cy="52933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Testbench : hls.py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27"/>
              <a:buFont typeface="Calibri"/>
              <a:buNone/>
            </a:pPr>
            <a:r>
              <a:rPr lang="en-US" sz="5867"/>
              <a:t>Different in English case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000" y="1461033"/>
            <a:ext cx="11278000" cy="31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74120" lvl="0" marL="609584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3733">
                <a:solidFill>
                  <a:schemeClr val="dk1"/>
                </a:solidFill>
              </a:rPr>
              <a:t>However, the tool version 2020.2 we used produces the string "Finished </a:t>
            </a:r>
            <a:r>
              <a:rPr lang="en-US" sz="3733">
                <a:solidFill>
                  <a:srgbClr val="FF0000"/>
                </a:solidFill>
              </a:rPr>
              <a:t>Generating</a:t>
            </a:r>
            <a:r>
              <a:rPr lang="en-US" sz="3733">
                <a:solidFill>
                  <a:schemeClr val="dk1"/>
                </a:solidFill>
              </a:rPr>
              <a:t> all RTL models" in log file which leads to the failure of the L1 test</a:t>
            </a:r>
            <a:endParaRPr sz="3733">
              <a:solidFill>
                <a:schemeClr val="dk1"/>
              </a:solidFill>
            </a:endParaRPr>
          </a:p>
          <a:p>
            <a:pPr indent="-474120" lvl="0" marL="6095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US" sz="3733">
                <a:solidFill>
                  <a:schemeClr val="dk1"/>
                </a:solidFill>
              </a:rPr>
              <a:t>Uppercase “G” using in the string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5427000" y="5331534"/>
            <a:ext cx="1338000" cy="6709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Logfile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1" y="5003167"/>
            <a:ext cx="11785601" cy="40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2021-11-21T02:09:26Z</dcterms:created>
  <dc:creator>Tsai.RichardIL 蔡易霖 IEC1</dc:creator>
</cp:coreProperties>
</file>