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2"/>
  </p:notesMasterIdLst>
  <p:sldIdLst>
    <p:sldId id="256" r:id="rId2"/>
    <p:sldId id="257" r:id="rId3"/>
    <p:sldId id="258" r:id="rId4"/>
    <p:sldId id="270" r:id="rId5"/>
    <p:sldId id="312" r:id="rId6"/>
    <p:sldId id="313" r:id="rId7"/>
    <p:sldId id="314" r:id="rId8"/>
    <p:sldId id="297" r:id="rId9"/>
    <p:sldId id="298" r:id="rId10"/>
    <p:sldId id="300" r:id="rId11"/>
    <p:sldId id="303" r:id="rId12"/>
    <p:sldId id="304" r:id="rId13"/>
    <p:sldId id="296" r:id="rId14"/>
    <p:sldId id="310" r:id="rId15"/>
    <p:sldId id="311" r:id="rId16"/>
    <p:sldId id="306" r:id="rId17"/>
    <p:sldId id="307" r:id="rId18"/>
    <p:sldId id="308" r:id="rId19"/>
    <p:sldId id="309" r:id="rId20"/>
    <p:sldId id="290"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家維 許" initials="家維" lastIdx="2" clrIdx="0">
    <p:extLst>
      <p:ext uri="{19B8F6BF-5375-455C-9EA6-DF929625EA0E}">
        <p15:presenceInfo xmlns:p15="http://schemas.microsoft.com/office/powerpoint/2012/main" userId="ccae6db656de9e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FD9B9B"/>
    <a:srgbClr val="0066FF"/>
    <a:srgbClr val="4472C4"/>
    <a:srgbClr val="FFC000"/>
    <a:srgbClr val="FF9900"/>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73967" autoAdjust="0"/>
  </p:normalViewPr>
  <p:slideViewPr>
    <p:cSldViewPr snapToGrid="0">
      <p:cViewPr varScale="1">
        <p:scale>
          <a:sx n="63" d="100"/>
          <a:sy n="63" d="100"/>
        </p:scale>
        <p:origin x="1445" y="67"/>
      </p:cViewPr>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in Lai" userId="c5f1b5dd-f663-4884-9049-e74e9ce3d781" providerId="ADAL" clId="{275FEBA6-E17A-934C-B2FB-19A635C2F9B9}"/>
    <pc:docChg chg="modSld">
      <pc:chgData name="Jiin Lai" userId="c5f1b5dd-f663-4884-9049-e74e9ce3d781" providerId="ADAL" clId="{275FEBA6-E17A-934C-B2FB-19A635C2F9B9}" dt="2022-11-03T06:23:21.578" v="0"/>
      <pc:docMkLst>
        <pc:docMk/>
      </pc:docMkLst>
      <pc:sldChg chg="addSp">
        <pc:chgData name="Jiin Lai" userId="c5f1b5dd-f663-4884-9049-e74e9ce3d781" providerId="ADAL" clId="{275FEBA6-E17A-934C-B2FB-19A635C2F9B9}" dt="2022-11-03T06:23:21.578" v="0"/>
        <pc:sldMkLst>
          <pc:docMk/>
          <pc:sldMk cId="3228269417" sldId="256"/>
        </pc:sldMkLst>
        <pc:inkChg chg="add">
          <ac:chgData name="Jiin Lai" userId="c5f1b5dd-f663-4884-9049-e74e9ce3d781" providerId="ADAL" clId="{275FEBA6-E17A-934C-B2FB-19A635C2F9B9}" dt="2022-11-03T06:23:21.578" v="0"/>
          <ac:inkMkLst>
            <pc:docMk/>
            <pc:sldMk cId="3228269417" sldId="256"/>
            <ac:inkMk id="2" creationId="{65C5ADA4-7284-6B5B-2363-07861D5C69D9}"/>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06:23:21.568"/>
    </inkml:context>
    <inkml:brush xml:id="br0">
      <inkml:brushProperty name="width" value="0.08571" units="cm"/>
      <inkml:brushProperty name="height" value="0.08571" units="cm"/>
      <inkml:brushProperty name="color" value="#E71224"/>
    </inkml:brush>
  </inkml:definitions>
  <inkml:trace contextRef="#ctx0" brushRef="#br0">20 59 10403,'7'31'0,"0"-9"2523,-3-14-1684,-11-1-646,5-16 0,-7 18 1,9 4-123,0 4 1,-2 3 0,-2 0-163,-3-1 1,1 1 0,6-1 0,0 1-84,0 0 1,0-7-1,2 0 63,5 2 0,-3-6 0,9-3 0,0-6 0,0-6 0,0-7 0,2-5 0,1-1 0,-1-1 0,-4 0 0,0 3-511,0 4 660,-7 4 0,7 9 43,-5 0 1,-1 7 0,8-1 3,2-1 0,-4-3 1,2-2-1,2 0 168,3 0 0,1 0 1,3 0-1,2 0-52,2 0 1,-4 0 0,-2 0-170,8 0 1,-9 2-1,1 2 1,-5 5-56,-4 2 0,4-5 0,-6 7-905,2 3 0,-4-5-77,6 2 886,-9-9 1,11-4-1,-8-13 1,-3-7 22,-2-6 0,-2 4 0,0-6 0,2 2-291,5 0 1,-5-2 0,5 1-1332,-5-5 1718,-2 12 0,0-15 0,0 14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5C8C6-2229-4278-BA7E-CBF82991C4D7}" type="datetimeFigureOut">
              <a:rPr lang="zh-TW" altLang="en-US" smtClean="0"/>
              <a:t>2022/11/3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8A353F-DD73-46E7-A792-655E50E34853}" type="slidenum">
              <a:rPr lang="zh-TW" altLang="en-US" smtClean="0"/>
              <a:t>‹#›</a:t>
            </a:fld>
            <a:endParaRPr lang="zh-TW" altLang="en-US"/>
          </a:p>
        </p:txBody>
      </p:sp>
    </p:spTree>
    <p:extLst>
      <p:ext uri="{BB962C8B-B14F-4D97-AF65-F5344CB8AC3E}">
        <p14:creationId xmlns:p14="http://schemas.microsoft.com/office/powerpoint/2010/main" val="317561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A98A353F-DD73-46E7-A792-655E50E34853}" type="slidenum">
              <a:rPr lang="zh-TW" altLang="en-US" smtClean="0"/>
              <a:t>0</a:t>
            </a:fld>
            <a:endParaRPr lang="zh-TW" altLang="en-US"/>
          </a:p>
        </p:txBody>
      </p:sp>
    </p:spTree>
    <p:extLst>
      <p:ext uri="{BB962C8B-B14F-4D97-AF65-F5344CB8AC3E}">
        <p14:creationId xmlns:p14="http://schemas.microsoft.com/office/powerpoint/2010/main" val="3026040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98A353F-DD73-46E7-A792-655E50E34853}" type="slidenum">
              <a:rPr lang="zh-TW" altLang="en-US" smtClean="0"/>
              <a:t>9</a:t>
            </a:fld>
            <a:endParaRPr lang="zh-TW" altLang="en-US"/>
          </a:p>
        </p:txBody>
      </p:sp>
    </p:spTree>
    <p:extLst>
      <p:ext uri="{BB962C8B-B14F-4D97-AF65-F5344CB8AC3E}">
        <p14:creationId xmlns:p14="http://schemas.microsoft.com/office/powerpoint/2010/main" val="3667182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98A353F-DD73-46E7-A792-655E50E34853}" type="slidenum">
              <a:rPr lang="zh-TW" altLang="en-US" smtClean="0"/>
              <a:t>10</a:t>
            </a:fld>
            <a:endParaRPr lang="zh-TW" altLang="en-US"/>
          </a:p>
        </p:txBody>
      </p:sp>
    </p:spTree>
    <p:extLst>
      <p:ext uri="{BB962C8B-B14F-4D97-AF65-F5344CB8AC3E}">
        <p14:creationId xmlns:p14="http://schemas.microsoft.com/office/powerpoint/2010/main" val="90924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98A353F-DD73-46E7-A792-655E50E34853}" type="slidenum">
              <a:rPr lang="zh-TW" altLang="en-US" smtClean="0"/>
              <a:t>11</a:t>
            </a:fld>
            <a:endParaRPr lang="zh-TW" altLang="en-US"/>
          </a:p>
        </p:txBody>
      </p:sp>
    </p:spTree>
    <p:extLst>
      <p:ext uri="{BB962C8B-B14F-4D97-AF65-F5344CB8AC3E}">
        <p14:creationId xmlns:p14="http://schemas.microsoft.com/office/powerpoint/2010/main" val="3772259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98A353F-DD73-46E7-A792-655E50E34853}" type="slidenum">
              <a:rPr lang="zh-TW" altLang="en-US" smtClean="0"/>
              <a:t>12</a:t>
            </a:fld>
            <a:endParaRPr lang="zh-TW" altLang="en-US"/>
          </a:p>
        </p:txBody>
      </p:sp>
    </p:spTree>
    <p:extLst>
      <p:ext uri="{BB962C8B-B14F-4D97-AF65-F5344CB8AC3E}">
        <p14:creationId xmlns:p14="http://schemas.microsoft.com/office/powerpoint/2010/main" val="3223171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98A353F-DD73-46E7-A792-655E50E34853}" type="slidenum">
              <a:rPr lang="zh-TW" altLang="en-US" smtClean="0"/>
              <a:t>13</a:t>
            </a:fld>
            <a:endParaRPr lang="zh-TW" altLang="en-US"/>
          </a:p>
        </p:txBody>
      </p:sp>
    </p:spTree>
    <p:extLst>
      <p:ext uri="{BB962C8B-B14F-4D97-AF65-F5344CB8AC3E}">
        <p14:creationId xmlns:p14="http://schemas.microsoft.com/office/powerpoint/2010/main" val="395187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98A353F-DD73-46E7-A792-655E50E34853}" type="slidenum">
              <a:rPr lang="zh-TW" altLang="en-US" smtClean="0"/>
              <a:t>1</a:t>
            </a:fld>
            <a:endParaRPr lang="zh-TW" altLang="en-US"/>
          </a:p>
        </p:txBody>
      </p:sp>
    </p:spTree>
    <p:extLst>
      <p:ext uri="{BB962C8B-B14F-4D97-AF65-F5344CB8AC3E}">
        <p14:creationId xmlns:p14="http://schemas.microsoft.com/office/powerpoint/2010/main" val="2067660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98A353F-DD73-46E7-A792-655E50E34853}" type="slidenum">
              <a:rPr lang="zh-TW" altLang="en-US" smtClean="0"/>
              <a:t>2</a:t>
            </a:fld>
            <a:endParaRPr lang="zh-TW" altLang="en-US"/>
          </a:p>
        </p:txBody>
      </p:sp>
    </p:spTree>
    <p:extLst>
      <p:ext uri="{BB962C8B-B14F-4D97-AF65-F5344CB8AC3E}">
        <p14:creationId xmlns:p14="http://schemas.microsoft.com/office/powerpoint/2010/main" val="2924185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98A353F-DD73-46E7-A792-655E50E34853}" type="slidenum">
              <a:rPr lang="zh-TW" altLang="en-US" smtClean="0"/>
              <a:t>3</a:t>
            </a:fld>
            <a:endParaRPr lang="zh-TW" altLang="en-US"/>
          </a:p>
        </p:txBody>
      </p:sp>
    </p:spTree>
    <p:extLst>
      <p:ext uri="{BB962C8B-B14F-4D97-AF65-F5344CB8AC3E}">
        <p14:creationId xmlns:p14="http://schemas.microsoft.com/office/powerpoint/2010/main" val="2214888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98A353F-DD73-46E7-A792-655E50E34853}" type="slidenum">
              <a:rPr lang="zh-TW" altLang="en-US" smtClean="0"/>
              <a:t>4</a:t>
            </a:fld>
            <a:endParaRPr lang="zh-TW" altLang="en-US"/>
          </a:p>
        </p:txBody>
      </p:sp>
    </p:spTree>
    <p:extLst>
      <p:ext uri="{BB962C8B-B14F-4D97-AF65-F5344CB8AC3E}">
        <p14:creationId xmlns:p14="http://schemas.microsoft.com/office/powerpoint/2010/main" val="1575873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98A353F-DD73-46E7-A792-655E50E34853}" type="slidenum">
              <a:rPr lang="zh-TW" altLang="en-US" smtClean="0"/>
              <a:t>5</a:t>
            </a:fld>
            <a:endParaRPr lang="zh-TW" altLang="en-US"/>
          </a:p>
        </p:txBody>
      </p:sp>
    </p:spTree>
    <p:extLst>
      <p:ext uri="{BB962C8B-B14F-4D97-AF65-F5344CB8AC3E}">
        <p14:creationId xmlns:p14="http://schemas.microsoft.com/office/powerpoint/2010/main" val="1783229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98A353F-DD73-46E7-A792-655E50E34853}" type="slidenum">
              <a:rPr lang="zh-TW" altLang="en-US" smtClean="0"/>
              <a:t>6</a:t>
            </a:fld>
            <a:endParaRPr lang="zh-TW" altLang="en-US"/>
          </a:p>
        </p:txBody>
      </p:sp>
    </p:spTree>
    <p:extLst>
      <p:ext uri="{BB962C8B-B14F-4D97-AF65-F5344CB8AC3E}">
        <p14:creationId xmlns:p14="http://schemas.microsoft.com/office/powerpoint/2010/main" val="1135723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98A353F-DD73-46E7-A792-655E50E34853}" type="slidenum">
              <a:rPr lang="zh-TW" altLang="en-US" smtClean="0"/>
              <a:t>7</a:t>
            </a:fld>
            <a:endParaRPr lang="zh-TW" altLang="en-US"/>
          </a:p>
        </p:txBody>
      </p:sp>
    </p:spTree>
    <p:extLst>
      <p:ext uri="{BB962C8B-B14F-4D97-AF65-F5344CB8AC3E}">
        <p14:creationId xmlns:p14="http://schemas.microsoft.com/office/powerpoint/2010/main" val="3884671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A98A353F-DD73-46E7-A792-655E50E34853}" type="slidenum">
              <a:rPr lang="zh-TW" altLang="en-US" smtClean="0"/>
              <a:t>8</a:t>
            </a:fld>
            <a:endParaRPr lang="zh-TW" altLang="en-US"/>
          </a:p>
        </p:txBody>
      </p:sp>
    </p:spTree>
    <p:extLst>
      <p:ext uri="{BB962C8B-B14F-4D97-AF65-F5344CB8AC3E}">
        <p14:creationId xmlns:p14="http://schemas.microsoft.com/office/powerpoint/2010/main" val="2939642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B30906-0077-464B-A782-ED1DEB85C017}"/>
              </a:ext>
            </a:extLst>
          </p:cNvPr>
          <p:cNvSpPr>
            <a:spLocks noGrp="1"/>
          </p:cNvSpPr>
          <p:nvPr>
            <p:ph type="ctrTitle"/>
          </p:nvPr>
        </p:nvSpPr>
        <p:spPr>
          <a:xfrm>
            <a:off x="1524000" y="1122363"/>
            <a:ext cx="9144000" cy="2387600"/>
          </a:xfrm>
        </p:spPr>
        <p:txBody>
          <a:bodyPr anchor="b"/>
          <a:lstStyle>
            <a:lvl1pPr algn="ctr">
              <a:defRPr sz="6000" baseline="0">
                <a:latin typeface="Cambria" panose="02040503050406030204" pitchFamily="18" charset="0"/>
              </a:defRPr>
            </a:lvl1pPr>
          </a:lstStyle>
          <a:p>
            <a:r>
              <a:rPr lang="zh-TW" altLang="en-US" dirty="0"/>
              <a:t>按一下以編輯母片標題樣式</a:t>
            </a:r>
          </a:p>
        </p:txBody>
      </p:sp>
      <p:sp>
        <p:nvSpPr>
          <p:cNvPr id="3" name="副標題 2">
            <a:extLst>
              <a:ext uri="{FF2B5EF4-FFF2-40B4-BE49-F238E27FC236}">
                <a16:creationId xmlns:a16="http://schemas.microsoft.com/office/drawing/2014/main" id="{E667CCE3-7D63-4EA4-81DE-91F7A57CFC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C524C30-15DB-4BF5-90D5-8749F6062EF0}"/>
              </a:ext>
            </a:extLst>
          </p:cNvPr>
          <p:cNvSpPr>
            <a:spLocks noGrp="1"/>
          </p:cNvSpPr>
          <p:nvPr>
            <p:ph type="dt" sz="half" idx="10"/>
          </p:nvPr>
        </p:nvSpPr>
        <p:spPr/>
        <p:txBody>
          <a:bodyPr/>
          <a:lstStyle/>
          <a:p>
            <a:fld id="{34A2A39A-A499-4FCD-8686-DA876283A826}" type="datetime1">
              <a:rPr lang="zh-TW" altLang="en-US" smtClean="0"/>
              <a:t>2022/11/3</a:t>
            </a:fld>
            <a:endParaRPr lang="zh-TW" altLang="en-US"/>
          </a:p>
        </p:txBody>
      </p:sp>
      <p:sp>
        <p:nvSpPr>
          <p:cNvPr id="5" name="頁尾版面配置區 4">
            <a:extLst>
              <a:ext uri="{FF2B5EF4-FFF2-40B4-BE49-F238E27FC236}">
                <a16:creationId xmlns:a16="http://schemas.microsoft.com/office/drawing/2014/main" id="{5D568C84-14F8-4B2F-AE34-1E6E7EE228F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3947B4B-2D3E-4D57-A298-29E354254569}"/>
              </a:ext>
            </a:extLst>
          </p:cNvPr>
          <p:cNvSpPr>
            <a:spLocks noGrp="1"/>
          </p:cNvSpPr>
          <p:nvPr>
            <p:ph type="sldNum" sz="quarter" idx="12"/>
          </p:nvPr>
        </p:nvSpPr>
        <p:spPr/>
        <p:txBody>
          <a:bodyPr/>
          <a:lstStyle/>
          <a:p>
            <a:fld id="{E87AC57D-1DB1-4E4B-AB7F-2C735D9C1383}" type="slidenum">
              <a:rPr lang="zh-TW" altLang="en-US" smtClean="0"/>
              <a:t>‹#›</a:t>
            </a:fld>
            <a:endParaRPr lang="zh-TW" altLang="en-US"/>
          </a:p>
        </p:txBody>
      </p:sp>
    </p:spTree>
    <p:extLst>
      <p:ext uri="{BB962C8B-B14F-4D97-AF65-F5344CB8AC3E}">
        <p14:creationId xmlns:p14="http://schemas.microsoft.com/office/powerpoint/2010/main" val="583395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57E092-E14A-4379-87C9-7E6DEA9FD15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65FCD7D-FEAD-434C-879C-1174D91EBBD3}"/>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91A9F15-46DB-4184-80AA-09D7FFD6CE74}"/>
              </a:ext>
            </a:extLst>
          </p:cNvPr>
          <p:cNvSpPr>
            <a:spLocks noGrp="1"/>
          </p:cNvSpPr>
          <p:nvPr>
            <p:ph type="dt" sz="half" idx="10"/>
          </p:nvPr>
        </p:nvSpPr>
        <p:spPr/>
        <p:txBody>
          <a:bodyPr/>
          <a:lstStyle/>
          <a:p>
            <a:fld id="{0C74B19C-CE7A-4BA2-A6CA-13C1FDD18F9E}" type="datetime1">
              <a:rPr lang="zh-TW" altLang="en-US" smtClean="0"/>
              <a:t>2022/11/3</a:t>
            </a:fld>
            <a:endParaRPr lang="zh-TW" altLang="en-US"/>
          </a:p>
        </p:txBody>
      </p:sp>
      <p:sp>
        <p:nvSpPr>
          <p:cNvPr id="5" name="頁尾版面配置區 4">
            <a:extLst>
              <a:ext uri="{FF2B5EF4-FFF2-40B4-BE49-F238E27FC236}">
                <a16:creationId xmlns:a16="http://schemas.microsoft.com/office/drawing/2014/main" id="{56F17877-FDAA-4847-9E45-707E54248E0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682C8E0-319A-46F1-AE9D-73B719E0F79E}"/>
              </a:ext>
            </a:extLst>
          </p:cNvPr>
          <p:cNvSpPr>
            <a:spLocks noGrp="1"/>
          </p:cNvSpPr>
          <p:nvPr>
            <p:ph type="sldNum" sz="quarter" idx="12"/>
          </p:nvPr>
        </p:nvSpPr>
        <p:spPr/>
        <p:txBody>
          <a:bodyPr/>
          <a:lstStyle/>
          <a:p>
            <a:fld id="{E87AC57D-1DB1-4E4B-AB7F-2C735D9C1383}" type="slidenum">
              <a:rPr lang="zh-TW" altLang="en-US" smtClean="0"/>
              <a:t>‹#›</a:t>
            </a:fld>
            <a:endParaRPr lang="zh-TW" altLang="en-US"/>
          </a:p>
        </p:txBody>
      </p:sp>
    </p:spTree>
    <p:extLst>
      <p:ext uri="{BB962C8B-B14F-4D97-AF65-F5344CB8AC3E}">
        <p14:creationId xmlns:p14="http://schemas.microsoft.com/office/powerpoint/2010/main" val="4111233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4291966-4B82-43B8-B814-9CD7B9F649BE}"/>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C4E4BDE-6A25-412B-9680-D2C60D2B715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E82C344-1AA5-42B6-9015-AA6E6D0C6664}"/>
              </a:ext>
            </a:extLst>
          </p:cNvPr>
          <p:cNvSpPr>
            <a:spLocks noGrp="1"/>
          </p:cNvSpPr>
          <p:nvPr>
            <p:ph type="dt" sz="half" idx="10"/>
          </p:nvPr>
        </p:nvSpPr>
        <p:spPr/>
        <p:txBody>
          <a:bodyPr/>
          <a:lstStyle/>
          <a:p>
            <a:fld id="{D5CBC351-ABEB-4AE1-B25A-9DB393EF2A40}" type="datetime1">
              <a:rPr lang="zh-TW" altLang="en-US" smtClean="0"/>
              <a:t>2022/11/3</a:t>
            </a:fld>
            <a:endParaRPr lang="zh-TW" altLang="en-US"/>
          </a:p>
        </p:txBody>
      </p:sp>
      <p:sp>
        <p:nvSpPr>
          <p:cNvPr id="5" name="頁尾版面配置區 4">
            <a:extLst>
              <a:ext uri="{FF2B5EF4-FFF2-40B4-BE49-F238E27FC236}">
                <a16:creationId xmlns:a16="http://schemas.microsoft.com/office/drawing/2014/main" id="{D71074FF-61A7-497D-A67B-0137C3BD476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6C9C76B-994F-4C0A-A372-354F718884F0}"/>
              </a:ext>
            </a:extLst>
          </p:cNvPr>
          <p:cNvSpPr>
            <a:spLocks noGrp="1"/>
          </p:cNvSpPr>
          <p:nvPr>
            <p:ph type="sldNum" sz="quarter" idx="12"/>
          </p:nvPr>
        </p:nvSpPr>
        <p:spPr/>
        <p:txBody>
          <a:bodyPr/>
          <a:lstStyle/>
          <a:p>
            <a:fld id="{E87AC57D-1DB1-4E4B-AB7F-2C735D9C1383}" type="slidenum">
              <a:rPr lang="zh-TW" altLang="en-US" smtClean="0"/>
              <a:t>‹#›</a:t>
            </a:fld>
            <a:endParaRPr lang="zh-TW" altLang="en-US"/>
          </a:p>
        </p:txBody>
      </p:sp>
    </p:spTree>
    <p:extLst>
      <p:ext uri="{BB962C8B-B14F-4D97-AF65-F5344CB8AC3E}">
        <p14:creationId xmlns:p14="http://schemas.microsoft.com/office/powerpoint/2010/main" val="301234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41A72D-A779-4675-A2BC-57D80129ECF1}"/>
              </a:ext>
            </a:extLst>
          </p:cNvPr>
          <p:cNvSpPr>
            <a:spLocks noGrp="1"/>
          </p:cNvSpPr>
          <p:nvPr>
            <p:ph type="title"/>
          </p:nvPr>
        </p:nvSpPr>
        <p:spPr/>
        <p:txBody>
          <a:bodyPr/>
          <a:lstStyle>
            <a:lvl1pPr>
              <a:defRPr baseline="0">
                <a:latin typeface="Cambria" panose="02040503050406030204" pitchFamily="18" charset="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F224B597-0CE3-4D2A-ACDD-119C3ED3DE7B}"/>
              </a:ext>
            </a:extLst>
          </p:cNvPr>
          <p:cNvSpPr>
            <a:spLocks noGrp="1"/>
          </p:cNvSpPr>
          <p:nvPr>
            <p:ph idx="1"/>
          </p:nvPr>
        </p:nvSpPr>
        <p:spPr/>
        <p:txBody>
          <a:bodyPr/>
          <a:lstStyle>
            <a:lvl1pPr>
              <a:defRPr baseline="0">
                <a:latin typeface="Cambria" panose="02040503050406030204" pitchFamily="18" charset="0"/>
              </a:defRPr>
            </a:lvl1pPr>
            <a:lvl2pPr>
              <a:defRPr baseline="0">
                <a:latin typeface="Cambria" panose="02040503050406030204" pitchFamily="18" charset="0"/>
              </a:defRPr>
            </a:lvl2pPr>
            <a:lvl3pPr>
              <a:defRPr baseline="0">
                <a:latin typeface="Cambria" panose="02040503050406030204" pitchFamily="18" charset="0"/>
              </a:defRPr>
            </a:lvl3pPr>
            <a:lvl4pPr>
              <a:defRPr baseline="0">
                <a:latin typeface="Cambria" panose="02040503050406030204" pitchFamily="18" charset="0"/>
              </a:defRPr>
            </a:lvl4pPr>
            <a:lvl5pPr>
              <a:defRPr baseline="0">
                <a:latin typeface="Cambria" panose="02040503050406030204" pitchFamily="18"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136805B-AF0E-48B0-80E3-331AAB49367B}"/>
              </a:ext>
            </a:extLst>
          </p:cNvPr>
          <p:cNvSpPr>
            <a:spLocks noGrp="1"/>
          </p:cNvSpPr>
          <p:nvPr>
            <p:ph type="dt" sz="half" idx="10"/>
          </p:nvPr>
        </p:nvSpPr>
        <p:spPr/>
        <p:txBody>
          <a:bodyPr/>
          <a:lstStyle>
            <a:lvl1pPr>
              <a:defRPr baseline="0">
                <a:latin typeface="Cambria" panose="02040503050406030204" pitchFamily="18" charset="0"/>
              </a:defRPr>
            </a:lvl1pPr>
          </a:lstStyle>
          <a:p>
            <a:fld id="{2B4AD029-0885-4B81-AF84-D47A0C0B6F54}" type="datetime1">
              <a:rPr lang="zh-TW" altLang="en-US" smtClean="0"/>
              <a:pPr/>
              <a:t>2022/11/3</a:t>
            </a:fld>
            <a:endParaRPr lang="zh-TW" altLang="en-US"/>
          </a:p>
        </p:txBody>
      </p:sp>
      <p:sp>
        <p:nvSpPr>
          <p:cNvPr id="5" name="頁尾版面配置區 4">
            <a:extLst>
              <a:ext uri="{FF2B5EF4-FFF2-40B4-BE49-F238E27FC236}">
                <a16:creationId xmlns:a16="http://schemas.microsoft.com/office/drawing/2014/main" id="{55F16D7C-E866-41DB-AF76-591BC1929E6A}"/>
              </a:ext>
            </a:extLst>
          </p:cNvPr>
          <p:cNvSpPr>
            <a:spLocks noGrp="1"/>
          </p:cNvSpPr>
          <p:nvPr>
            <p:ph type="ftr" sz="quarter" idx="11"/>
          </p:nvPr>
        </p:nvSpPr>
        <p:spPr/>
        <p:txBody>
          <a:bodyPr/>
          <a:lstStyle>
            <a:lvl1pPr>
              <a:defRPr baseline="0">
                <a:latin typeface="Cambria" panose="02040503050406030204" pitchFamily="18" charset="0"/>
              </a:defRPr>
            </a:lvl1pPr>
          </a:lstStyle>
          <a:p>
            <a:endParaRPr lang="zh-TW" altLang="en-US"/>
          </a:p>
        </p:txBody>
      </p:sp>
      <p:sp>
        <p:nvSpPr>
          <p:cNvPr id="6" name="投影片編號版面配置區 5">
            <a:extLst>
              <a:ext uri="{FF2B5EF4-FFF2-40B4-BE49-F238E27FC236}">
                <a16:creationId xmlns:a16="http://schemas.microsoft.com/office/drawing/2014/main" id="{11E2B0DF-E5E1-4278-9198-57572CF62E3D}"/>
              </a:ext>
            </a:extLst>
          </p:cNvPr>
          <p:cNvSpPr>
            <a:spLocks noGrp="1"/>
          </p:cNvSpPr>
          <p:nvPr>
            <p:ph type="sldNum" sz="quarter" idx="12"/>
          </p:nvPr>
        </p:nvSpPr>
        <p:spPr/>
        <p:txBody>
          <a:bodyPr/>
          <a:lstStyle>
            <a:lvl1pPr>
              <a:defRPr baseline="0">
                <a:latin typeface="Cambria" panose="02040503050406030204" pitchFamily="18" charset="0"/>
              </a:defRPr>
            </a:lvl1pPr>
          </a:lstStyle>
          <a:p>
            <a:fld id="{E87AC57D-1DB1-4E4B-AB7F-2C735D9C1383}" type="slidenum">
              <a:rPr lang="zh-TW" altLang="en-US" smtClean="0"/>
              <a:pPr/>
              <a:t>‹#›</a:t>
            </a:fld>
            <a:endParaRPr lang="zh-TW" altLang="en-US"/>
          </a:p>
        </p:txBody>
      </p:sp>
    </p:spTree>
    <p:extLst>
      <p:ext uri="{BB962C8B-B14F-4D97-AF65-F5344CB8AC3E}">
        <p14:creationId xmlns:p14="http://schemas.microsoft.com/office/powerpoint/2010/main" val="219177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ECE0E0-6B73-42F7-9E4C-8C2F29B9CB92}"/>
              </a:ext>
            </a:extLst>
          </p:cNvPr>
          <p:cNvSpPr>
            <a:spLocks noGrp="1"/>
          </p:cNvSpPr>
          <p:nvPr>
            <p:ph type="title"/>
          </p:nvPr>
        </p:nvSpPr>
        <p:spPr>
          <a:xfrm>
            <a:off x="831850" y="1709738"/>
            <a:ext cx="10515600" cy="2852737"/>
          </a:xfrm>
        </p:spPr>
        <p:txBody>
          <a:bodyPr anchor="b"/>
          <a:lstStyle>
            <a:lvl1pPr>
              <a:defRPr sz="6000" baseline="0">
                <a:latin typeface="Cambria" panose="02040503050406030204" pitchFamily="18" charset="0"/>
              </a:defRPr>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EFB383A1-B5F5-48C5-B2B7-C562311632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F9727ED6-0CD7-41C9-BA6F-85B2C7D47965}"/>
              </a:ext>
            </a:extLst>
          </p:cNvPr>
          <p:cNvSpPr>
            <a:spLocks noGrp="1"/>
          </p:cNvSpPr>
          <p:nvPr>
            <p:ph type="dt" sz="half" idx="10"/>
          </p:nvPr>
        </p:nvSpPr>
        <p:spPr/>
        <p:txBody>
          <a:bodyPr/>
          <a:lstStyle/>
          <a:p>
            <a:fld id="{75D452A4-7EC2-4472-9EF7-E03EAD82A39A}" type="datetime1">
              <a:rPr lang="zh-TW" altLang="en-US" smtClean="0"/>
              <a:t>2022/11/3</a:t>
            </a:fld>
            <a:endParaRPr lang="zh-TW" altLang="en-US"/>
          </a:p>
        </p:txBody>
      </p:sp>
      <p:sp>
        <p:nvSpPr>
          <p:cNvPr id="5" name="頁尾版面配置區 4">
            <a:extLst>
              <a:ext uri="{FF2B5EF4-FFF2-40B4-BE49-F238E27FC236}">
                <a16:creationId xmlns:a16="http://schemas.microsoft.com/office/drawing/2014/main" id="{07C9E154-3603-4736-BFD6-B8AAB01A7EF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2735DD3-4681-40B4-BE05-B8D43A70032E}"/>
              </a:ext>
            </a:extLst>
          </p:cNvPr>
          <p:cNvSpPr>
            <a:spLocks noGrp="1"/>
          </p:cNvSpPr>
          <p:nvPr>
            <p:ph type="sldNum" sz="quarter" idx="12"/>
          </p:nvPr>
        </p:nvSpPr>
        <p:spPr/>
        <p:txBody>
          <a:bodyPr/>
          <a:lstStyle/>
          <a:p>
            <a:fld id="{E87AC57D-1DB1-4E4B-AB7F-2C735D9C1383}" type="slidenum">
              <a:rPr lang="zh-TW" altLang="en-US" smtClean="0"/>
              <a:t>‹#›</a:t>
            </a:fld>
            <a:endParaRPr lang="zh-TW" altLang="en-US"/>
          </a:p>
        </p:txBody>
      </p:sp>
    </p:spTree>
    <p:extLst>
      <p:ext uri="{BB962C8B-B14F-4D97-AF65-F5344CB8AC3E}">
        <p14:creationId xmlns:p14="http://schemas.microsoft.com/office/powerpoint/2010/main" val="290966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A30563-8291-4CDF-8366-3807DB047936}"/>
              </a:ext>
            </a:extLst>
          </p:cNvPr>
          <p:cNvSpPr>
            <a:spLocks noGrp="1"/>
          </p:cNvSpPr>
          <p:nvPr>
            <p:ph type="title"/>
          </p:nvPr>
        </p:nvSpPr>
        <p:spPr/>
        <p:txBody>
          <a:bodyPr/>
          <a:lstStyle>
            <a:lvl1pPr>
              <a:defRPr baseline="0">
                <a:latin typeface="Cambria" panose="02040503050406030204" pitchFamily="18" charset="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BC9486F9-675E-40AA-8CF1-EA4B7B814441}"/>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8B6AF2C-9AC5-487E-9DAD-A219A451CA59}"/>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07F9A5E-D06D-4C26-AEA3-AA1989A9B61F}"/>
              </a:ext>
            </a:extLst>
          </p:cNvPr>
          <p:cNvSpPr>
            <a:spLocks noGrp="1"/>
          </p:cNvSpPr>
          <p:nvPr>
            <p:ph type="dt" sz="half" idx="10"/>
          </p:nvPr>
        </p:nvSpPr>
        <p:spPr/>
        <p:txBody>
          <a:bodyPr/>
          <a:lstStyle/>
          <a:p>
            <a:fld id="{8103AD0A-7B86-4D91-BE7C-8F08CA06DD05}" type="datetime1">
              <a:rPr lang="zh-TW" altLang="en-US" smtClean="0"/>
              <a:t>2022/11/3</a:t>
            </a:fld>
            <a:endParaRPr lang="zh-TW" altLang="en-US"/>
          </a:p>
        </p:txBody>
      </p:sp>
      <p:sp>
        <p:nvSpPr>
          <p:cNvPr id="6" name="頁尾版面配置區 5">
            <a:extLst>
              <a:ext uri="{FF2B5EF4-FFF2-40B4-BE49-F238E27FC236}">
                <a16:creationId xmlns:a16="http://schemas.microsoft.com/office/drawing/2014/main" id="{358FE46B-D292-4F83-8151-F9141C1A1E0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3D334F3-BE28-450F-8489-73C991C3D50B}"/>
              </a:ext>
            </a:extLst>
          </p:cNvPr>
          <p:cNvSpPr>
            <a:spLocks noGrp="1"/>
          </p:cNvSpPr>
          <p:nvPr>
            <p:ph type="sldNum" sz="quarter" idx="12"/>
          </p:nvPr>
        </p:nvSpPr>
        <p:spPr/>
        <p:txBody>
          <a:bodyPr/>
          <a:lstStyle/>
          <a:p>
            <a:fld id="{E87AC57D-1DB1-4E4B-AB7F-2C735D9C1383}" type="slidenum">
              <a:rPr lang="zh-TW" altLang="en-US" smtClean="0"/>
              <a:t>‹#›</a:t>
            </a:fld>
            <a:endParaRPr lang="zh-TW" altLang="en-US"/>
          </a:p>
        </p:txBody>
      </p:sp>
    </p:spTree>
    <p:extLst>
      <p:ext uri="{BB962C8B-B14F-4D97-AF65-F5344CB8AC3E}">
        <p14:creationId xmlns:p14="http://schemas.microsoft.com/office/powerpoint/2010/main" val="240149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185BFE-14FA-4BA0-8019-D163E506E3DC}"/>
              </a:ext>
            </a:extLst>
          </p:cNvPr>
          <p:cNvSpPr>
            <a:spLocks noGrp="1"/>
          </p:cNvSpPr>
          <p:nvPr>
            <p:ph type="title"/>
          </p:nvPr>
        </p:nvSpPr>
        <p:spPr>
          <a:xfrm>
            <a:off x="839788" y="365125"/>
            <a:ext cx="10515600" cy="1325563"/>
          </a:xfrm>
        </p:spPr>
        <p:txBody>
          <a:bodyPr/>
          <a:lstStyle>
            <a:lvl1pPr>
              <a:defRPr baseline="0">
                <a:latin typeface="Cambria" panose="02040503050406030204" pitchFamily="18" charset="0"/>
              </a:defRPr>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4FA3FF46-2A1F-4C88-91D4-D45489A67E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4" name="內容版面配置區 3">
            <a:extLst>
              <a:ext uri="{FF2B5EF4-FFF2-40B4-BE49-F238E27FC236}">
                <a16:creationId xmlns:a16="http://schemas.microsoft.com/office/drawing/2014/main" id="{57D7B3E0-53FA-400F-AE80-40305F73DD31}"/>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53868DA-09A2-4694-9B1C-B1F3DD2EC4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F8EE561-29FC-4729-9E42-629A7092EDF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7CFE56B4-E169-4C20-BF2E-7D6F2D810922}"/>
              </a:ext>
            </a:extLst>
          </p:cNvPr>
          <p:cNvSpPr>
            <a:spLocks noGrp="1"/>
          </p:cNvSpPr>
          <p:nvPr>
            <p:ph type="dt" sz="half" idx="10"/>
          </p:nvPr>
        </p:nvSpPr>
        <p:spPr/>
        <p:txBody>
          <a:bodyPr/>
          <a:lstStyle/>
          <a:p>
            <a:fld id="{6105B1C2-C107-4626-9615-97B437152C27}" type="datetime1">
              <a:rPr lang="zh-TW" altLang="en-US" smtClean="0"/>
              <a:t>2022/11/3</a:t>
            </a:fld>
            <a:endParaRPr lang="zh-TW" altLang="en-US"/>
          </a:p>
        </p:txBody>
      </p:sp>
      <p:sp>
        <p:nvSpPr>
          <p:cNvPr id="8" name="頁尾版面配置區 7">
            <a:extLst>
              <a:ext uri="{FF2B5EF4-FFF2-40B4-BE49-F238E27FC236}">
                <a16:creationId xmlns:a16="http://schemas.microsoft.com/office/drawing/2014/main" id="{86216D97-56E8-45DC-B462-D247B118D0C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2B586944-8451-4D98-BB7B-9DA9C375CB82}"/>
              </a:ext>
            </a:extLst>
          </p:cNvPr>
          <p:cNvSpPr>
            <a:spLocks noGrp="1"/>
          </p:cNvSpPr>
          <p:nvPr>
            <p:ph type="sldNum" sz="quarter" idx="12"/>
          </p:nvPr>
        </p:nvSpPr>
        <p:spPr/>
        <p:txBody>
          <a:bodyPr/>
          <a:lstStyle/>
          <a:p>
            <a:fld id="{E87AC57D-1DB1-4E4B-AB7F-2C735D9C1383}" type="slidenum">
              <a:rPr lang="zh-TW" altLang="en-US" smtClean="0"/>
              <a:t>‹#›</a:t>
            </a:fld>
            <a:endParaRPr lang="zh-TW" altLang="en-US"/>
          </a:p>
        </p:txBody>
      </p:sp>
    </p:spTree>
    <p:extLst>
      <p:ext uri="{BB962C8B-B14F-4D97-AF65-F5344CB8AC3E}">
        <p14:creationId xmlns:p14="http://schemas.microsoft.com/office/powerpoint/2010/main" val="255040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348894-CCB2-4E19-9092-5C3960548A78}"/>
              </a:ext>
            </a:extLst>
          </p:cNvPr>
          <p:cNvSpPr>
            <a:spLocks noGrp="1"/>
          </p:cNvSpPr>
          <p:nvPr>
            <p:ph type="title"/>
          </p:nvPr>
        </p:nvSpPr>
        <p:spPr/>
        <p:txBody>
          <a:bodyPr/>
          <a:lstStyle>
            <a:lvl1pPr>
              <a:defRPr baseline="0">
                <a:latin typeface="Cambria" panose="02040503050406030204" pitchFamily="18" charset="0"/>
              </a:defRPr>
            </a:lvl1pPr>
          </a:lstStyle>
          <a:p>
            <a:r>
              <a:rPr lang="zh-TW" altLang="en-US" dirty="0"/>
              <a:t>按一下以編輯母片標題樣式</a:t>
            </a:r>
          </a:p>
        </p:txBody>
      </p:sp>
      <p:sp>
        <p:nvSpPr>
          <p:cNvPr id="3" name="日期版面配置區 2">
            <a:extLst>
              <a:ext uri="{FF2B5EF4-FFF2-40B4-BE49-F238E27FC236}">
                <a16:creationId xmlns:a16="http://schemas.microsoft.com/office/drawing/2014/main" id="{CBA105C2-1365-4362-8A7D-62F504457F10}"/>
              </a:ext>
            </a:extLst>
          </p:cNvPr>
          <p:cNvSpPr>
            <a:spLocks noGrp="1"/>
          </p:cNvSpPr>
          <p:nvPr>
            <p:ph type="dt" sz="half" idx="10"/>
          </p:nvPr>
        </p:nvSpPr>
        <p:spPr/>
        <p:txBody>
          <a:bodyPr/>
          <a:lstStyle/>
          <a:p>
            <a:fld id="{B80024D1-FFD3-4EAE-80B4-9BEF2F3086D4}" type="datetime1">
              <a:rPr lang="zh-TW" altLang="en-US" smtClean="0"/>
              <a:t>2022/11/3</a:t>
            </a:fld>
            <a:endParaRPr lang="zh-TW" altLang="en-US"/>
          </a:p>
        </p:txBody>
      </p:sp>
      <p:sp>
        <p:nvSpPr>
          <p:cNvPr id="4" name="頁尾版面配置區 3">
            <a:extLst>
              <a:ext uri="{FF2B5EF4-FFF2-40B4-BE49-F238E27FC236}">
                <a16:creationId xmlns:a16="http://schemas.microsoft.com/office/drawing/2014/main" id="{2F687C12-B1DE-45ED-89AB-D3E81D7EF866}"/>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5EEC08F-B55E-4A9E-B29A-C561D1969C39}"/>
              </a:ext>
            </a:extLst>
          </p:cNvPr>
          <p:cNvSpPr>
            <a:spLocks noGrp="1"/>
          </p:cNvSpPr>
          <p:nvPr>
            <p:ph type="sldNum" sz="quarter" idx="12"/>
          </p:nvPr>
        </p:nvSpPr>
        <p:spPr/>
        <p:txBody>
          <a:bodyPr/>
          <a:lstStyle/>
          <a:p>
            <a:fld id="{E87AC57D-1DB1-4E4B-AB7F-2C735D9C1383}" type="slidenum">
              <a:rPr lang="zh-TW" altLang="en-US" smtClean="0"/>
              <a:t>‹#›</a:t>
            </a:fld>
            <a:endParaRPr lang="zh-TW" altLang="en-US"/>
          </a:p>
        </p:txBody>
      </p:sp>
    </p:spTree>
    <p:extLst>
      <p:ext uri="{BB962C8B-B14F-4D97-AF65-F5344CB8AC3E}">
        <p14:creationId xmlns:p14="http://schemas.microsoft.com/office/powerpoint/2010/main" val="390859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952730B-5802-4ED3-A094-EF3F553A9EB5}"/>
              </a:ext>
            </a:extLst>
          </p:cNvPr>
          <p:cNvSpPr>
            <a:spLocks noGrp="1"/>
          </p:cNvSpPr>
          <p:nvPr>
            <p:ph type="dt" sz="half" idx="10"/>
          </p:nvPr>
        </p:nvSpPr>
        <p:spPr/>
        <p:txBody>
          <a:bodyPr/>
          <a:lstStyle/>
          <a:p>
            <a:fld id="{BA7087F5-4FA6-4DAF-8204-1D712A9F3F9D}" type="datetime1">
              <a:rPr lang="zh-TW" altLang="en-US" smtClean="0"/>
              <a:t>2022/11/3</a:t>
            </a:fld>
            <a:endParaRPr lang="zh-TW" altLang="en-US"/>
          </a:p>
        </p:txBody>
      </p:sp>
      <p:sp>
        <p:nvSpPr>
          <p:cNvPr id="3" name="頁尾版面配置區 2">
            <a:extLst>
              <a:ext uri="{FF2B5EF4-FFF2-40B4-BE49-F238E27FC236}">
                <a16:creationId xmlns:a16="http://schemas.microsoft.com/office/drawing/2014/main" id="{38123EBF-92AD-4B56-B832-F65FE235FDC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963854E-1EC1-4F24-BF3C-12D14B51040A}"/>
              </a:ext>
            </a:extLst>
          </p:cNvPr>
          <p:cNvSpPr>
            <a:spLocks noGrp="1"/>
          </p:cNvSpPr>
          <p:nvPr>
            <p:ph type="sldNum" sz="quarter" idx="12"/>
          </p:nvPr>
        </p:nvSpPr>
        <p:spPr/>
        <p:txBody>
          <a:bodyPr/>
          <a:lstStyle/>
          <a:p>
            <a:fld id="{E87AC57D-1DB1-4E4B-AB7F-2C735D9C1383}" type="slidenum">
              <a:rPr lang="zh-TW" altLang="en-US" smtClean="0"/>
              <a:t>‹#›</a:t>
            </a:fld>
            <a:endParaRPr lang="zh-TW" altLang="en-US"/>
          </a:p>
        </p:txBody>
      </p:sp>
    </p:spTree>
    <p:extLst>
      <p:ext uri="{BB962C8B-B14F-4D97-AF65-F5344CB8AC3E}">
        <p14:creationId xmlns:p14="http://schemas.microsoft.com/office/powerpoint/2010/main" val="4099587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C4F026-BBF9-430B-B245-311474A9AC9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B3CEF46-F0C3-48F4-927A-611D96CFAA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8A5E93E-D3CC-45BB-8C1F-D6AE6D7921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8194E07-9FB5-4EDE-868E-7B8E4973F065}"/>
              </a:ext>
            </a:extLst>
          </p:cNvPr>
          <p:cNvSpPr>
            <a:spLocks noGrp="1"/>
          </p:cNvSpPr>
          <p:nvPr>
            <p:ph type="dt" sz="half" idx="10"/>
          </p:nvPr>
        </p:nvSpPr>
        <p:spPr/>
        <p:txBody>
          <a:bodyPr/>
          <a:lstStyle/>
          <a:p>
            <a:fld id="{1BCAEABF-B64A-4938-AA32-A0EE4C1246A4}" type="datetime1">
              <a:rPr lang="zh-TW" altLang="en-US" smtClean="0"/>
              <a:t>2022/11/3</a:t>
            </a:fld>
            <a:endParaRPr lang="zh-TW" altLang="en-US"/>
          </a:p>
        </p:txBody>
      </p:sp>
      <p:sp>
        <p:nvSpPr>
          <p:cNvPr id="6" name="頁尾版面配置區 5">
            <a:extLst>
              <a:ext uri="{FF2B5EF4-FFF2-40B4-BE49-F238E27FC236}">
                <a16:creationId xmlns:a16="http://schemas.microsoft.com/office/drawing/2014/main" id="{023F2E47-FFED-4C76-851F-B13B5CFACBB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D3A84C7-AEE2-4AF9-91DC-52E74D2FA9AB}"/>
              </a:ext>
            </a:extLst>
          </p:cNvPr>
          <p:cNvSpPr>
            <a:spLocks noGrp="1"/>
          </p:cNvSpPr>
          <p:nvPr>
            <p:ph type="sldNum" sz="quarter" idx="12"/>
          </p:nvPr>
        </p:nvSpPr>
        <p:spPr/>
        <p:txBody>
          <a:bodyPr/>
          <a:lstStyle/>
          <a:p>
            <a:fld id="{E87AC57D-1DB1-4E4B-AB7F-2C735D9C1383}" type="slidenum">
              <a:rPr lang="zh-TW" altLang="en-US" smtClean="0"/>
              <a:t>‹#›</a:t>
            </a:fld>
            <a:endParaRPr lang="zh-TW" altLang="en-US"/>
          </a:p>
        </p:txBody>
      </p:sp>
    </p:spTree>
    <p:extLst>
      <p:ext uri="{BB962C8B-B14F-4D97-AF65-F5344CB8AC3E}">
        <p14:creationId xmlns:p14="http://schemas.microsoft.com/office/powerpoint/2010/main" val="239294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DF2EEF-0C17-4341-84F7-C7444FFA50C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D160531-C1BC-43C0-82F8-9B759D9864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FA4AFB4-807F-47D0-93C6-792F05272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36ECE46-5A5E-4494-B126-BBB846D66779}"/>
              </a:ext>
            </a:extLst>
          </p:cNvPr>
          <p:cNvSpPr>
            <a:spLocks noGrp="1"/>
          </p:cNvSpPr>
          <p:nvPr>
            <p:ph type="dt" sz="half" idx="10"/>
          </p:nvPr>
        </p:nvSpPr>
        <p:spPr/>
        <p:txBody>
          <a:bodyPr/>
          <a:lstStyle/>
          <a:p>
            <a:fld id="{7D0F5AF5-8335-444F-A331-199392915E96}" type="datetime1">
              <a:rPr lang="zh-TW" altLang="en-US" smtClean="0"/>
              <a:t>2022/11/3</a:t>
            </a:fld>
            <a:endParaRPr lang="zh-TW" altLang="en-US"/>
          </a:p>
        </p:txBody>
      </p:sp>
      <p:sp>
        <p:nvSpPr>
          <p:cNvPr id="6" name="頁尾版面配置區 5">
            <a:extLst>
              <a:ext uri="{FF2B5EF4-FFF2-40B4-BE49-F238E27FC236}">
                <a16:creationId xmlns:a16="http://schemas.microsoft.com/office/drawing/2014/main" id="{FB038A92-FFE7-4721-8CEB-3ED610852C2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1774FA0-A98D-4C3E-B87F-B6E7BFE72EBA}"/>
              </a:ext>
            </a:extLst>
          </p:cNvPr>
          <p:cNvSpPr>
            <a:spLocks noGrp="1"/>
          </p:cNvSpPr>
          <p:nvPr>
            <p:ph type="sldNum" sz="quarter" idx="12"/>
          </p:nvPr>
        </p:nvSpPr>
        <p:spPr/>
        <p:txBody>
          <a:bodyPr/>
          <a:lstStyle/>
          <a:p>
            <a:fld id="{E87AC57D-1DB1-4E4B-AB7F-2C735D9C1383}" type="slidenum">
              <a:rPr lang="zh-TW" altLang="en-US" smtClean="0"/>
              <a:t>‹#›</a:t>
            </a:fld>
            <a:endParaRPr lang="zh-TW" altLang="en-US"/>
          </a:p>
        </p:txBody>
      </p:sp>
    </p:spTree>
    <p:extLst>
      <p:ext uri="{BB962C8B-B14F-4D97-AF65-F5344CB8AC3E}">
        <p14:creationId xmlns:p14="http://schemas.microsoft.com/office/powerpoint/2010/main" val="1765645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B27A784-B47F-4634-83F4-F5BBAC20FB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0623BCB-A4C2-4F3B-BB25-F74FEE44A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7298819-A4A3-468B-99BF-6A49BC7F04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CA26E-6395-485C-B016-C2E2FDEFC7B5}" type="datetime1">
              <a:rPr lang="zh-TW" altLang="en-US" smtClean="0"/>
              <a:t>2022/11/3</a:t>
            </a:fld>
            <a:endParaRPr lang="zh-TW" altLang="en-US"/>
          </a:p>
        </p:txBody>
      </p:sp>
      <p:sp>
        <p:nvSpPr>
          <p:cNvPr id="5" name="頁尾版面配置區 4">
            <a:extLst>
              <a:ext uri="{FF2B5EF4-FFF2-40B4-BE49-F238E27FC236}">
                <a16:creationId xmlns:a16="http://schemas.microsoft.com/office/drawing/2014/main" id="{D0C523D9-B743-4051-9F89-52CB1EEA96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DD8A17B-1C16-47F6-BD4B-0EA386F46B1A}"/>
              </a:ext>
            </a:extLst>
          </p:cNvPr>
          <p:cNvSpPr>
            <a:spLocks noGrp="1"/>
          </p:cNvSpPr>
          <p:nvPr>
            <p:ph type="sldNum" sz="quarter" idx="4"/>
          </p:nvPr>
        </p:nvSpPr>
        <p:spPr>
          <a:xfrm>
            <a:off x="9277577" y="6356350"/>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E87AC57D-1DB1-4E4B-AB7F-2C735D9C1383}" type="slidenum">
              <a:rPr lang="zh-TW" altLang="en-US" smtClean="0"/>
              <a:pPr/>
              <a:t>‹#›</a:t>
            </a:fld>
            <a:endParaRPr lang="zh-TW" altLang="en-US" dirty="0"/>
          </a:p>
        </p:txBody>
      </p:sp>
    </p:spTree>
    <p:extLst>
      <p:ext uri="{BB962C8B-B14F-4D97-AF65-F5344CB8AC3E}">
        <p14:creationId xmlns:p14="http://schemas.microsoft.com/office/powerpoint/2010/main" val="3546637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p4fpgas.readthedocs.io/en/latest/project2.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02DBD935-B8CE-4654-80D3-35AC24F891EF}"/>
              </a:ext>
            </a:extLst>
          </p:cNvPr>
          <p:cNvSpPr txBox="1"/>
          <p:nvPr/>
        </p:nvSpPr>
        <p:spPr>
          <a:xfrm>
            <a:off x="1251204" y="2387240"/>
            <a:ext cx="2403222" cy="584775"/>
          </a:xfrm>
          <a:prstGeom prst="rect">
            <a:avLst/>
          </a:prstGeom>
          <a:noFill/>
        </p:spPr>
        <p:txBody>
          <a:bodyPr wrap="none" rtlCol="0">
            <a:spAutoFit/>
          </a:bodyPr>
          <a:lstStyle/>
          <a:p>
            <a:r>
              <a:rPr lang="en-US" altLang="zh-TW" sz="3200" dirty="0">
                <a:latin typeface="Cambria" panose="02040503050406030204" pitchFamily="18" charset="0"/>
                <a:ea typeface="微軟正黑體" panose="020B0604030504040204" pitchFamily="34" charset="-120"/>
              </a:rPr>
              <a:t>Oct 27, 2022</a:t>
            </a:r>
            <a:endParaRPr lang="zh-TW" altLang="en-US" sz="3200" dirty="0">
              <a:latin typeface="Cambria" panose="02040503050406030204" pitchFamily="18" charset="0"/>
              <a:ea typeface="微軟正黑體" panose="020B0604030504040204" pitchFamily="34" charset="-120"/>
            </a:endParaRPr>
          </a:p>
        </p:txBody>
      </p:sp>
      <p:sp>
        <p:nvSpPr>
          <p:cNvPr id="5" name="文字方塊 4">
            <a:extLst>
              <a:ext uri="{FF2B5EF4-FFF2-40B4-BE49-F238E27FC236}">
                <a16:creationId xmlns:a16="http://schemas.microsoft.com/office/drawing/2014/main" id="{904FF155-01E4-4919-A24D-767D2AF49AF6}"/>
              </a:ext>
            </a:extLst>
          </p:cNvPr>
          <p:cNvSpPr txBox="1"/>
          <p:nvPr/>
        </p:nvSpPr>
        <p:spPr>
          <a:xfrm>
            <a:off x="1251204" y="2972015"/>
            <a:ext cx="9689592" cy="1969770"/>
          </a:xfrm>
          <a:prstGeom prst="rect">
            <a:avLst/>
          </a:prstGeom>
          <a:noFill/>
        </p:spPr>
        <p:txBody>
          <a:bodyPr wrap="square" rtlCol="0">
            <a:spAutoFit/>
          </a:bodyPr>
          <a:lstStyle/>
          <a:p>
            <a:r>
              <a:rPr lang="en-US" altLang="zh-TW" sz="5400" b="1" dirty="0">
                <a:latin typeface="Cambria" panose="02040503050406030204" pitchFamily="18" charset="0"/>
                <a:ea typeface="微軟正黑體" panose="020B0604030504040204" pitchFamily="34" charset="-120"/>
              </a:rPr>
              <a:t>Lab B-pp4fpgas:</a:t>
            </a:r>
            <a:r>
              <a:rPr lang="zh-TW" altLang="en-US" sz="5400" b="1" dirty="0">
                <a:latin typeface="Cambria" panose="02040503050406030204" pitchFamily="18" charset="0"/>
                <a:ea typeface="微軟正黑體" panose="020B0604030504040204" pitchFamily="34" charset="-120"/>
              </a:rPr>
              <a:t> </a:t>
            </a:r>
            <a:r>
              <a:rPr lang="en-US" altLang="zh-TW" sz="5400" b="1" dirty="0">
                <a:latin typeface="Cambria" panose="02040503050406030204" pitchFamily="18" charset="0"/>
                <a:ea typeface="微軟正黑體" panose="020B0604030504040204" pitchFamily="34" charset="-120"/>
              </a:rPr>
              <a:t>CORDIC</a:t>
            </a:r>
          </a:p>
          <a:p>
            <a:r>
              <a:rPr lang="en-US" altLang="zh-TW" sz="2000" dirty="0">
                <a:latin typeface="Cambria" panose="02040503050406030204" pitchFamily="18" charset="0"/>
                <a:ea typeface="微軟正黑體" panose="020B0604030504040204" pitchFamily="34" charset="-120"/>
                <a:hlinkClick r:id="rId3"/>
              </a:rPr>
              <a:t>https://pp4fpgas.readthedocs.io/en/latest/project2.html</a:t>
            </a:r>
            <a:endParaRPr lang="en-US" altLang="zh-TW" sz="2000" dirty="0">
              <a:latin typeface="Cambria" panose="02040503050406030204" pitchFamily="18" charset="0"/>
              <a:ea typeface="微軟正黑體" panose="020B0604030504040204" pitchFamily="34" charset="-120"/>
            </a:endParaRPr>
          </a:p>
          <a:p>
            <a:endParaRPr lang="en-US" altLang="zh-TW" sz="2000" dirty="0">
              <a:latin typeface="Cambria" panose="02040503050406030204" pitchFamily="18" charset="0"/>
              <a:ea typeface="微軟正黑體" panose="020B0604030504040204" pitchFamily="34" charset="-120"/>
            </a:endParaRPr>
          </a:p>
          <a:p>
            <a:r>
              <a:rPr lang="zh-TW" altLang="en-US" sz="2800" dirty="0">
                <a:latin typeface="王漢宗中仿宋" panose="02000000000000000000" pitchFamily="2" charset="-120"/>
                <a:ea typeface="王漢宗中仿宋" panose="02000000000000000000" pitchFamily="2" charset="-120"/>
              </a:rPr>
              <a:t>工科海洋所 </a:t>
            </a:r>
            <a:r>
              <a:rPr lang="en-US" altLang="zh-TW" sz="2800" dirty="0">
                <a:latin typeface="Cambria" panose="02040503050406030204" pitchFamily="18" charset="0"/>
                <a:ea typeface="微軟正黑體" panose="020B0604030504040204" pitchFamily="34" charset="-120"/>
              </a:rPr>
              <a:t>R10525034 </a:t>
            </a:r>
            <a:r>
              <a:rPr lang="zh-TW" altLang="en-US" sz="2800" dirty="0">
                <a:latin typeface="王漢宗中仿宋" panose="02000000000000000000" pitchFamily="2" charset="-120"/>
                <a:ea typeface="王漢宗中仿宋" panose="02000000000000000000" pitchFamily="2" charset="-120"/>
              </a:rPr>
              <a:t>許家維</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65C5ADA4-7284-6B5B-2363-07861D5C69D9}"/>
                  </a:ext>
                </a:extLst>
              </p14:cNvPr>
              <p14:cNvContentPartPr/>
              <p14:nvPr/>
            </p14:nvContentPartPr>
            <p14:xfrm>
              <a:off x="11733067" y="232640"/>
              <a:ext cx="212040" cy="126720"/>
            </p14:xfrm>
          </p:contentPart>
        </mc:Choice>
        <mc:Fallback>
          <p:pic>
            <p:nvPicPr>
              <p:cNvPr id="2" name="Ink 1">
                <a:extLst>
                  <a:ext uri="{FF2B5EF4-FFF2-40B4-BE49-F238E27FC236}">
                    <a16:creationId xmlns:a16="http://schemas.microsoft.com/office/drawing/2014/main" id="{65C5ADA4-7284-6B5B-2363-07861D5C69D9}"/>
                  </a:ext>
                </a:extLst>
              </p:cNvPr>
              <p:cNvPicPr/>
              <p:nvPr/>
            </p:nvPicPr>
            <p:blipFill>
              <a:blip r:embed="rId5"/>
              <a:stretch>
                <a:fillRect/>
              </a:stretch>
            </p:blipFill>
            <p:spPr>
              <a:xfrm>
                <a:off x="11717947" y="217520"/>
                <a:ext cx="242640" cy="156960"/>
              </a:xfrm>
              <a:prstGeom prst="rect">
                <a:avLst/>
              </a:prstGeom>
            </p:spPr>
          </p:pic>
        </mc:Fallback>
      </mc:AlternateContent>
    </p:spTree>
    <p:extLst>
      <p:ext uri="{BB962C8B-B14F-4D97-AF65-F5344CB8AC3E}">
        <p14:creationId xmlns:p14="http://schemas.microsoft.com/office/powerpoint/2010/main" val="3228269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68EE0B-B61E-6E81-7809-5DEA1458354D}"/>
              </a:ext>
            </a:extLst>
          </p:cNvPr>
          <p:cNvSpPr>
            <a:spLocks noGrp="1"/>
          </p:cNvSpPr>
          <p:nvPr>
            <p:ph type="title"/>
          </p:nvPr>
        </p:nvSpPr>
        <p:spPr>
          <a:xfrm>
            <a:off x="838200" y="365124"/>
            <a:ext cx="10515600" cy="2693243"/>
          </a:xfrm>
        </p:spPr>
        <p:txBody>
          <a:bodyPr>
            <a:normAutofit fontScale="90000"/>
          </a:bodyPr>
          <a:lstStyle/>
          <a:p>
            <a:r>
              <a:rPr lang="en-US" altLang="zh-TW" dirty="0"/>
              <a:t>Question1:	</a:t>
            </a:r>
            <a:br>
              <a:rPr lang="en-US" altLang="zh-TW" dirty="0"/>
            </a:br>
            <a:r>
              <a:rPr lang="en-US" altLang="zh-TW" dirty="0"/>
              <a:t>	</a:t>
            </a:r>
            <a:r>
              <a:rPr lang="en-US" altLang="zh-TW" sz="2900" dirty="0"/>
              <a:t>One important design parameter is the number of rotations. Change that number to numbers between 10 and 20 and describe the trends. What happens to performance? Resource usage? Accuracy of the results? Why does the accuracy stop improving after some number of iterations? Can you precisely state when that occurs?</a:t>
            </a:r>
            <a:endParaRPr lang="zh-TW" altLang="en-US" sz="2900" dirty="0"/>
          </a:p>
        </p:txBody>
      </p:sp>
      <p:sp>
        <p:nvSpPr>
          <p:cNvPr id="4" name="投影片編號版面配置區 3">
            <a:extLst>
              <a:ext uri="{FF2B5EF4-FFF2-40B4-BE49-F238E27FC236}">
                <a16:creationId xmlns:a16="http://schemas.microsoft.com/office/drawing/2014/main" id="{EAF8D6C8-302D-090C-24BA-FD77CC4B6537}"/>
              </a:ext>
            </a:extLst>
          </p:cNvPr>
          <p:cNvSpPr>
            <a:spLocks noGrp="1"/>
          </p:cNvSpPr>
          <p:nvPr>
            <p:ph type="sldNum" sz="quarter" idx="12"/>
          </p:nvPr>
        </p:nvSpPr>
        <p:spPr/>
        <p:txBody>
          <a:bodyPr/>
          <a:lstStyle/>
          <a:p>
            <a:fld id="{E87AC57D-1DB1-4E4B-AB7F-2C735D9C1383}" type="slidenum">
              <a:rPr lang="zh-TW" altLang="en-US" smtClean="0"/>
              <a:pPr/>
              <a:t>9</a:t>
            </a:fld>
            <a:endParaRPr lang="zh-TW" altLang="en-US"/>
          </a:p>
        </p:txBody>
      </p:sp>
      <p:graphicFrame>
        <p:nvGraphicFramePr>
          <p:cNvPr id="3" name="表格 6">
            <a:extLst>
              <a:ext uri="{FF2B5EF4-FFF2-40B4-BE49-F238E27FC236}">
                <a16:creationId xmlns:a16="http://schemas.microsoft.com/office/drawing/2014/main" id="{F076BF8C-42CB-CB04-B27F-A43529C17F29}"/>
              </a:ext>
            </a:extLst>
          </p:cNvPr>
          <p:cNvGraphicFramePr>
            <a:graphicFrameLocks noGrp="1"/>
          </p:cNvGraphicFramePr>
          <p:nvPr>
            <p:extLst>
              <p:ext uri="{D42A27DB-BD31-4B8C-83A1-F6EECF244321}">
                <p14:modId xmlns:p14="http://schemas.microsoft.com/office/powerpoint/2010/main" val="2291229918"/>
              </p:ext>
            </p:extLst>
          </p:nvPr>
        </p:nvGraphicFramePr>
        <p:xfrm>
          <a:off x="6329311" y="3262124"/>
          <a:ext cx="4844288" cy="2494280"/>
        </p:xfrm>
        <a:graphic>
          <a:graphicData uri="http://schemas.openxmlformats.org/drawingml/2006/table">
            <a:tbl>
              <a:tblPr firstRow="1" bandRow="1">
                <a:tableStyleId>{5940675A-B579-460E-94D1-54222C63F5DA}</a:tableStyleId>
              </a:tblPr>
              <a:tblGrid>
                <a:gridCol w="1110488">
                  <a:extLst>
                    <a:ext uri="{9D8B030D-6E8A-4147-A177-3AD203B41FA5}">
                      <a16:colId xmlns:a16="http://schemas.microsoft.com/office/drawing/2014/main" val="420331277"/>
                    </a:ext>
                  </a:extLst>
                </a:gridCol>
                <a:gridCol w="1311656">
                  <a:extLst>
                    <a:ext uri="{9D8B030D-6E8A-4147-A177-3AD203B41FA5}">
                      <a16:colId xmlns:a16="http://schemas.microsoft.com/office/drawing/2014/main" val="4270859616"/>
                    </a:ext>
                  </a:extLst>
                </a:gridCol>
                <a:gridCol w="1211072">
                  <a:extLst>
                    <a:ext uri="{9D8B030D-6E8A-4147-A177-3AD203B41FA5}">
                      <a16:colId xmlns:a16="http://schemas.microsoft.com/office/drawing/2014/main" val="321125398"/>
                    </a:ext>
                  </a:extLst>
                </a:gridCol>
                <a:gridCol w="1211072">
                  <a:extLst>
                    <a:ext uri="{9D8B030D-6E8A-4147-A177-3AD203B41FA5}">
                      <a16:colId xmlns:a16="http://schemas.microsoft.com/office/drawing/2014/main" val="934463452"/>
                    </a:ext>
                  </a:extLst>
                </a:gridCol>
              </a:tblGrid>
              <a:tr h="370840">
                <a:tc>
                  <a:txBody>
                    <a:bodyPr/>
                    <a:lstStyle/>
                    <a:p>
                      <a:pPr algn="ctr"/>
                      <a:r>
                        <a:rPr lang="en-US" altLang="zh-TW" b="1" dirty="0"/>
                        <a:t>#iteration</a:t>
                      </a:r>
                      <a:endParaRPr lang="zh-TW" altLang="en-US" b="1" dirty="0"/>
                    </a:p>
                  </a:txBody>
                  <a:tcPr/>
                </a:tc>
                <a:tc>
                  <a:txBody>
                    <a:bodyPr/>
                    <a:lstStyle/>
                    <a:p>
                      <a:pPr algn="ctr"/>
                      <a:r>
                        <a:rPr lang="en-US" altLang="zh-TW" b="1" dirty="0"/>
                        <a:t>Starting Angle</a:t>
                      </a:r>
                      <a:endParaRPr lang="zh-TW" altLang="en-US" b="1" dirty="0"/>
                    </a:p>
                  </a:txBody>
                  <a:tcPr/>
                </a:tc>
                <a:tc>
                  <a:txBody>
                    <a:bodyPr/>
                    <a:lstStyle/>
                    <a:p>
                      <a:pPr algn="ctr"/>
                      <a:r>
                        <a:rPr lang="en-US" altLang="zh-TW" b="1" dirty="0"/>
                        <a:t>Rotation Angle</a:t>
                      </a:r>
                      <a:endParaRPr lang="zh-TW" altLang="en-US" b="1" dirty="0"/>
                    </a:p>
                  </a:txBody>
                  <a:tcPr/>
                </a:tc>
                <a:tc>
                  <a:txBody>
                    <a:bodyPr/>
                    <a:lstStyle/>
                    <a:p>
                      <a:pPr algn="ctr"/>
                      <a:r>
                        <a:rPr lang="en-US" altLang="zh-TW" b="1" dirty="0"/>
                        <a:t>Final Angle</a:t>
                      </a:r>
                      <a:endParaRPr lang="zh-TW" altLang="en-US" b="1" dirty="0"/>
                    </a:p>
                  </a:txBody>
                  <a:tcPr/>
                </a:tc>
                <a:extLst>
                  <a:ext uri="{0D108BD9-81ED-4DB2-BD59-A6C34878D82A}">
                    <a16:rowId xmlns:a16="http://schemas.microsoft.com/office/drawing/2014/main" val="3006631000"/>
                  </a:ext>
                </a:extLst>
              </a:tr>
              <a:tr h="370840">
                <a:tc>
                  <a:txBody>
                    <a:bodyPr/>
                    <a:lstStyle/>
                    <a:p>
                      <a:pPr algn="ctr"/>
                      <a:r>
                        <a:rPr lang="en-US" altLang="zh-TW" b="1" dirty="0"/>
                        <a:t>1</a:t>
                      </a:r>
                      <a:endParaRPr lang="zh-TW" altLang="en-US" b="1" dirty="0"/>
                    </a:p>
                  </a:txBody>
                  <a:tcPr/>
                </a:tc>
                <a:tc>
                  <a:txBody>
                    <a:bodyPr/>
                    <a:lstStyle/>
                    <a:p>
                      <a:pPr algn="ctr"/>
                      <a:r>
                        <a:rPr lang="en-US" altLang="zh-TW" dirty="0"/>
                        <a:t>30</a:t>
                      </a:r>
                      <a:endParaRPr lang="zh-TW" altLang="en-US" dirty="0"/>
                    </a:p>
                  </a:txBody>
                  <a:tcPr/>
                </a:tc>
                <a:tc>
                  <a:txBody>
                    <a:bodyPr/>
                    <a:lstStyle/>
                    <a:p>
                      <a:pPr algn="ctr"/>
                      <a:r>
                        <a:rPr lang="en-US" altLang="zh-TW" dirty="0"/>
                        <a:t>45(-)</a:t>
                      </a:r>
                      <a:endParaRPr lang="zh-TW" altLang="en-US" dirty="0"/>
                    </a:p>
                  </a:txBody>
                  <a:tcPr/>
                </a:tc>
                <a:tc>
                  <a:txBody>
                    <a:bodyPr/>
                    <a:lstStyle/>
                    <a:p>
                      <a:pPr algn="ctr"/>
                      <a:r>
                        <a:rPr lang="en-US" altLang="zh-TW" dirty="0"/>
                        <a:t>-15</a:t>
                      </a:r>
                      <a:endParaRPr lang="zh-TW" altLang="en-US" dirty="0"/>
                    </a:p>
                  </a:txBody>
                  <a:tcPr/>
                </a:tc>
                <a:extLst>
                  <a:ext uri="{0D108BD9-81ED-4DB2-BD59-A6C34878D82A}">
                    <a16:rowId xmlns:a16="http://schemas.microsoft.com/office/drawing/2014/main" val="143771548"/>
                  </a:ext>
                </a:extLst>
              </a:tr>
              <a:tr h="370840">
                <a:tc>
                  <a:txBody>
                    <a:bodyPr/>
                    <a:lstStyle/>
                    <a:p>
                      <a:pPr algn="ctr"/>
                      <a:r>
                        <a:rPr lang="en-US" altLang="zh-TW" b="1" dirty="0"/>
                        <a:t>2</a:t>
                      </a:r>
                      <a:endParaRPr lang="zh-TW" altLang="en-US" b="1" dirty="0"/>
                    </a:p>
                  </a:txBody>
                  <a:tcPr/>
                </a:tc>
                <a:tc>
                  <a:txBody>
                    <a:bodyPr/>
                    <a:lstStyle/>
                    <a:p>
                      <a:pPr algn="ctr"/>
                      <a:r>
                        <a:rPr lang="en-US" altLang="zh-TW" dirty="0"/>
                        <a:t>-15</a:t>
                      </a:r>
                      <a:endParaRPr lang="zh-TW" altLang="en-US" dirty="0"/>
                    </a:p>
                  </a:txBody>
                  <a:tcPr/>
                </a:tc>
                <a:tc>
                  <a:txBody>
                    <a:bodyPr/>
                    <a:lstStyle/>
                    <a:p>
                      <a:pPr algn="ctr"/>
                      <a:r>
                        <a:rPr lang="en-US" altLang="zh-TW" dirty="0"/>
                        <a:t>26.565(+)</a:t>
                      </a:r>
                      <a:endParaRPr lang="zh-TW" altLang="en-US" dirty="0"/>
                    </a:p>
                  </a:txBody>
                  <a:tcPr/>
                </a:tc>
                <a:tc>
                  <a:txBody>
                    <a:bodyPr/>
                    <a:lstStyle/>
                    <a:p>
                      <a:pPr algn="ctr"/>
                      <a:r>
                        <a:rPr lang="en-US" altLang="zh-TW" dirty="0"/>
                        <a:t>11.525</a:t>
                      </a:r>
                      <a:endParaRPr lang="zh-TW" altLang="en-US" dirty="0"/>
                    </a:p>
                  </a:txBody>
                  <a:tcPr/>
                </a:tc>
                <a:extLst>
                  <a:ext uri="{0D108BD9-81ED-4DB2-BD59-A6C34878D82A}">
                    <a16:rowId xmlns:a16="http://schemas.microsoft.com/office/drawing/2014/main" val="1843043470"/>
                  </a:ext>
                </a:extLst>
              </a:tr>
              <a:tr h="370840">
                <a:tc>
                  <a:txBody>
                    <a:bodyPr/>
                    <a:lstStyle/>
                    <a:p>
                      <a:pPr algn="ctr"/>
                      <a:r>
                        <a:rPr lang="en-US" altLang="zh-TW" b="1" dirty="0">
                          <a:solidFill>
                            <a:srgbClr val="FF0000"/>
                          </a:solidFill>
                        </a:rPr>
                        <a:t>3</a:t>
                      </a:r>
                      <a:endParaRPr lang="zh-TW" altLang="en-US" b="1" dirty="0">
                        <a:solidFill>
                          <a:srgbClr val="FF0000"/>
                        </a:solidFill>
                      </a:endParaRPr>
                    </a:p>
                  </a:txBody>
                  <a:tcPr/>
                </a:tc>
                <a:tc>
                  <a:txBody>
                    <a:bodyPr/>
                    <a:lstStyle/>
                    <a:p>
                      <a:pPr algn="ctr"/>
                      <a:r>
                        <a:rPr lang="en-US" altLang="zh-TW" dirty="0"/>
                        <a:t>11.525</a:t>
                      </a:r>
                      <a:endParaRPr lang="zh-TW" altLang="en-US" dirty="0"/>
                    </a:p>
                  </a:txBody>
                  <a:tcPr/>
                </a:tc>
                <a:tc>
                  <a:txBody>
                    <a:bodyPr/>
                    <a:lstStyle/>
                    <a:p>
                      <a:pPr algn="ctr"/>
                      <a:r>
                        <a:rPr lang="en-US" altLang="zh-TW" dirty="0"/>
                        <a:t>14.036(-)</a:t>
                      </a:r>
                      <a:endParaRPr lang="zh-TW" altLang="en-US" dirty="0"/>
                    </a:p>
                  </a:txBody>
                  <a:tcPr/>
                </a:tc>
                <a:tc>
                  <a:txBody>
                    <a:bodyPr/>
                    <a:lstStyle/>
                    <a:p>
                      <a:pPr algn="ctr"/>
                      <a:r>
                        <a:rPr lang="en-US" altLang="zh-TW" dirty="0">
                          <a:solidFill>
                            <a:srgbClr val="FF0000"/>
                          </a:solidFill>
                        </a:rPr>
                        <a:t>-2.511</a:t>
                      </a:r>
                      <a:endParaRPr lang="zh-TW" altLang="en-US" dirty="0">
                        <a:solidFill>
                          <a:srgbClr val="FF0000"/>
                        </a:solidFill>
                      </a:endParaRPr>
                    </a:p>
                  </a:txBody>
                  <a:tcPr/>
                </a:tc>
                <a:extLst>
                  <a:ext uri="{0D108BD9-81ED-4DB2-BD59-A6C34878D82A}">
                    <a16:rowId xmlns:a16="http://schemas.microsoft.com/office/drawing/2014/main" val="1728541821"/>
                  </a:ext>
                </a:extLst>
              </a:tr>
              <a:tr h="370840">
                <a:tc>
                  <a:txBody>
                    <a:bodyPr/>
                    <a:lstStyle/>
                    <a:p>
                      <a:pPr algn="ctr"/>
                      <a:r>
                        <a:rPr lang="en-US" altLang="zh-TW" b="1" dirty="0">
                          <a:solidFill>
                            <a:srgbClr val="FF0000"/>
                          </a:solidFill>
                        </a:rPr>
                        <a:t>4</a:t>
                      </a:r>
                      <a:endParaRPr lang="zh-TW" altLang="en-US" b="1" dirty="0">
                        <a:solidFill>
                          <a:srgbClr val="FF0000"/>
                        </a:solidFill>
                      </a:endParaRPr>
                    </a:p>
                  </a:txBody>
                  <a:tcPr/>
                </a:tc>
                <a:tc>
                  <a:txBody>
                    <a:bodyPr/>
                    <a:lstStyle/>
                    <a:p>
                      <a:pPr algn="ctr"/>
                      <a:r>
                        <a:rPr lang="en-US" altLang="zh-TW" dirty="0"/>
                        <a:t>-2.511</a:t>
                      </a:r>
                      <a:endParaRPr lang="zh-TW" altLang="en-US" dirty="0"/>
                    </a:p>
                  </a:txBody>
                  <a:tcPr/>
                </a:tc>
                <a:tc>
                  <a:txBody>
                    <a:bodyPr/>
                    <a:lstStyle/>
                    <a:p>
                      <a:pPr algn="ctr"/>
                      <a:r>
                        <a:rPr lang="en-US" altLang="zh-TW" dirty="0"/>
                        <a:t>7.125(+)</a:t>
                      </a:r>
                      <a:endParaRPr lang="zh-TW" altLang="en-US" dirty="0"/>
                    </a:p>
                  </a:txBody>
                  <a:tcPr/>
                </a:tc>
                <a:tc>
                  <a:txBody>
                    <a:bodyPr/>
                    <a:lstStyle/>
                    <a:p>
                      <a:pPr algn="ctr"/>
                      <a:r>
                        <a:rPr lang="en-US" altLang="zh-TW" dirty="0">
                          <a:solidFill>
                            <a:srgbClr val="FF0000"/>
                          </a:solidFill>
                        </a:rPr>
                        <a:t>4.614</a:t>
                      </a:r>
                      <a:endParaRPr lang="zh-TW" altLang="en-US" dirty="0">
                        <a:solidFill>
                          <a:srgbClr val="FF0000"/>
                        </a:solidFill>
                      </a:endParaRPr>
                    </a:p>
                  </a:txBody>
                  <a:tcPr/>
                </a:tc>
                <a:extLst>
                  <a:ext uri="{0D108BD9-81ED-4DB2-BD59-A6C34878D82A}">
                    <a16:rowId xmlns:a16="http://schemas.microsoft.com/office/drawing/2014/main" val="926030336"/>
                  </a:ext>
                </a:extLst>
              </a:tr>
              <a:tr h="370840">
                <a:tc>
                  <a:txBody>
                    <a:bodyPr/>
                    <a:lstStyle/>
                    <a:p>
                      <a:pPr algn="ctr"/>
                      <a:r>
                        <a:rPr lang="en-US" altLang="zh-TW" b="1" dirty="0"/>
                        <a:t>5</a:t>
                      </a:r>
                      <a:endParaRPr lang="zh-TW" altLang="en-US" b="1" dirty="0"/>
                    </a:p>
                  </a:txBody>
                  <a:tcPr/>
                </a:tc>
                <a:tc>
                  <a:txBody>
                    <a:bodyPr/>
                    <a:lstStyle/>
                    <a:p>
                      <a:pPr algn="ctr"/>
                      <a:r>
                        <a:rPr lang="en-US" altLang="zh-TW" dirty="0"/>
                        <a:t>4.614</a:t>
                      </a:r>
                      <a:endParaRPr lang="zh-TW" altLang="en-US" dirty="0"/>
                    </a:p>
                  </a:txBody>
                  <a:tcPr/>
                </a:tc>
                <a:tc>
                  <a:txBody>
                    <a:bodyPr/>
                    <a:lstStyle/>
                    <a:p>
                      <a:pPr algn="ctr"/>
                      <a:r>
                        <a:rPr lang="en-US" altLang="zh-TW" dirty="0"/>
                        <a:t>3.576(-)</a:t>
                      </a:r>
                      <a:endParaRPr lang="zh-TW" altLang="en-US" dirty="0"/>
                    </a:p>
                  </a:txBody>
                  <a:tcPr/>
                </a:tc>
                <a:tc>
                  <a:txBody>
                    <a:bodyPr/>
                    <a:lstStyle/>
                    <a:p>
                      <a:pPr algn="ctr"/>
                      <a:r>
                        <a:rPr lang="en-US" altLang="zh-TW" dirty="0"/>
                        <a:t>1.038</a:t>
                      </a:r>
                      <a:endParaRPr lang="zh-TW" altLang="en-US" dirty="0"/>
                    </a:p>
                  </a:txBody>
                  <a:tcPr/>
                </a:tc>
                <a:extLst>
                  <a:ext uri="{0D108BD9-81ED-4DB2-BD59-A6C34878D82A}">
                    <a16:rowId xmlns:a16="http://schemas.microsoft.com/office/drawing/2014/main" val="1710501192"/>
                  </a:ext>
                </a:extLst>
              </a:tr>
            </a:tbl>
          </a:graphicData>
        </a:graphic>
      </p:graphicFrame>
      <p:pic>
        <p:nvPicPr>
          <p:cNvPr id="11" name="內容版面配置區 10">
            <a:extLst>
              <a:ext uri="{FF2B5EF4-FFF2-40B4-BE49-F238E27FC236}">
                <a16:creationId xmlns:a16="http://schemas.microsoft.com/office/drawing/2014/main" id="{874D4B22-EFD6-36F0-5B1C-AD53FF220CDE}"/>
              </a:ext>
            </a:extLst>
          </p:cNvPr>
          <p:cNvPicPr>
            <a:picLocks noGrp="1" noChangeAspect="1"/>
          </p:cNvPicPr>
          <p:nvPr>
            <p:ph idx="1"/>
          </p:nvPr>
        </p:nvPicPr>
        <p:blipFill>
          <a:blip r:embed="rId3"/>
          <a:stretch>
            <a:fillRect/>
          </a:stretch>
        </p:blipFill>
        <p:spPr>
          <a:xfrm>
            <a:off x="1018402" y="3058367"/>
            <a:ext cx="4844288" cy="3116480"/>
          </a:xfrm>
          <a:ln w="3175">
            <a:solidFill>
              <a:schemeClr val="tx1"/>
            </a:solidFill>
          </a:ln>
        </p:spPr>
      </p:pic>
    </p:spTree>
    <p:extLst>
      <p:ext uri="{BB962C8B-B14F-4D97-AF65-F5344CB8AC3E}">
        <p14:creationId xmlns:p14="http://schemas.microsoft.com/office/powerpoint/2010/main" val="3599793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68EE0B-B61E-6E81-7809-5DEA1458354D}"/>
              </a:ext>
            </a:extLst>
          </p:cNvPr>
          <p:cNvSpPr>
            <a:spLocks noGrp="1"/>
          </p:cNvSpPr>
          <p:nvPr>
            <p:ph type="title"/>
          </p:nvPr>
        </p:nvSpPr>
        <p:spPr>
          <a:xfrm>
            <a:off x="838200" y="365124"/>
            <a:ext cx="10515600" cy="2693243"/>
          </a:xfrm>
        </p:spPr>
        <p:txBody>
          <a:bodyPr>
            <a:normAutofit fontScale="90000"/>
          </a:bodyPr>
          <a:lstStyle/>
          <a:p>
            <a:r>
              <a:rPr lang="en-US" altLang="zh-TW" dirty="0"/>
              <a:t>Question2:	</a:t>
            </a:r>
            <a:br>
              <a:rPr lang="en-US" altLang="zh-TW" dirty="0"/>
            </a:br>
            <a:r>
              <a:rPr lang="en-US" altLang="zh-TW" dirty="0"/>
              <a:t>	</a:t>
            </a:r>
            <a:r>
              <a:rPr lang="en-US" altLang="zh-TW" sz="2900" dirty="0"/>
              <a:t>Another important design parameter is the data type of the variables. Is one data type sufficient for every variable or is it better for each variable to have a different type? Does the best data type depend on the input data? What is the best technique for the designer to determine the data type(s)?</a:t>
            </a:r>
            <a:endParaRPr lang="zh-TW" altLang="en-US" sz="2900" dirty="0"/>
          </a:p>
        </p:txBody>
      </p:sp>
      <p:sp>
        <p:nvSpPr>
          <p:cNvPr id="4" name="投影片編號版面配置區 3">
            <a:extLst>
              <a:ext uri="{FF2B5EF4-FFF2-40B4-BE49-F238E27FC236}">
                <a16:creationId xmlns:a16="http://schemas.microsoft.com/office/drawing/2014/main" id="{EAF8D6C8-302D-090C-24BA-FD77CC4B6537}"/>
              </a:ext>
            </a:extLst>
          </p:cNvPr>
          <p:cNvSpPr>
            <a:spLocks noGrp="1"/>
          </p:cNvSpPr>
          <p:nvPr>
            <p:ph type="sldNum" sz="quarter" idx="12"/>
          </p:nvPr>
        </p:nvSpPr>
        <p:spPr/>
        <p:txBody>
          <a:bodyPr/>
          <a:lstStyle/>
          <a:p>
            <a:fld id="{E87AC57D-1DB1-4E4B-AB7F-2C735D9C1383}" type="slidenum">
              <a:rPr lang="zh-TW" altLang="en-US" smtClean="0"/>
              <a:pPr/>
              <a:t>10</a:t>
            </a:fld>
            <a:endParaRPr lang="zh-TW" altLang="en-US"/>
          </a:p>
        </p:txBody>
      </p:sp>
      <p:pic>
        <p:nvPicPr>
          <p:cNvPr id="8" name="圖片 7">
            <a:extLst>
              <a:ext uri="{FF2B5EF4-FFF2-40B4-BE49-F238E27FC236}">
                <a16:creationId xmlns:a16="http://schemas.microsoft.com/office/drawing/2014/main" id="{1B67C458-1DB4-553C-3EDD-262B0B145188}"/>
              </a:ext>
            </a:extLst>
          </p:cNvPr>
          <p:cNvPicPr>
            <a:picLocks noChangeAspect="1"/>
          </p:cNvPicPr>
          <p:nvPr/>
        </p:nvPicPr>
        <p:blipFill>
          <a:blip r:embed="rId3"/>
          <a:stretch>
            <a:fillRect/>
          </a:stretch>
        </p:blipFill>
        <p:spPr>
          <a:xfrm>
            <a:off x="1596000" y="3183325"/>
            <a:ext cx="9000000" cy="1016022"/>
          </a:xfrm>
          <a:prstGeom prst="rect">
            <a:avLst/>
          </a:prstGeom>
        </p:spPr>
      </p:pic>
      <p:pic>
        <p:nvPicPr>
          <p:cNvPr id="9" name="圖片 8">
            <a:extLst>
              <a:ext uri="{FF2B5EF4-FFF2-40B4-BE49-F238E27FC236}">
                <a16:creationId xmlns:a16="http://schemas.microsoft.com/office/drawing/2014/main" id="{C86F1AF8-54E4-E175-4331-A7F2B8AE2F2C}"/>
              </a:ext>
            </a:extLst>
          </p:cNvPr>
          <p:cNvPicPr>
            <a:picLocks noChangeAspect="1"/>
          </p:cNvPicPr>
          <p:nvPr/>
        </p:nvPicPr>
        <p:blipFill>
          <a:blip r:embed="rId4"/>
          <a:stretch>
            <a:fillRect/>
          </a:stretch>
        </p:blipFill>
        <p:spPr>
          <a:xfrm>
            <a:off x="1596000" y="4710666"/>
            <a:ext cx="9000000" cy="1009408"/>
          </a:xfrm>
          <a:prstGeom prst="rect">
            <a:avLst/>
          </a:prstGeom>
        </p:spPr>
      </p:pic>
      <p:sp>
        <p:nvSpPr>
          <p:cNvPr id="14" name="文字方塊 13">
            <a:extLst>
              <a:ext uri="{FF2B5EF4-FFF2-40B4-BE49-F238E27FC236}">
                <a16:creationId xmlns:a16="http://schemas.microsoft.com/office/drawing/2014/main" id="{EBAEACE0-3D58-7069-5177-B82CE72D5FD2}"/>
              </a:ext>
            </a:extLst>
          </p:cNvPr>
          <p:cNvSpPr txBox="1"/>
          <p:nvPr/>
        </p:nvSpPr>
        <p:spPr>
          <a:xfrm>
            <a:off x="3116916" y="4199347"/>
            <a:ext cx="6391493" cy="369332"/>
          </a:xfrm>
          <a:prstGeom prst="rect">
            <a:avLst/>
          </a:prstGeom>
          <a:noFill/>
        </p:spPr>
        <p:txBody>
          <a:bodyPr wrap="none" rtlCol="0">
            <a:spAutoFit/>
          </a:bodyPr>
          <a:lstStyle/>
          <a:p>
            <a:r>
              <a:rPr lang="en-US" altLang="zh-TW" sz="1800" kern="100" dirty="0">
                <a:solidFill>
                  <a:srgbClr val="000000"/>
                </a:solidFill>
                <a:effectLst/>
                <a:latin typeface="標楷體" panose="03000509000000000000" pitchFamily="65" charset="-120"/>
                <a:ea typeface="新細明體" panose="02020500000000000000" pitchFamily="18" charset="-120"/>
                <a:cs typeface="Mangal" panose="02040503050203030202" pitchFamily="18" charset="0"/>
                <a:sym typeface="Wingdings" panose="05000000000000000000" pitchFamily="2" charset="2"/>
              </a:rPr>
              <a:t></a:t>
            </a:r>
            <a:r>
              <a:rPr lang="zh-TW" altLang="en-US" sz="1800" kern="100" dirty="0">
                <a:solidFill>
                  <a:srgbClr val="000000"/>
                </a:solidFill>
                <a:effectLst/>
                <a:latin typeface="標楷體" panose="03000509000000000000" pitchFamily="65" charset="-120"/>
                <a:ea typeface="新細明體" panose="02020500000000000000" pitchFamily="18" charset="-120"/>
                <a:cs typeface="Mangal" panose="02040503050203030202" pitchFamily="18" charset="0"/>
                <a:sym typeface="Wingdings" panose="05000000000000000000" pitchFamily="2" charset="2"/>
              </a:rPr>
              <a:t> </a:t>
            </a:r>
            <a:r>
              <a:rPr lang="en-US" altLang="zh-TW" kern="100" dirty="0" err="1">
                <a:solidFill>
                  <a:srgbClr val="000000"/>
                </a:solidFill>
                <a:latin typeface="標楷體" panose="03000509000000000000" pitchFamily="65" charset="-120"/>
                <a:ea typeface="新細明體" panose="02020500000000000000" pitchFamily="18" charset="-120"/>
                <a:cs typeface="Mangal" panose="02040503050203030202" pitchFamily="18" charset="0"/>
              </a:rPr>
              <a:t>cordic_baseline</a:t>
            </a:r>
            <a:r>
              <a:rPr lang="en-US" altLang="zh-TW" kern="100" dirty="0">
                <a:solidFill>
                  <a:srgbClr val="000000"/>
                </a:solidFill>
                <a:latin typeface="標楷體" panose="03000509000000000000" pitchFamily="65" charset="-120"/>
                <a:ea typeface="新細明體" panose="02020500000000000000" pitchFamily="18" charset="-120"/>
                <a:cs typeface="Mangal" panose="02040503050203030202" pitchFamily="18" charset="0"/>
              </a:rPr>
              <a:t> (RMSE_R: 2.19e-7, RMSE_</a:t>
            </a:r>
            <a:r>
              <a:rPr lang="zh-TW" altLang="zh-TW" kern="100" dirty="0">
                <a:solidFill>
                  <a:srgbClr val="000000"/>
                </a:solidFill>
                <a:latin typeface="標楷體" panose="03000509000000000000" pitchFamily="65" charset="-120"/>
                <a:ea typeface="新細明體" panose="02020500000000000000" pitchFamily="18" charset="-120"/>
                <a:cs typeface="Mangal" panose="02040503050203030202" pitchFamily="18" charset="0"/>
              </a:rPr>
              <a:t>Θ</a:t>
            </a:r>
            <a:r>
              <a:rPr lang="en-US" altLang="zh-TW" kern="100" dirty="0">
                <a:solidFill>
                  <a:srgbClr val="000000"/>
                </a:solidFill>
                <a:latin typeface="標楷體" panose="03000509000000000000" pitchFamily="65" charset="-120"/>
                <a:ea typeface="新細明體" panose="02020500000000000000" pitchFamily="18" charset="-120"/>
                <a:cs typeface="Mangal" panose="02040503050203030202" pitchFamily="18" charset="0"/>
              </a:rPr>
              <a:t>: 5.98e-4)</a:t>
            </a:r>
            <a:endParaRPr lang="zh-TW" altLang="zh-TW" kern="100" dirty="0">
              <a:solidFill>
                <a:srgbClr val="000000"/>
              </a:solidFill>
              <a:latin typeface="標楷體" panose="03000509000000000000" pitchFamily="65" charset="-120"/>
              <a:ea typeface="新細明體" panose="02020500000000000000" pitchFamily="18" charset="-120"/>
              <a:cs typeface="Mangal" panose="02040503050203030202" pitchFamily="18" charset="0"/>
            </a:endParaRPr>
          </a:p>
        </p:txBody>
      </p:sp>
      <p:sp>
        <p:nvSpPr>
          <p:cNvPr id="15" name="文字方塊 14">
            <a:extLst>
              <a:ext uri="{FF2B5EF4-FFF2-40B4-BE49-F238E27FC236}">
                <a16:creationId xmlns:a16="http://schemas.microsoft.com/office/drawing/2014/main" id="{98AE75FD-526E-AC76-1FD5-148F7CC4BC76}"/>
              </a:ext>
            </a:extLst>
          </p:cNvPr>
          <p:cNvSpPr txBox="1"/>
          <p:nvPr/>
        </p:nvSpPr>
        <p:spPr>
          <a:xfrm>
            <a:off x="3347749" y="5720074"/>
            <a:ext cx="5929828" cy="369332"/>
          </a:xfrm>
          <a:prstGeom prst="rect">
            <a:avLst/>
          </a:prstGeom>
          <a:noFill/>
        </p:spPr>
        <p:txBody>
          <a:bodyPr wrap="none" rtlCol="0">
            <a:spAutoFit/>
          </a:bodyPr>
          <a:lstStyle/>
          <a:p>
            <a:r>
              <a:rPr lang="en-US" altLang="zh-TW" sz="1800" kern="100" dirty="0">
                <a:solidFill>
                  <a:srgbClr val="000000"/>
                </a:solidFill>
                <a:effectLst/>
                <a:latin typeface="標楷體" panose="03000509000000000000" pitchFamily="65" charset="-120"/>
                <a:ea typeface="新細明體" panose="02020500000000000000" pitchFamily="18" charset="-120"/>
                <a:cs typeface="Mangal" panose="02040503050203030202" pitchFamily="18" charset="0"/>
                <a:sym typeface="Wingdings" panose="05000000000000000000" pitchFamily="2" charset="2"/>
              </a:rPr>
              <a:t></a:t>
            </a:r>
            <a:r>
              <a:rPr lang="zh-TW" altLang="en-US" sz="1800" kern="100" dirty="0">
                <a:solidFill>
                  <a:srgbClr val="000000"/>
                </a:solidFill>
                <a:effectLst/>
                <a:latin typeface="標楷體" panose="03000509000000000000" pitchFamily="65" charset="-120"/>
                <a:ea typeface="新細明體" panose="02020500000000000000" pitchFamily="18" charset="-120"/>
                <a:cs typeface="Mangal" panose="02040503050203030202" pitchFamily="18" charset="0"/>
                <a:sym typeface="Wingdings" panose="05000000000000000000" pitchFamily="2" charset="2"/>
              </a:rPr>
              <a:t> </a:t>
            </a:r>
            <a:r>
              <a:rPr lang="en-US" altLang="zh-TW" kern="100" dirty="0">
                <a:solidFill>
                  <a:srgbClr val="000000"/>
                </a:solidFill>
                <a:latin typeface="標楷體" panose="03000509000000000000" pitchFamily="65" charset="-120"/>
                <a:ea typeface="新細明體" panose="02020500000000000000" pitchFamily="18" charset="-120"/>
                <a:cs typeface="Mangal" panose="02040503050203030202" pitchFamily="18" charset="0"/>
              </a:rPr>
              <a:t>cordic_opt1</a:t>
            </a:r>
            <a:r>
              <a:rPr lang="zh-TW" altLang="zh-TW" kern="100" dirty="0">
                <a:solidFill>
                  <a:srgbClr val="000000"/>
                </a:solidFill>
                <a:latin typeface="標楷體" panose="03000509000000000000" pitchFamily="65" charset="-120"/>
                <a:ea typeface="新細明體" panose="02020500000000000000" pitchFamily="18" charset="-120"/>
                <a:cs typeface="Mangal" panose="02040503050203030202" pitchFamily="18" charset="0"/>
              </a:rPr>
              <a:t> </a:t>
            </a:r>
            <a:r>
              <a:rPr lang="en-US" altLang="zh-TW" kern="100" dirty="0">
                <a:solidFill>
                  <a:srgbClr val="000000"/>
                </a:solidFill>
                <a:latin typeface="標楷體" panose="03000509000000000000" pitchFamily="65" charset="-120"/>
                <a:ea typeface="新細明體" panose="02020500000000000000" pitchFamily="18" charset="-120"/>
                <a:cs typeface="Mangal" panose="02040503050203030202" pitchFamily="18" charset="0"/>
              </a:rPr>
              <a:t>(RMSE_R: 4.39e-4, RMSE_</a:t>
            </a:r>
            <a:r>
              <a:rPr lang="zh-TW" altLang="zh-TW" kern="100" dirty="0">
                <a:solidFill>
                  <a:srgbClr val="000000"/>
                </a:solidFill>
                <a:latin typeface="標楷體" panose="03000509000000000000" pitchFamily="65" charset="-120"/>
                <a:ea typeface="新細明體" panose="02020500000000000000" pitchFamily="18" charset="-120"/>
                <a:cs typeface="Mangal" panose="02040503050203030202" pitchFamily="18" charset="0"/>
              </a:rPr>
              <a:t>Θ</a:t>
            </a:r>
            <a:r>
              <a:rPr lang="en-US" altLang="zh-TW" kern="100" dirty="0">
                <a:solidFill>
                  <a:srgbClr val="000000"/>
                </a:solidFill>
                <a:latin typeface="標楷體" panose="03000509000000000000" pitchFamily="65" charset="-120"/>
                <a:ea typeface="新細明體" panose="02020500000000000000" pitchFamily="18" charset="-120"/>
                <a:cs typeface="Mangal" panose="02040503050203030202" pitchFamily="18" charset="0"/>
              </a:rPr>
              <a:t>: 3.99e-4)</a:t>
            </a:r>
            <a:endParaRPr lang="zh-TW" altLang="zh-TW" kern="100" dirty="0">
              <a:solidFill>
                <a:srgbClr val="000000"/>
              </a:solidFill>
              <a:latin typeface="標楷體" panose="03000509000000000000" pitchFamily="65" charset="-120"/>
              <a:ea typeface="新細明體" panose="02020500000000000000" pitchFamily="18" charset="-120"/>
              <a:cs typeface="Mangal" panose="02040503050203030202" pitchFamily="18" charset="0"/>
            </a:endParaRPr>
          </a:p>
        </p:txBody>
      </p:sp>
    </p:spTree>
    <p:extLst>
      <p:ext uri="{BB962C8B-B14F-4D97-AF65-F5344CB8AC3E}">
        <p14:creationId xmlns:p14="http://schemas.microsoft.com/office/powerpoint/2010/main" val="1383358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C86F1AF8-54E4-E175-4331-A7F2B8AE2F2C}"/>
              </a:ext>
            </a:extLst>
          </p:cNvPr>
          <p:cNvPicPr>
            <a:picLocks noChangeAspect="1"/>
          </p:cNvPicPr>
          <p:nvPr/>
        </p:nvPicPr>
        <p:blipFill>
          <a:blip r:embed="rId3"/>
          <a:stretch>
            <a:fillRect/>
          </a:stretch>
        </p:blipFill>
        <p:spPr>
          <a:xfrm>
            <a:off x="1596000" y="3181265"/>
            <a:ext cx="9000000" cy="1009408"/>
          </a:xfrm>
          <a:prstGeom prst="rect">
            <a:avLst/>
          </a:prstGeom>
        </p:spPr>
      </p:pic>
      <p:sp>
        <p:nvSpPr>
          <p:cNvPr id="2" name="標題 1">
            <a:extLst>
              <a:ext uri="{FF2B5EF4-FFF2-40B4-BE49-F238E27FC236}">
                <a16:creationId xmlns:a16="http://schemas.microsoft.com/office/drawing/2014/main" id="{5568EE0B-B61E-6E81-7809-5DEA1458354D}"/>
              </a:ext>
            </a:extLst>
          </p:cNvPr>
          <p:cNvSpPr>
            <a:spLocks noGrp="1"/>
          </p:cNvSpPr>
          <p:nvPr>
            <p:ph type="title"/>
          </p:nvPr>
        </p:nvSpPr>
        <p:spPr>
          <a:xfrm>
            <a:off x="838200" y="365124"/>
            <a:ext cx="10515600" cy="2693243"/>
          </a:xfrm>
        </p:spPr>
        <p:txBody>
          <a:bodyPr>
            <a:normAutofit/>
          </a:bodyPr>
          <a:lstStyle/>
          <a:p>
            <a:r>
              <a:rPr lang="en-US" altLang="zh-TW" sz="4000" dirty="0"/>
              <a:t>Question3:</a:t>
            </a:r>
            <a:r>
              <a:rPr lang="en-US" altLang="zh-TW" dirty="0"/>
              <a:t>	</a:t>
            </a:r>
            <a:br>
              <a:rPr lang="en-US" altLang="zh-TW" dirty="0"/>
            </a:br>
            <a:r>
              <a:rPr lang="en-US" altLang="zh-TW" dirty="0"/>
              <a:t>	</a:t>
            </a:r>
            <a:r>
              <a:rPr lang="en-US" altLang="zh-TW" sz="2600" dirty="0"/>
              <a:t>What is the effect of using simple operations (add and shift) in the CORDIC as opposed to multiply and divide? How does resource usage change? Performance? Accuracy?</a:t>
            </a:r>
            <a:endParaRPr lang="zh-TW" altLang="en-US" sz="2600" dirty="0"/>
          </a:p>
        </p:txBody>
      </p:sp>
      <p:sp>
        <p:nvSpPr>
          <p:cNvPr id="4" name="投影片編號版面配置區 3">
            <a:extLst>
              <a:ext uri="{FF2B5EF4-FFF2-40B4-BE49-F238E27FC236}">
                <a16:creationId xmlns:a16="http://schemas.microsoft.com/office/drawing/2014/main" id="{EAF8D6C8-302D-090C-24BA-FD77CC4B6537}"/>
              </a:ext>
            </a:extLst>
          </p:cNvPr>
          <p:cNvSpPr>
            <a:spLocks noGrp="1"/>
          </p:cNvSpPr>
          <p:nvPr>
            <p:ph type="sldNum" sz="quarter" idx="12"/>
          </p:nvPr>
        </p:nvSpPr>
        <p:spPr/>
        <p:txBody>
          <a:bodyPr/>
          <a:lstStyle/>
          <a:p>
            <a:fld id="{E87AC57D-1DB1-4E4B-AB7F-2C735D9C1383}" type="slidenum">
              <a:rPr lang="zh-TW" altLang="en-US" smtClean="0"/>
              <a:pPr/>
              <a:t>11</a:t>
            </a:fld>
            <a:endParaRPr lang="zh-TW" altLang="en-US"/>
          </a:p>
        </p:txBody>
      </p:sp>
      <p:pic>
        <p:nvPicPr>
          <p:cNvPr id="3" name="圖片 2">
            <a:extLst>
              <a:ext uri="{FF2B5EF4-FFF2-40B4-BE49-F238E27FC236}">
                <a16:creationId xmlns:a16="http://schemas.microsoft.com/office/drawing/2014/main" id="{C5E5C8ED-CE0F-E903-C5C6-B3A8041B2D95}"/>
              </a:ext>
            </a:extLst>
          </p:cNvPr>
          <p:cNvPicPr>
            <a:picLocks noChangeAspect="1"/>
          </p:cNvPicPr>
          <p:nvPr/>
        </p:nvPicPr>
        <p:blipFill>
          <a:blip r:embed="rId4"/>
          <a:stretch>
            <a:fillRect/>
          </a:stretch>
        </p:blipFill>
        <p:spPr>
          <a:xfrm>
            <a:off x="1596000" y="4719978"/>
            <a:ext cx="9000000" cy="980303"/>
          </a:xfrm>
          <a:prstGeom prst="rect">
            <a:avLst/>
          </a:prstGeom>
        </p:spPr>
      </p:pic>
      <p:sp>
        <p:nvSpPr>
          <p:cNvPr id="6" name="文字方塊 5">
            <a:extLst>
              <a:ext uri="{FF2B5EF4-FFF2-40B4-BE49-F238E27FC236}">
                <a16:creationId xmlns:a16="http://schemas.microsoft.com/office/drawing/2014/main" id="{773B49A8-FA65-65BB-47EC-8FD034B4C16A}"/>
              </a:ext>
            </a:extLst>
          </p:cNvPr>
          <p:cNvSpPr txBox="1"/>
          <p:nvPr/>
        </p:nvSpPr>
        <p:spPr>
          <a:xfrm>
            <a:off x="3162344" y="5700281"/>
            <a:ext cx="5867312" cy="369332"/>
          </a:xfrm>
          <a:prstGeom prst="rect">
            <a:avLst/>
          </a:prstGeom>
          <a:noFill/>
        </p:spPr>
        <p:txBody>
          <a:bodyPr wrap="none" rtlCol="0">
            <a:spAutoFit/>
          </a:bodyPr>
          <a:lstStyle/>
          <a:p>
            <a:r>
              <a:rPr lang="en-US" altLang="zh-TW" sz="1800" kern="100" dirty="0">
                <a:solidFill>
                  <a:srgbClr val="000000"/>
                </a:solidFill>
                <a:effectLst/>
                <a:latin typeface="標楷體" panose="03000509000000000000" pitchFamily="65" charset="-120"/>
                <a:ea typeface="新細明體" panose="02020500000000000000" pitchFamily="18" charset="-120"/>
                <a:cs typeface="Mangal" panose="02040503050203030202" pitchFamily="18" charset="0"/>
                <a:sym typeface="Wingdings" panose="05000000000000000000" pitchFamily="2" charset="2"/>
              </a:rPr>
              <a:t></a:t>
            </a:r>
            <a:r>
              <a:rPr lang="zh-TW" altLang="en-US" sz="1800" kern="100" dirty="0">
                <a:solidFill>
                  <a:srgbClr val="000000"/>
                </a:solidFill>
                <a:effectLst/>
                <a:latin typeface="標楷體" panose="03000509000000000000" pitchFamily="65" charset="-120"/>
                <a:ea typeface="新細明體" panose="02020500000000000000" pitchFamily="18" charset="-120"/>
                <a:cs typeface="Mangal" panose="02040503050203030202" pitchFamily="18" charset="0"/>
                <a:sym typeface="Wingdings" panose="05000000000000000000" pitchFamily="2" charset="2"/>
              </a:rPr>
              <a:t> </a:t>
            </a:r>
            <a:r>
              <a:rPr lang="en-US" altLang="zh-TW" sz="1800" kern="100" dirty="0">
                <a:solidFill>
                  <a:srgbClr val="000000"/>
                </a:solidFill>
                <a:effectLst/>
                <a:latin typeface="標楷體" panose="03000509000000000000" pitchFamily="65" charset="-120"/>
                <a:ea typeface="新細明體" panose="02020500000000000000" pitchFamily="18" charset="-120"/>
                <a:cs typeface="Mangal" panose="02040503050203030202" pitchFamily="18" charset="0"/>
              </a:rPr>
              <a:t>cordic_opt2</a:t>
            </a:r>
            <a:r>
              <a:rPr lang="zh-TW" altLang="zh-TW" sz="1800" kern="100" dirty="0">
                <a:solidFill>
                  <a:srgbClr val="000000"/>
                </a:solidFill>
                <a:effectLst/>
                <a:latin typeface="Calibri" panose="020F0502020204030204" pitchFamily="34" charset="0"/>
                <a:ea typeface="標楷體" panose="03000509000000000000" pitchFamily="65" charset="-120"/>
                <a:cs typeface="Mangal" panose="02040503050203030202" pitchFamily="18" charset="0"/>
              </a:rPr>
              <a:t> </a:t>
            </a:r>
            <a:r>
              <a:rPr lang="en-US" altLang="zh-TW" kern="100" dirty="0">
                <a:solidFill>
                  <a:srgbClr val="000000"/>
                </a:solidFill>
                <a:latin typeface="標楷體" panose="03000509000000000000" pitchFamily="65" charset="-120"/>
                <a:ea typeface="新細明體" panose="02020500000000000000" pitchFamily="18" charset="-120"/>
                <a:cs typeface="Mangal" panose="02040503050203030202" pitchFamily="18" charset="0"/>
              </a:rPr>
              <a:t>(</a:t>
            </a:r>
            <a:r>
              <a:rPr lang="pt-BR" altLang="zh-TW" kern="100" dirty="0">
                <a:solidFill>
                  <a:srgbClr val="000000"/>
                </a:solidFill>
                <a:latin typeface="標楷體" panose="03000509000000000000" pitchFamily="65" charset="-120"/>
                <a:ea typeface="新細明體" panose="02020500000000000000" pitchFamily="18" charset="-120"/>
                <a:cs typeface="Mangal" panose="02040503050203030202" pitchFamily="18" charset="0"/>
              </a:rPr>
              <a:t>RMSE_R: 2.06e-3, RMSE_Θ: 6.36e-4</a:t>
            </a:r>
            <a:r>
              <a:rPr lang="en-US" altLang="zh-TW" kern="100" dirty="0">
                <a:solidFill>
                  <a:srgbClr val="000000"/>
                </a:solidFill>
                <a:latin typeface="標楷體" panose="03000509000000000000" pitchFamily="65" charset="-120"/>
                <a:ea typeface="新細明體" panose="02020500000000000000" pitchFamily="18" charset="-120"/>
                <a:cs typeface="Mangal" panose="02040503050203030202" pitchFamily="18" charset="0"/>
              </a:rPr>
              <a:t>)</a:t>
            </a:r>
            <a:endParaRPr lang="zh-TW" altLang="zh-TW" kern="100" dirty="0">
              <a:solidFill>
                <a:srgbClr val="000000"/>
              </a:solidFill>
              <a:latin typeface="標楷體" panose="03000509000000000000" pitchFamily="65" charset="-120"/>
              <a:ea typeface="新細明體" panose="02020500000000000000" pitchFamily="18" charset="-120"/>
              <a:cs typeface="Mangal" panose="02040503050203030202" pitchFamily="18" charset="0"/>
            </a:endParaRPr>
          </a:p>
        </p:txBody>
      </p:sp>
      <p:sp>
        <p:nvSpPr>
          <p:cNvPr id="7" name="文字方塊 6">
            <a:extLst>
              <a:ext uri="{FF2B5EF4-FFF2-40B4-BE49-F238E27FC236}">
                <a16:creationId xmlns:a16="http://schemas.microsoft.com/office/drawing/2014/main" id="{6C0DD4F4-2D97-FFE6-7355-72048F2AC8AD}"/>
              </a:ext>
            </a:extLst>
          </p:cNvPr>
          <p:cNvSpPr txBox="1"/>
          <p:nvPr/>
        </p:nvSpPr>
        <p:spPr>
          <a:xfrm>
            <a:off x="3153527" y="4190673"/>
            <a:ext cx="5884944" cy="369332"/>
          </a:xfrm>
          <a:prstGeom prst="rect">
            <a:avLst/>
          </a:prstGeom>
          <a:noFill/>
        </p:spPr>
        <p:txBody>
          <a:bodyPr wrap="none" rtlCol="0">
            <a:spAutoFit/>
          </a:bodyPr>
          <a:lstStyle/>
          <a:p>
            <a:r>
              <a:rPr lang="en-US" altLang="zh-TW" sz="1800" kern="100" dirty="0">
                <a:solidFill>
                  <a:srgbClr val="000000"/>
                </a:solidFill>
                <a:effectLst/>
                <a:latin typeface="標楷體" panose="03000509000000000000" pitchFamily="65" charset="-120"/>
                <a:ea typeface="新細明體" panose="02020500000000000000" pitchFamily="18" charset="-120"/>
                <a:cs typeface="Mangal" panose="02040503050203030202" pitchFamily="18" charset="0"/>
                <a:sym typeface="Wingdings" panose="05000000000000000000" pitchFamily="2" charset="2"/>
              </a:rPr>
              <a:t></a:t>
            </a:r>
            <a:r>
              <a:rPr lang="zh-TW" altLang="en-US" sz="1800" kern="100" dirty="0">
                <a:solidFill>
                  <a:srgbClr val="000000"/>
                </a:solidFill>
                <a:effectLst/>
                <a:latin typeface="標楷體" panose="03000509000000000000" pitchFamily="65" charset="-120"/>
                <a:ea typeface="新細明體" panose="02020500000000000000" pitchFamily="18" charset="-120"/>
                <a:cs typeface="Mangal" panose="02040503050203030202" pitchFamily="18" charset="0"/>
                <a:sym typeface="Wingdings" panose="05000000000000000000" pitchFamily="2" charset="2"/>
              </a:rPr>
              <a:t> </a:t>
            </a:r>
            <a:r>
              <a:rPr lang="en-US" altLang="zh-TW" kern="100" dirty="0">
                <a:solidFill>
                  <a:srgbClr val="000000"/>
                </a:solidFill>
                <a:latin typeface="標楷體" panose="03000509000000000000" pitchFamily="65" charset="-120"/>
                <a:ea typeface="新細明體" panose="02020500000000000000" pitchFamily="18" charset="-120"/>
                <a:cs typeface="Mangal" panose="02040503050203030202" pitchFamily="18" charset="0"/>
              </a:rPr>
              <a:t>cordic_opt1</a:t>
            </a:r>
            <a:r>
              <a:rPr lang="zh-TW" altLang="zh-TW" kern="100" dirty="0">
                <a:solidFill>
                  <a:srgbClr val="000000"/>
                </a:solidFill>
                <a:latin typeface="標楷體" panose="03000509000000000000" pitchFamily="65" charset="-120"/>
                <a:ea typeface="新細明體" panose="02020500000000000000" pitchFamily="18" charset="-120"/>
                <a:cs typeface="Mangal" panose="02040503050203030202" pitchFamily="18" charset="0"/>
              </a:rPr>
              <a:t> </a:t>
            </a:r>
            <a:r>
              <a:rPr lang="en-US" altLang="zh-TW" kern="100" dirty="0">
                <a:solidFill>
                  <a:srgbClr val="000000"/>
                </a:solidFill>
                <a:latin typeface="標楷體" panose="03000509000000000000" pitchFamily="65" charset="-120"/>
                <a:ea typeface="新細明體" panose="02020500000000000000" pitchFamily="18" charset="-120"/>
                <a:cs typeface="Mangal" panose="02040503050203030202" pitchFamily="18" charset="0"/>
              </a:rPr>
              <a:t>(RMSE_R: 4.39e-4, RMSE_</a:t>
            </a:r>
            <a:r>
              <a:rPr lang="zh-TW" altLang="zh-TW" kern="100" dirty="0">
                <a:solidFill>
                  <a:srgbClr val="000000"/>
                </a:solidFill>
                <a:latin typeface="標楷體" panose="03000509000000000000" pitchFamily="65" charset="-120"/>
                <a:ea typeface="新細明體" panose="02020500000000000000" pitchFamily="18" charset="-120"/>
                <a:cs typeface="Mangal" panose="02040503050203030202" pitchFamily="18" charset="0"/>
              </a:rPr>
              <a:t>Θ</a:t>
            </a:r>
            <a:r>
              <a:rPr lang="en-US" altLang="zh-TW" kern="100" dirty="0">
                <a:solidFill>
                  <a:srgbClr val="000000"/>
                </a:solidFill>
                <a:latin typeface="標楷體" panose="03000509000000000000" pitchFamily="65" charset="-120"/>
                <a:ea typeface="新細明體" panose="02020500000000000000" pitchFamily="18" charset="-120"/>
                <a:cs typeface="Mangal" panose="02040503050203030202" pitchFamily="18" charset="0"/>
              </a:rPr>
              <a:t>: 3.99e-4</a:t>
            </a:r>
            <a:r>
              <a:rPr lang="en-US" altLang="zh-TW" sz="1800" kern="100" dirty="0">
                <a:solidFill>
                  <a:srgbClr val="000000"/>
                </a:solidFill>
                <a:effectLst/>
                <a:latin typeface="Calibri" panose="020F0502020204030204" pitchFamily="34" charset="0"/>
                <a:ea typeface="標楷體" panose="03000509000000000000" pitchFamily="65" charset="-120"/>
                <a:cs typeface="Mangal" panose="02040503050203030202" pitchFamily="18" charset="0"/>
              </a:rPr>
              <a:t>)</a:t>
            </a:r>
            <a:endParaRPr lang="zh-TW" altLang="zh-TW" sz="2800" kern="100" dirty="0">
              <a:effectLst/>
              <a:latin typeface="Calibri" panose="020F0502020204030204" pitchFamily="34" charset="0"/>
              <a:ea typeface="新細明體" panose="02020500000000000000" pitchFamily="18" charset="-120"/>
              <a:cs typeface="Mangal" panose="02040503050203030202" pitchFamily="18" charset="0"/>
            </a:endParaRPr>
          </a:p>
        </p:txBody>
      </p:sp>
    </p:spTree>
    <p:extLst>
      <p:ext uri="{BB962C8B-B14F-4D97-AF65-F5344CB8AC3E}">
        <p14:creationId xmlns:p14="http://schemas.microsoft.com/office/powerpoint/2010/main" val="2631662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C11D81-5595-1386-05CD-5948EDF761D3}"/>
              </a:ext>
            </a:extLst>
          </p:cNvPr>
          <p:cNvSpPr>
            <a:spLocks noGrp="1"/>
          </p:cNvSpPr>
          <p:nvPr>
            <p:ph type="title"/>
          </p:nvPr>
        </p:nvSpPr>
        <p:spPr/>
        <p:txBody>
          <a:bodyPr/>
          <a:lstStyle/>
          <a:p>
            <a:r>
              <a:rPr lang="en-US" altLang="zh-TW" dirty="0"/>
              <a:t>2.	CORDIC_LUT</a:t>
            </a:r>
            <a:endParaRPr lang="zh-TW" altLang="en-US" dirty="0"/>
          </a:p>
        </p:txBody>
      </p:sp>
      <p:sp>
        <p:nvSpPr>
          <p:cNvPr id="3" name="文字版面配置區 2">
            <a:extLst>
              <a:ext uri="{FF2B5EF4-FFF2-40B4-BE49-F238E27FC236}">
                <a16:creationId xmlns:a16="http://schemas.microsoft.com/office/drawing/2014/main" id="{D8FD5F7B-32B0-FD35-3008-AA026E01BFEF}"/>
              </a:ext>
            </a:extLst>
          </p:cNvPr>
          <p:cNvSpPr>
            <a:spLocks noGrp="1"/>
          </p:cNvSpPr>
          <p:nvPr>
            <p:ph type="body" idx="1"/>
          </p:nvPr>
        </p:nvSpPr>
        <p:spPr/>
        <p:txBody>
          <a:bodyPr/>
          <a:lstStyle/>
          <a:p>
            <a:r>
              <a:rPr lang="en-US" altLang="zh-TW" dirty="0">
                <a:solidFill>
                  <a:schemeClr val="bg1">
                    <a:lumMod val="65000"/>
                  </a:schemeClr>
                </a:solidFill>
                <a:latin typeface="-apple-system"/>
              </a:rPr>
              <a:t>An architecture using memory to save computational resources.</a:t>
            </a:r>
            <a:endParaRPr lang="zh-TW" altLang="en-US" dirty="0">
              <a:solidFill>
                <a:schemeClr val="bg1">
                  <a:lumMod val="65000"/>
                </a:schemeClr>
              </a:solidFill>
              <a:latin typeface="-apple-system"/>
            </a:endParaRPr>
          </a:p>
        </p:txBody>
      </p:sp>
      <p:sp>
        <p:nvSpPr>
          <p:cNvPr id="4" name="投影片編號版面配置區 3">
            <a:extLst>
              <a:ext uri="{FF2B5EF4-FFF2-40B4-BE49-F238E27FC236}">
                <a16:creationId xmlns:a16="http://schemas.microsoft.com/office/drawing/2014/main" id="{31DDAF4C-79DE-C068-F726-ED6C8662675B}"/>
              </a:ext>
            </a:extLst>
          </p:cNvPr>
          <p:cNvSpPr>
            <a:spLocks noGrp="1"/>
          </p:cNvSpPr>
          <p:nvPr>
            <p:ph type="sldNum" sz="quarter" idx="12"/>
          </p:nvPr>
        </p:nvSpPr>
        <p:spPr/>
        <p:txBody>
          <a:bodyPr/>
          <a:lstStyle/>
          <a:p>
            <a:fld id="{E87AC57D-1DB1-4E4B-AB7F-2C735D9C1383}" type="slidenum">
              <a:rPr lang="zh-TW" altLang="en-US" smtClean="0"/>
              <a:t>12</a:t>
            </a:fld>
            <a:endParaRPr lang="zh-TW" altLang="en-US"/>
          </a:p>
        </p:txBody>
      </p:sp>
    </p:spTree>
    <p:extLst>
      <p:ext uri="{BB962C8B-B14F-4D97-AF65-F5344CB8AC3E}">
        <p14:creationId xmlns:p14="http://schemas.microsoft.com/office/powerpoint/2010/main" val="376883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941B66-F122-D4DE-2622-8F9E71725084}"/>
              </a:ext>
            </a:extLst>
          </p:cNvPr>
          <p:cNvSpPr>
            <a:spLocks noGrp="1"/>
          </p:cNvSpPr>
          <p:nvPr>
            <p:ph type="title"/>
          </p:nvPr>
        </p:nvSpPr>
        <p:spPr>
          <a:xfrm>
            <a:off x="838200" y="365125"/>
            <a:ext cx="10515600" cy="1963293"/>
          </a:xfrm>
        </p:spPr>
        <p:txBody>
          <a:bodyPr/>
          <a:lstStyle/>
          <a:p>
            <a:r>
              <a:rPr lang="en-US" altLang="zh-TW" dirty="0"/>
              <a:t>Kernel Code</a:t>
            </a:r>
            <a:r>
              <a:rPr lang="zh-TW" altLang="en-US" dirty="0"/>
              <a:t> </a:t>
            </a:r>
            <a:br>
              <a:rPr lang="en-US" altLang="zh-TW" dirty="0"/>
            </a:br>
            <a:r>
              <a:rPr lang="en-US" altLang="zh-TW" dirty="0"/>
              <a:t>(1/2)</a:t>
            </a:r>
            <a:endParaRPr lang="zh-TW" altLang="en-US" dirty="0"/>
          </a:p>
        </p:txBody>
      </p:sp>
      <p:sp>
        <p:nvSpPr>
          <p:cNvPr id="4" name="投影片編號版面配置區 3">
            <a:extLst>
              <a:ext uri="{FF2B5EF4-FFF2-40B4-BE49-F238E27FC236}">
                <a16:creationId xmlns:a16="http://schemas.microsoft.com/office/drawing/2014/main" id="{0C227993-64FC-08AF-C961-34C2C87E96FF}"/>
              </a:ext>
            </a:extLst>
          </p:cNvPr>
          <p:cNvSpPr>
            <a:spLocks noGrp="1"/>
          </p:cNvSpPr>
          <p:nvPr>
            <p:ph type="sldNum" sz="quarter" idx="12"/>
          </p:nvPr>
        </p:nvSpPr>
        <p:spPr/>
        <p:txBody>
          <a:bodyPr/>
          <a:lstStyle/>
          <a:p>
            <a:fld id="{E87AC57D-1DB1-4E4B-AB7F-2C735D9C1383}" type="slidenum">
              <a:rPr lang="zh-TW" altLang="en-US" smtClean="0"/>
              <a:pPr/>
              <a:t>13</a:t>
            </a:fld>
            <a:endParaRPr lang="zh-TW" altLang="en-US"/>
          </a:p>
        </p:txBody>
      </p:sp>
      <p:pic>
        <p:nvPicPr>
          <p:cNvPr id="3" name="內容版面配置區 2">
            <a:extLst>
              <a:ext uri="{FF2B5EF4-FFF2-40B4-BE49-F238E27FC236}">
                <a16:creationId xmlns:a16="http://schemas.microsoft.com/office/drawing/2014/main" id="{1534DA70-84FE-5FDE-3DA7-8070C9A5EAA7}"/>
              </a:ext>
            </a:extLst>
          </p:cNvPr>
          <p:cNvPicPr>
            <a:picLocks noGrp="1" noChangeAspect="1"/>
          </p:cNvPicPr>
          <p:nvPr>
            <p:ph idx="1"/>
          </p:nvPr>
        </p:nvPicPr>
        <p:blipFill>
          <a:blip r:embed="rId3"/>
          <a:stretch>
            <a:fillRect/>
          </a:stretch>
        </p:blipFill>
        <p:spPr>
          <a:xfrm>
            <a:off x="4767072" y="219925"/>
            <a:ext cx="6461760" cy="6501550"/>
          </a:xfrm>
          <a:prstGeom prst="rect">
            <a:avLst/>
          </a:prstGeom>
        </p:spPr>
      </p:pic>
      <p:sp>
        <p:nvSpPr>
          <p:cNvPr id="5" name="矩形: 圓角 4">
            <a:extLst>
              <a:ext uri="{FF2B5EF4-FFF2-40B4-BE49-F238E27FC236}">
                <a16:creationId xmlns:a16="http://schemas.microsoft.com/office/drawing/2014/main" id="{89F583B3-9E9C-A063-875B-8072D5577BC4}"/>
              </a:ext>
            </a:extLst>
          </p:cNvPr>
          <p:cNvSpPr/>
          <p:nvPr/>
        </p:nvSpPr>
        <p:spPr>
          <a:xfrm>
            <a:off x="5312029" y="2840354"/>
            <a:ext cx="4819524" cy="1963293"/>
          </a:xfrm>
          <a:prstGeom prst="roundRect">
            <a:avLst>
              <a:gd name="adj" fmla="val 638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a:r>
              <a:rPr lang="en-US" sz="2800" kern="100">
                <a:solidFill>
                  <a:srgbClr val="FF0000"/>
                </a:solidFill>
                <a:effectLst/>
                <a:ea typeface="新細明體" panose="02020500000000000000" pitchFamily="18" charset="-120"/>
                <a:cs typeface="Mangal" panose="02040503050203030202" pitchFamily="18" charset="0"/>
              </a:rPr>
              <a:t>1</a:t>
            </a:r>
            <a:endParaRPr lang="zh-TW" sz="1200" kern="100">
              <a:effectLst/>
              <a:ea typeface="新細明體" panose="02020500000000000000" pitchFamily="18" charset="-120"/>
              <a:cs typeface="Mangal" panose="02040503050203030202" pitchFamily="18" charset="0"/>
            </a:endParaRPr>
          </a:p>
        </p:txBody>
      </p:sp>
      <p:sp>
        <p:nvSpPr>
          <p:cNvPr id="7" name="矩形: 圓角 6">
            <a:extLst>
              <a:ext uri="{FF2B5EF4-FFF2-40B4-BE49-F238E27FC236}">
                <a16:creationId xmlns:a16="http://schemas.microsoft.com/office/drawing/2014/main" id="{E49DA290-6E14-5037-E6EF-64C5FECE6301}"/>
              </a:ext>
            </a:extLst>
          </p:cNvPr>
          <p:cNvSpPr/>
          <p:nvPr/>
        </p:nvSpPr>
        <p:spPr>
          <a:xfrm>
            <a:off x="5312027" y="4956362"/>
            <a:ext cx="3965549" cy="1399987"/>
          </a:xfrm>
          <a:prstGeom prst="roundRect">
            <a:avLst>
              <a:gd name="adj" fmla="val 638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a:r>
              <a:rPr lang="en-US" sz="2800" kern="100">
                <a:solidFill>
                  <a:srgbClr val="FF0000"/>
                </a:solidFill>
                <a:effectLst/>
                <a:ea typeface="新細明體" panose="02020500000000000000" pitchFamily="18" charset="-120"/>
                <a:cs typeface="Mangal" panose="02040503050203030202" pitchFamily="18" charset="0"/>
              </a:rPr>
              <a:t>2</a:t>
            </a:r>
            <a:endParaRPr lang="zh-TW" sz="1200" kern="100">
              <a:effectLst/>
              <a:ea typeface="新細明體" panose="02020500000000000000" pitchFamily="18" charset="-120"/>
              <a:cs typeface="Mangal" panose="02040503050203030202" pitchFamily="18" charset="0"/>
            </a:endParaRPr>
          </a:p>
        </p:txBody>
      </p:sp>
    </p:spTree>
    <p:extLst>
      <p:ext uri="{BB962C8B-B14F-4D97-AF65-F5344CB8AC3E}">
        <p14:creationId xmlns:p14="http://schemas.microsoft.com/office/powerpoint/2010/main" val="3161967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內容版面配置區 9">
            <a:extLst>
              <a:ext uri="{FF2B5EF4-FFF2-40B4-BE49-F238E27FC236}">
                <a16:creationId xmlns:a16="http://schemas.microsoft.com/office/drawing/2014/main" id="{C18142AD-894E-2E1F-B403-97C137C20B15}"/>
              </a:ext>
            </a:extLst>
          </p:cNvPr>
          <p:cNvPicPr>
            <a:picLocks noGrp="1" noChangeAspect="1"/>
          </p:cNvPicPr>
          <p:nvPr>
            <p:ph idx="1"/>
          </p:nvPr>
        </p:nvPicPr>
        <p:blipFill>
          <a:blip r:embed="rId2"/>
          <a:stretch>
            <a:fillRect/>
          </a:stretch>
        </p:blipFill>
        <p:spPr>
          <a:xfrm>
            <a:off x="1990740" y="1405666"/>
            <a:ext cx="8210520" cy="4832668"/>
          </a:xfrm>
          <a:prstGeom prst="rect">
            <a:avLst/>
          </a:prstGeom>
        </p:spPr>
      </p:pic>
      <p:sp>
        <p:nvSpPr>
          <p:cNvPr id="2" name="標題 1">
            <a:extLst>
              <a:ext uri="{FF2B5EF4-FFF2-40B4-BE49-F238E27FC236}">
                <a16:creationId xmlns:a16="http://schemas.microsoft.com/office/drawing/2014/main" id="{AD941B66-F122-D4DE-2622-8F9E71725084}"/>
              </a:ext>
            </a:extLst>
          </p:cNvPr>
          <p:cNvSpPr>
            <a:spLocks noGrp="1"/>
          </p:cNvSpPr>
          <p:nvPr>
            <p:ph type="title"/>
          </p:nvPr>
        </p:nvSpPr>
        <p:spPr/>
        <p:txBody>
          <a:bodyPr/>
          <a:lstStyle/>
          <a:p>
            <a:r>
              <a:rPr lang="en-US" altLang="zh-TW" dirty="0"/>
              <a:t>Kernel Code (2/2)</a:t>
            </a:r>
            <a:endParaRPr lang="zh-TW" altLang="en-US" dirty="0"/>
          </a:p>
        </p:txBody>
      </p:sp>
      <p:sp>
        <p:nvSpPr>
          <p:cNvPr id="4" name="投影片編號版面配置區 3">
            <a:extLst>
              <a:ext uri="{FF2B5EF4-FFF2-40B4-BE49-F238E27FC236}">
                <a16:creationId xmlns:a16="http://schemas.microsoft.com/office/drawing/2014/main" id="{0C227993-64FC-08AF-C961-34C2C87E96FF}"/>
              </a:ext>
            </a:extLst>
          </p:cNvPr>
          <p:cNvSpPr>
            <a:spLocks noGrp="1"/>
          </p:cNvSpPr>
          <p:nvPr>
            <p:ph type="sldNum" sz="quarter" idx="12"/>
          </p:nvPr>
        </p:nvSpPr>
        <p:spPr/>
        <p:txBody>
          <a:bodyPr/>
          <a:lstStyle/>
          <a:p>
            <a:fld id="{E87AC57D-1DB1-4E4B-AB7F-2C735D9C1383}" type="slidenum">
              <a:rPr lang="zh-TW" altLang="en-US" smtClean="0"/>
              <a:pPr/>
              <a:t>14</a:t>
            </a:fld>
            <a:endParaRPr lang="zh-TW" altLang="en-US"/>
          </a:p>
        </p:txBody>
      </p:sp>
      <p:sp>
        <p:nvSpPr>
          <p:cNvPr id="5" name="矩形: 圓角 4">
            <a:extLst>
              <a:ext uri="{FF2B5EF4-FFF2-40B4-BE49-F238E27FC236}">
                <a16:creationId xmlns:a16="http://schemas.microsoft.com/office/drawing/2014/main" id="{89F583B3-9E9C-A063-875B-8072D5577BC4}"/>
              </a:ext>
            </a:extLst>
          </p:cNvPr>
          <p:cNvSpPr/>
          <p:nvPr/>
        </p:nvSpPr>
        <p:spPr>
          <a:xfrm>
            <a:off x="2203068" y="2633091"/>
            <a:ext cx="5319395" cy="795910"/>
          </a:xfrm>
          <a:prstGeom prst="roundRect">
            <a:avLst>
              <a:gd name="adj" fmla="val 638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a:r>
              <a:rPr lang="en-US" sz="2800" kern="100">
                <a:solidFill>
                  <a:srgbClr val="FF0000"/>
                </a:solidFill>
                <a:effectLst/>
                <a:ea typeface="新細明體" panose="02020500000000000000" pitchFamily="18" charset="-120"/>
                <a:cs typeface="Mangal" panose="02040503050203030202" pitchFamily="18" charset="0"/>
              </a:rPr>
              <a:t>1</a:t>
            </a:r>
            <a:endParaRPr lang="zh-TW" sz="1200" kern="100">
              <a:effectLst/>
              <a:ea typeface="新細明體" panose="02020500000000000000" pitchFamily="18" charset="-120"/>
              <a:cs typeface="Mangal" panose="02040503050203030202" pitchFamily="18" charset="0"/>
            </a:endParaRPr>
          </a:p>
        </p:txBody>
      </p:sp>
      <p:sp>
        <p:nvSpPr>
          <p:cNvPr id="7" name="矩形: 圓角 6">
            <a:extLst>
              <a:ext uri="{FF2B5EF4-FFF2-40B4-BE49-F238E27FC236}">
                <a16:creationId xmlns:a16="http://schemas.microsoft.com/office/drawing/2014/main" id="{E49DA290-6E14-5037-E6EF-64C5FECE6301}"/>
              </a:ext>
            </a:extLst>
          </p:cNvPr>
          <p:cNvSpPr/>
          <p:nvPr/>
        </p:nvSpPr>
        <p:spPr>
          <a:xfrm>
            <a:off x="1990740" y="4133675"/>
            <a:ext cx="3965549" cy="1194230"/>
          </a:xfrm>
          <a:prstGeom prst="roundRect">
            <a:avLst>
              <a:gd name="adj" fmla="val 638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a:r>
              <a:rPr lang="en-US" sz="2800" kern="100">
                <a:solidFill>
                  <a:srgbClr val="FF0000"/>
                </a:solidFill>
                <a:effectLst/>
                <a:ea typeface="新細明體" panose="02020500000000000000" pitchFamily="18" charset="-120"/>
                <a:cs typeface="Mangal" panose="02040503050203030202" pitchFamily="18" charset="0"/>
              </a:rPr>
              <a:t>2</a:t>
            </a:r>
            <a:endParaRPr lang="zh-TW" sz="1200" kern="100">
              <a:effectLst/>
              <a:ea typeface="新細明體" panose="02020500000000000000" pitchFamily="18" charset="-120"/>
              <a:cs typeface="Mangal" panose="02040503050203030202" pitchFamily="18" charset="0"/>
            </a:endParaRPr>
          </a:p>
        </p:txBody>
      </p:sp>
      <p:sp>
        <p:nvSpPr>
          <p:cNvPr id="11" name="矩形: 圓角 10">
            <a:extLst>
              <a:ext uri="{FF2B5EF4-FFF2-40B4-BE49-F238E27FC236}">
                <a16:creationId xmlns:a16="http://schemas.microsoft.com/office/drawing/2014/main" id="{84AF3D71-8333-C3A7-FF1E-43B5A2270972}"/>
              </a:ext>
            </a:extLst>
          </p:cNvPr>
          <p:cNvSpPr/>
          <p:nvPr/>
        </p:nvSpPr>
        <p:spPr>
          <a:xfrm>
            <a:off x="2203068" y="5446825"/>
            <a:ext cx="5538852" cy="585754"/>
          </a:xfrm>
          <a:prstGeom prst="roundRect">
            <a:avLst>
              <a:gd name="adj" fmla="val 638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a:r>
              <a:rPr lang="en-US" altLang="zh-TW" sz="2800" kern="100" dirty="0">
                <a:solidFill>
                  <a:srgbClr val="FF0000"/>
                </a:solidFill>
                <a:ea typeface="新細明體" panose="02020500000000000000" pitchFamily="18" charset="-120"/>
                <a:cs typeface="Mangal" panose="02040503050203030202" pitchFamily="18" charset="0"/>
              </a:rPr>
              <a:t>3</a:t>
            </a:r>
            <a:endParaRPr lang="zh-TW" sz="1200" kern="100" dirty="0">
              <a:effectLst/>
              <a:ea typeface="新細明體" panose="02020500000000000000" pitchFamily="18" charset="-120"/>
              <a:cs typeface="Mangal" panose="02040503050203030202" pitchFamily="18" charset="0"/>
            </a:endParaRPr>
          </a:p>
        </p:txBody>
      </p:sp>
    </p:spTree>
    <p:extLst>
      <p:ext uri="{BB962C8B-B14F-4D97-AF65-F5344CB8AC3E}">
        <p14:creationId xmlns:p14="http://schemas.microsoft.com/office/powerpoint/2010/main" val="3776955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68EE0B-B61E-6E81-7809-5DEA1458354D}"/>
              </a:ext>
            </a:extLst>
          </p:cNvPr>
          <p:cNvSpPr>
            <a:spLocks noGrp="1"/>
          </p:cNvSpPr>
          <p:nvPr>
            <p:ph type="title"/>
          </p:nvPr>
        </p:nvSpPr>
        <p:spPr>
          <a:xfrm>
            <a:off x="838200" y="365124"/>
            <a:ext cx="10515600" cy="2693243"/>
          </a:xfrm>
        </p:spPr>
        <p:txBody>
          <a:bodyPr>
            <a:normAutofit/>
          </a:bodyPr>
          <a:lstStyle/>
          <a:p>
            <a:r>
              <a:rPr lang="en-US" altLang="zh-TW" sz="4000" dirty="0"/>
              <a:t>Question1:</a:t>
            </a:r>
            <a:r>
              <a:rPr lang="en-US" altLang="zh-TW" dirty="0"/>
              <a:t>	</a:t>
            </a:r>
            <a:br>
              <a:rPr lang="en-US" altLang="zh-TW" dirty="0"/>
            </a:br>
            <a:r>
              <a:rPr lang="en-US" altLang="zh-TW" dirty="0"/>
              <a:t>	</a:t>
            </a:r>
            <a:r>
              <a:rPr lang="en-US" altLang="zh-TW" sz="2600" dirty="0"/>
              <a:t>The testbench assumes that the inputs x, y are normalized between [-1,1]. What is the minimum number of integer bits required for x and y? What is the minimal number of integer bits for the output data type R and Theta?</a:t>
            </a:r>
            <a:endParaRPr lang="zh-TW" altLang="en-US" sz="2600" dirty="0"/>
          </a:p>
        </p:txBody>
      </p:sp>
      <p:sp>
        <p:nvSpPr>
          <p:cNvPr id="4" name="投影片編號版面配置區 3">
            <a:extLst>
              <a:ext uri="{FF2B5EF4-FFF2-40B4-BE49-F238E27FC236}">
                <a16:creationId xmlns:a16="http://schemas.microsoft.com/office/drawing/2014/main" id="{EAF8D6C8-302D-090C-24BA-FD77CC4B6537}"/>
              </a:ext>
            </a:extLst>
          </p:cNvPr>
          <p:cNvSpPr>
            <a:spLocks noGrp="1"/>
          </p:cNvSpPr>
          <p:nvPr>
            <p:ph type="sldNum" sz="quarter" idx="12"/>
          </p:nvPr>
        </p:nvSpPr>
        <p:spPr/>
        <p:txBody>
          <a:bodyPr/>
          <a:lstStyle/>
          <a:p>
            <a:fld id="{E87AC57D-1DB1-4E4B-AB7F-2C735D9C1383}" type="slidenum">
              <a:rPr lang="zh-TW" altLang="en-US" smtClean="0"/>
              <a:pPr/>
              <a:t>15</a:t>
            </a:fld>
            <a:endParaRPr lang="zh-TW" altLang="en-US"/>
          </a:p>
        </p:txBody>
      </p:sp>
      <mc:AlternateContent xmlns:mc="http://schemas.openxmlformats.org/markup-compatibility/2006" xmlns:a14="http://schemas.microsoft.com/office/drawing/2010/main">
        <mc:Choice Requires="a14">
          <p:sp>
            <p:nvSpPr>
              <p:cNvPr id="9" name="內容版面配置區 8">
                <a:extLst>
                  <a:ext uri="{FF2B5EF4-FFF2-40B4-BE49-F238E27FC236}">
                    <a16:creationId xmlns:a16="http://schemas.microsoft.com/office/drawing/2014/main" id="{EE8397EF-8BBD-B8FD-DB5C-82D6413D569F}"/>
                  </a:ext>
                </a:extLst>
              </p:cNvPr>
              <p:cNvSpPr>
                <a:spLocks noGrp="1"/>
              </p:cNvSpPr>
              <p:nvPr>
                <p:ph idx="1"/>
              </p:nvPr>
            </p:nvSpPr>
            <p:spPr>
              <a:xfrm>
                <a:off x="838200" y="3058367"/>
                <a:ext cx="10515600" cy="3118596"/>
              </a:xfrm>
            </p:spPr>
            <p:txBody>
              <a:bodyPr>
                <a:normAutofit/>
              </a:bodyPr>
              <a:lstStyle/>
              <a:p>
                <a:r>
                  <a:rPr lang="en-US" altLang="zh-TW" b="1" dirty="0"/>
                  <a:t>Answer: </a:t>
                </a:r>
                <a:r>
                  <a:rPr lang="en-US" altLang="zh-TW" dirty="0"/>
                  <a:t>Since X and Y are in the range [-1, 1], two bits are enough to represent the integer part (one for the sign, and the other for the value). Similarly, two bits are sufficient to represent the integer part of r, whose range is limited to [-</a:t>
                </a:r>
                <a14:m>
                  <m:oMath xmlns:m="http://schemas.openxmlformats.org/officeDocument/2006/math">
                    <m:rad>
                      <m:radPr>
                        <m:degHide m:val="on"/>
                        <m:ctrlPr>
                          <a:rPr lang="en-US" altLang="zh-TW" i="1" smtClean="0">
                            <a:latin typeface="Cambria Math" panose="02040503050406030204" pitchFamily="18" charset="0"/>
                          </a:rPr>
                        </m:ctrlPr>
                      </m:radPr>
                      <m:deg/>
                      <m:e>
                        <m:r>
                          <a:rPr lang="en-US" altLang="zh-TW" b="0" i="1" smtClean="0">
                            <a:latin typeface="Cambria Math" panose="02040503050406030204" pitchFamily="18" charset="0"/>
                          </a:rPr>
                          <m:t>2</m:t>
                        </m:r>
                      </m:e>
                    </m:rad>
                  </m:oMath>
                </a14:m>
                <a:r>
                  <a:rPr lang="en-US" altLang="zh-TW" dirty="0"/>
                  <a:t>, </a:t>
                </a:r>
                <a14:m>
                  <m:oMath xmlns:m="http://schemas.openxmlformats.org/officeDocument/2006/math">
                    <m:rad>
                      <m:radPr>
                        <m:degHide m:val="on"/>
                        <m:ctrlPr>
                          <a:rPr lang="en-US" altLang="zh-TW" i="1" smtClean="0">
                            <a:latin typeface="Cambria Math" panose="02040503050406030204" pitchFamily="18" charset="0"/>
                          </a:rPr>
                        </m:ctrlPr>
                      </m:radPr>
                      <m:deg/>
                      <m:e>
                        <m:r>
                          <a:rPr lang="en-US" altLang="zh-TW" b="0" i="1" smtClean="0">
                            <a:latin typeface="Cambria Math" panose="02040503050406030204" pitchFamily="18" charset="0"/>
                          </a:rPr>
                          <m:t>2</m:t>
                        </m:r>
                      </m:e>
                    </m:rad>
                  </m:oMath>
                </a14:m>
                <a:r>
                  <a:rPr lang="en-US" altLang="zh-TW" dirty="0"/>
                  <a:t>]. And the possible range of theta is [-pi, pi], so three bits are needed to represent its integer part.</a:t>
                </a:r>
                <a:endParaRPr lang="zh-TW" altLang="en-US" dirty="0"/>
              </a:p>
            </p:txBody>
          </p:sp>
        </mc:Choice>
        <mc:Fallback xmlns="">
          <p:sp>
            <p:nvSpPr>
              <p:cNvPr id="9" name="內容版面配置區 8">
                <a:extLst>
                  <a:ext uri="{FF2B5EF4-FFF2-40B4-BE49-F238E27FC236}">
                    <a16:creationId xmlns:a16="http://schemas.microsoft.com/office/drawing/2014/main" id="{EE8397EF-8BBD-B8FD-DB5C-82D6413D569F}"/>
                  </a:ext>
                </a:extLst>
              </p:cNvPr>
              <p:cNvSpPr>
                <a:spLocks noGrp="1" noRot="1" noChangeAspect="1" noMove="1" noResize="1" noEditPoints="1" noAdjustHandles="1" noChangeArrowheads="1" noChangeShapeType="1" noTextEdit="1"/>
              </p:cNvSpPr>
              <p:nvPr>
                <p:ph idx="1"/>
              </p:nvPr>
            </p:nvSpPr>
            <p:spPr>
              <a:xfrm>
                <a:off x="838200" y="3058367"/>
                <a:ext cx="10515600" cy="3118596"/>
              </a:xfrm>
              <a:blipFill>
                <a:blip r:embed="rId2"/>
                <a:stretch>
                  <a:fillRect l="-1043" t="-3523" r="-179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404590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68EE0B-B61E-6E81-7809-5DEA1458354D}"/>
              </a:ext>
            </a:extLst>
          </p:cNvPr>
          <p:cNvSpPr>
            <a:spLocks noGrp="1"/>
          </p:cNvSpPr>
          <p:nvPr>
            <p:ph type="title"/>
          </p:nvPr>
        </p:nvSpPr>
        <p:spPr>
          <a:xfrm>
            <a:off x="838200" y="365124"/>
            <a:ext cx="10515600" cy="2693243"/>
          </a:xfrm>
        </p:spPr>
        <p:txBody>
          <a:bodyPr>
            <a:normAutofit/>
          </a:bodyPr>
          <a:lstStyle/>
          <a:p>
            <a:r>
              <a:rPr lang="en-US" altLang="zh-TW" sz="4000" dirty="0"/>
              <a:t>Question2:	</a:t>
            </a:r>
            <a:br>
              <a:rPr lang="en-US" altLang="zh-TW" dirty="0"/>
            </a:br>
            <a:r>
              <a:rPr lang="en-US" altLang="zh-TW" dirty="0"/>
              <a:t>	</a:t>
            </a:r>
            <a:r>
              <a:rPr lang="en-US" altLang="zh-TW" sz="2600" dirty="0"/>
              <a:t>Modify the number of fractional bits for the input and output data types. How does the precision of the input and output data types affect the accuracy (RMSE) results?</a:t>
            </a:r>
            <a:endParaRPr lang="zh-TW" altLang="en-US" sz="2600" dirty="0"/>
          </a:p>
        </p:txBody>
      </p:sp>
      <p:sp>
        <p:nvSpPr>
          <p:cNvPr id="4" name="投影片編號版面配置區 3">
            <a:extLst>
              <a:ext uri="{FF2B5EF4-FFF2-40B4-BE49-F238E27FC236}">
                <a16:creationId xmlns:a16="http://schemas.microsoft.com/office/drawing/2014/main" id="{EAF8D6C8-302D-090C-24BA-FD77CC4B6537}"/>
              </a:ext>
            </a:extLst>
          </p:cNvPr>
          <p:cNvSpPr>
            <a:spLocks noGrp="1"/>
          </p:cNvSpPr>
          <p:nvPr>
            <p:ph type="sldNum" sz="quarter" idx="12"/>
          </p:nvPr>
        </p:nvSpPr>
        <p:spPr/>
        <p:txBody>
          <a:bodyPr/>
          <a:lstStyle/>
          <a:p>
            <a:fld id="{E87AC57D-1DB1-4E4B-AB7F-2C735D9C1383}" type="slidenum">
              <a:rPr lang="zh-TW" altLang="en-US" smtClean="0"/>
              <a:pPr/>
              <a:t>16</a:t>
            </a:fld>
            <a:endParaRPr lang="zh-TW" altLang="en-US"/>
          </a:p>
        </p:txBody>
      </p:sp>
      <p:sp>
        <p:nvSpPr>
          <p:cNvPr id="9" name="內容版面配置區 8">
            <a:extLst>
              <a:ext uri="{FF2B5EF4-FFF2-40B4-BE49-F238E27FC236}">
                <a16:creationId xmlns:a16="http://schemas.microsoft.com/office/drawing/2014/main" id="{EE8397EF-8BBD-B8FD-DB5C-82D6413D569F}"/>
              </a:ext>
            </a:extLst>
          </p:cNvPr>
          <p:cNvSpPr>
            <a:spLocks noGrp="1"/>
          </p:cNvSpPr>
          <p:nvPr>
            <p:ph idx="1"/>
          </p:nvPr>
        </p:nvSpPr>
        <p:spPr>
          <a:xfrm>
            <a:off x="838200" y="3058367"/>
            <a:ext cx="10515600" cy="3118596"/>
          </a:xfrm>
        </p:spPr>
        <p:txBody>
          <a:bodyPr>
            <a:normAutofit/>
          </a:bodyPr>
          <a:lstStyle/>
          <a:p>
            <a:r>
              <a:rPr lang="en-US" altLang="zh-TW" b="1" dirty="0"/>
              <a:t>Answer: </a:t>
            </a:r>
            <a:r>
              <a:rPr lang="en-US" altLang="zh-TW" dirty="0"/>
              <a:t>Reducing the number of bits used to represent the fractional part will lead to larger arithmetic errors</a:t>
            </a:r>
            <a:r>
              <a:rPr lang="zh-TW" altLang="en-US" dirty="0"/>
              <a:t>。</a:t>
            </a:r>
          </a:p>
        </p:txBody>
      </p:sp>
      <p:pic>
        <p:nvPicPr>
          <p:cNvPr id="3" name="圖片 2">
            <a:extLst>
              <a:ext uri="{FF2B5EF4-FFF2-40B4-BE49-F238E27FC236}">
                <a16:creationId xmlns:a16="http://schemas.microsoft.com/office/drawing/2014/main" id="{8056A0FA-58B8-F9B1-70B8-6435EA4876D4}"/>
              </a:ext>
            </a:extLst>
          </p:cNvPr>
          <p:cNvPicPr>
            <a:picLocks noChangeAspect="1"/>
          </p:cNvPicPr>
          <p:nvPr/>
        </p:nvPicPr>
        <p:blipFill>
          <a:blip r:embed="rId2"/>
          <a:stretch>
            <a:fillRect/>
          </a:stretch>
        </p:blipFill>
        <p:spPr>
          <a:xfrm>
            <a:off x="1140132" y="4101757"/>
            <a:ext cx="4680000" cy="901755"/>
          </a:xfrm>
          <a:prstGeom prst="rect">
            <a:avLst/>
          </a:prstGeom>
        </p:spPr>
      </p:pic>
      <p:pic>
        <p:nvPicPr>
          <p:cNvPr id="5" name="圖片 4">
            <a:extLst>
              <a:ext uri="{FF2B5EF4-FFF2-40B4-BE49-F238E27FC236}">
                <a16:creationId xmlns:a16="http://schemas.microsoft.com/office/drawing/2014/main" id="{7630B9D7-2725-2BFC-2A8F-5FB9AE969EAA}"/>
              </a:ext>
            </a:extLst>
          </p:cNvPr>
          <p:cNvPicPr>
            <a:picLocks noChangeAspect="1"/>
          </p:cNvPicPr>
          <p:nvPr/>
        </p:nvPicPr>
        <p:blipFill rotWithShape="1">
          <a:blip r:embed="rId3"/>
          <a:srcRect t="7225" b="3439"/>
          <a:stretch/>
        </p:blipFill>
        <p:spPr>
          <a:xfrm>
            <a:off x="6371870" y="4101756"/>
            <a:ext cx="4680000" cy="901755"/>
          </a:xfrm>
          <a:prstGeom prst="rect">
            <a:avLst/>
          </a:prstGeom>
        </p:spPr>
      </p:pic>
      <p:sp>
        <p:nvSpPr>
          <p:cNvPr id="10" name="文字方塊 9">
            <a:extLst>
              <a:ext uri="{FF2B5EF4-FFF2-40B4-BE49-F238E27FC236}">
                <a16:creationId xmlns:a16="http://schemas.microsoft.com/office/drawing/2014/main" id="{B63C1289-144D-74A9-E133-41A4813EB218}"/>
              </a:ext>
            </a:extLst>
          </p:cNvPr>
          <p:cNvSpPr txBox="1"/>
          <p:nvPr/>
        </p:nvSpPr>
        <p:spPr>
          <a:xfrm>
            <a:off x="2015628" y="5017715"/>
            <a:ext cx="2929007" cy="369332"/>
          </a:xfrm>
          <a:prstGeom prst="rect">
            <a:avLst/>
          </a:prstGeom>
          <a:noFill/>
        </p:spPr>
        <p:txBody>
          <a:bodyPr wrap="none" rtlCol="0">
            <a:spAutoFit/>
          </a:bodyPr>
          <a:lstStyle/>
          <a:p>
            <a:r>
              <a:rPr lang="en-US" altLang="zh-TW" sz="1800" kern="100" dirty="0">
                <a:solidFill>
                  <a:srgbClr val="000000"/>
                </a:solidFill>
                <a:effectLst/>
                <a:latin typeface="標楷體" panose="03000509000000000000" pitchFamily="65" charset="-120"/>
                <a:ea typeface="新細明體" panose="02020500000000000000" pitchFamily="18" charset="-120"/>
                <a:cs typeface="Mangal" panose="02040503050203030202" pitchFamily="18" charset="0"/>
                <a:sym typeface="Wingdings" panose="05000000000000000000" pitchFamily="2" charset="2"/>
              </a:rPr>
              <a:t></a:t>
            </a:r>
            <a:r>
              <a:rPr lang="zh-TW" altLang="en-US" sz="1800" kern="100" dirty="0">
                <a:solidFill>
                  <a:srgbClr val="000000"/>
                </a:solidFill>
                <a:effectLst/>
                <a:latin typeface="標楷體" panose="03000509000000000000" pitchFamily="65" charset="-120"/>
                <a:ea typeface="新細明體" panose="02020500000000000000" pitchFamily="18" charset="-120"/>
                <a:cs typeface="Mangal" panose="02040503050203030202" pitchFamily="18" charset="0"/>
                <a:sym typeface="Wingdings" panose="05000000000000000000" pitchFamily="2" charset="2"/>
              </a:rPr>
              <a:t> </a:t>
            </a:r>
            <a:r>
              <a:rPr lang="en-US" altLang="zh-TW" sz="1800" kern="100" dirty="0">
                <a:solidFill>
                  <a:srgbClr val="000000"/>
                </a:solidFill>
                <a:effectLst/>
                <a:latin typeface="標楷體" panose="03000509000000000000" pitchFamily="65" charset="-120"/>
                <a:ea typeface="新細明體" panose="02020500000000000000" pitchFamily="18" charset="-120"/>
                <a:cs typeface="Mangal" panose="02040503050203030202" pitchFamily="18" charset="0"/>
              </a:rPr>
              <a:t>5 bits for fractional</a:t>
            </a:r>
            <a:endParaRPr lang="zh-TW" altLang="zh-TW" sz="2800" kern="100" dirty="0">
              <a:effectLst/>
              <a:latin typeface="Calibri" panose="020F0502020204030204" pitchFamily="34" charset="0"/>
              <a:ea typeface="新細明體" panose="02020500000000000000" pitchFamily="18" charset="-120"/>
              <a:cs typeface="Mangal" panose="02040503050203030202" pitchFamily="18" charset="0"/>
            </a:endParaRPr>
          </a:p>
        </p:txBody>
      </p:sp>
      <p:sp>
        <p:nvSpPr>
          <p:cNvPr id="11" name="文字方塊 10">
            <a:extLst>
              <a:ext uri="{FF2B5EF4-FFF2-40B4-BE49-F238E27FC236}">
                <a16:creationId xmlns:a16="http://schemas.microsoft.com/office/drawing/2014/main" id="{44450DCB-EA28-A2DD-A0CA-A5ECA6C34964}"/>
              </a:ext>
            </a:extLst>
          </p:cNvPr>
          <p:cNvSpPr txBox="1"/>
          <p:nvPr/>
        </p:nvSpPr>
        <p:spPr>
          <a:xfrm>
            <a:off x="7247367" y="5017715"/>
            <a:ext cx="2929007" cy="369332"/>
          </a:xfrm>
          <a:prstGeom prst="rect">
            <a:avLst/>
          </a:prstGeom>
          <a:noFill/>
        </p:spPr>
        <p:txBody>
          <a:bodyPr wrap="none" rtlCol="0">
            <a:spAutoFit/>
          </a:bodyPr>
          <a:lstStyle/>
          <a:p>
            <a:r>
              <a:rPr lang="en-US" altLang="zh-TW" sz="1800" kern="100" dirty="0">
                <a:solidFill>
                  <a:srgbClr val="000000"/>
                </a:solidFill>
                <a:effectLst/>
                <a:latin typeface="標楷體" panose="03000509000000000000" pitchFamily="65" charset="-120"/>
                <a:ea typeface="新細明體" panose="02020500000000000000" pitchFamily="18" charset="-120"/>
                <a:cs typeface="Mangal" panose="02040503050203030202" pitchFamily="18" charset="0"/>
                <a:sym typeface="Wingdings" panose="05000000000000000000" pitchFamily="2" charset="2"/>
              </a:rPr>
              <a:t></a:t>
            </a:r>
            <a:r>
              <a:rPr lang="zh-TW" altLang="en-US" sz="1800" kern="100" dirty="0">
                <a:solidFill>
                  <a:srgbClr val="000000"/>
                </a:solidFill>
                <a:effectLst/>
                <a:latin typeface="標楷體" panose="03000509000000000000" pitchFamily="65" charset="-120"/>
                <a:ea typeface="新細明體" panose="02020500000000000000" pitchFamily="18" charset="-120"/>
                <a:cs typeface="Mangal" panose="02040503050203030202" pitchFamily="18" charset="0"/>
                <a:sym typeface="Wingdings" panose="05000000000000000000" pitchFamily="2" charset="2"/>
              </a:rPr>
              <a:t> </a:t>
            </a:r>
            <a:r>
              <a:rPr lang="en-US" altLang="zh-TW" kern="100" dirty="0">
                <a:solidFill>
                  <a:srgbClr val="000000"/>
                </a:solidFill>
                <a:latin typeface="標楷體" panose="03000509000000000000" pitchFamily="65" charset="-120"/>
                <a:ea typeface="新細明體" panose="02020500000000000000" pitchFamily="18" charset="-120"/>
                <a:cs typeface="Mangal" panose="02040503050203030202" pitchFamily="18" charset="0"/>
                <a:sym typeface="Wingdings" panose="05000000000000000000" pitchFamily="2" charset="2"/>
              </a:rPr>
              <a:t>4</a:t>
            </a:r>
            <a:r>
              <a:rPr lang="en-US" altLang="zh-TW" sz="1800" kern="100" dirty="0">
                <a:solidFill>
                  <a:srgbClr val="000000"/>
                </a:solidFill>
                <a:effectLst/>
                <a:latin typeface="標楷體" panose="03000509000000000000" pitchFamily="65" charset="-120"/>
                <a:ea typeface="新細明體" panose="02020500000000000000" pitchFamily="18" charset="-120"/>
                <a:cs typeface="Mangal" panose="02040503050203030202" pitchFamily="18" charset="0"/>
              </a:rPr>
              <a:t> bits for fractional</a:t>
            </a:r>
            <a:endParaRPr lang="zh-TW" altLang="zh-TW" sz="2800" kern="100" dirty="0">
              <a:effectLst/>
              <a:latin typeface="Calibri" panose="020F0502020204030204" pitchFamily="34" charset="0"/>
              <a:ea typeface="新細明體" panose="02020500000000000000" pitchFamily="18" charset="-120"/>
              <a:cs typeface="Mangal" panose="02040503050203030202" pitchFamily="18" charset="0"/>
            </a:endParaRPr>
          </a:p>
        </p:txBody>
      </p:sp>
    </p:spTree>
    <p:extLst>
      <p:ext uri="{BB962C8B-B14F-4D97-AF65-F5344CB8AC3E}">
        <p14:creationId xmlns:p14="http://schemas.microsoft.com/office/powerpoint/2010/main" val="3847674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68EE0B-B61E-6E81-7809-5DEA1458354D}"/>
              </a:ext>
            </a:extLst>
          </p:cNvPr>
          <p:cNvSpPr>
            <a:spLocks noGrp="1"/>
          </p:cNvSpPr>
          <p:nvPr>
            <p:ph type="title"/>
          </p:nvPr>
        </p:nvSpPr>
        <p:spPr>
          <a:xfrm>
            <a:off x="838200" y="365124"/>
            <a:ext cx="10515600" cy="2693243"/>
          </a:xfrm>
        </p:spPr>
        <p:txBody>
          <a:bodyPr>
            <a:normAutofit/>
          </a:bodyPr>
          <a:lstStyle/>
          <a:p>
            <a:r>
              <a:rPr lang="en-US" altLang="zh-TW" sz="4000" dirty="0"/>
              <a:t>Question3:	</a:t>
            </a:r>
            <a:br>
              <a:rPr lang="en-US" altLang="zh-TW" dirty="0"/>
            </a:br>
            <a:r>
              <a:rPr lang="en-US" altLang="zh-TW" dirty="0"/>
              <a:t>	</a:t>
            </a:r>
            <a:r>
              <a:rPr lang="en-US" altLang="zh-TW" sz="2600" dirty="0"/>
              <a:t>What is the performance (throughput, latency) of the LUT implementation? How does this change as the input and output data types change?</a:t>
            </a:r>
            <a:endParaRPr lang="zh-TW" altLang="en-US" sz="2600" dirty="0"/>
          </a:p>
        </p:txBody>
      </p:sp>
      <p:sp>
        <p:nvSpPr>
          <p:cNvPr id="4" name="投影片編號版面配置區 3">
            <a:extLst>
              <a:ext uri="{FF2B5EF4-FFF2-40B4-BE49-F238E27FC236}">
                <a16:creationId xmlns:a16="http://schemas.microsoft.com/office/drawing/2014/main" id="{EAF8D6C8-302D-090C-24BA-FD77CC4B6537}"/>
              </a:ext>
            </a:extLst>
          </p:cNvPr>
          <p:cNvSpPr>
            <a:spLocks noGrp="1"/>
          </p:cNvSpPr>
          <p:nvPr>
            <p:ph type="sldNum" sz="quarter" idx="12"/>
          </p:nvPr>
        </p:nvSpPr>
        <p:spPr/>
        <p:txBody>
          <a:bodyPr/>
          <a:lstStyle/>
          <a:p>
            <a:fld id="{E87AC57D-1DB1-4E4B-AB7F-2C735D9C1383}" type="slidenum">
              <a:rPr lang="zh-TW" altLang="en-US" smtClean="0"/>
              <a:pPr/>
              <a:t>17</a:t>
            </a:fld>
            <a:endParaRPr lang="zh-TW" altLang="en-US"/>
          </a:p>
        </p:txBody>
      </p:sp>
      <p:sp>
        <p:nvSpPr>
          <p:cNvPr id="9" name="內容版面配置區 8">
            <a:extLst>
              <a:ext uri="{FF2B5EF4-FFF2-40B4-BE49-F238E27FC236}">
                <a16:creationId xmlns:a16="http://schemas.microsoft.com/office/drawing/2014/main" id="{EE8397EF-8BBD-B8FD-DB5C-82D6413D569F}"/>
              </a:ext>
            </a:extLst>
          </p:cNvPr>
          <p:cNvSpPr>
            <a:spLocks noGrp="1"/>
          </p:cNvSpPr>
          <p:nvPr>
            <p:ph idx="1"/>
          </p:nvPr>
        </p:nvSpPr>
        <p:spPr>
          <a:xfrm>
            <a:off x="838200" y="3058367"/>
            <a:ext cx="10515600" cy="3118596"/>
          </a:xfrm>
        </p:spPr>
        <p:txBody>
          <a:bodyPr>
            <a:normAutofit/>
          </a:bodyPr>
          <a:lstStyle/>
          <a:p>
            <a:r>
              <a:rPr lang="en-US" altLang="zh-TW" sz="2600" b="1" dirty="0"/>
              <a:t>Answer: </a:t>
            </a:r>
            <a:r>
              <a:rPr lang="en-US" altLang="zh-TW" sz="2600" dirty="0"/>
              <a:t>The LUT method does not require real-time computation, so the latency is short. The data types of input/output has nothing to do with performance, but the fewer the data bits, the smaller size of LUT, which directly affects the amount of BRAM used.</a:t>
            </a:r>
            <a:endParaRPr lang="zh-TW" altLang="en-US" sz="2600" dirty="0"/>
          </a:p>
        </p:txBody>
      </p:sp>
      <p:sp>
        <p:nvSpPr>
          <p:cNvPr id="10" name="文字方塊 9">
            <a:extLst>
              <a:ext uri="{FF2B5EF4-FFF2-40B4-BE49-F238E27FC236}">
                <a16:creationId xmlns:a16="http://schemas.microsoft.com/office/drawing/2014/main" id="{B63C1289-144D-74A9-E133-41A4813EB218}"/>
              </a:ext>
            </a:extLst>
          </p:cNvPr>
          <p:cNvSpPr txBox="1"/>
          <p:nvPr/>
        </p:nvSpPr>
        <p:spPr>
          <a:xfrm>
            <a:off x="2015628" y="5712659"/>
            <a:ext cx="2929007" cy="369332"/>
          </a:xfrm>
          <a:prstGeom prst="rect">
            <a:avLst/>
          </a:prstGeom>
          <a:noFill/>
        </p:spPr>
        <p:txBody>
          <a:bodyPr wrap="none" rtlCol="0">
            <a:spAutoFit/>
          </a:bodyPr>
          <a:lstStyle/>
          <a:p>
            <a:r>
              <a:rPr lang="en-US" altLang="zh-TW" sz="1800" kern="100" dirty="0">
                <a:solidFill>
                  <a:srgbClr val="000000"/>
                </a:solidFill>
                <a:effectLst/>
                <a:latin typeface="標楷體" panose="03000509000000000000" pitchFamily="65" charset="-120"/>
                <a:ea typeface="新細明體" panose="02020500000000000000" pitchFamily="18" charset="-120"/>
                <a:cs typeface="Mangal" panose="02040503050203030202" pitchFamily="18" charset="0"/>
                <a:sym typeface="Wingdings" panose="05000000000000000000" pitchFamily="2" charset="2"/>
              </a:rPr>
              <a:t></a:t>
            </a:r>
            <a:r>
              <a:rPr lang="zh-TW" altLang="en-US" sz="1800" kern="100" dirty="0">
                <a:solidFill>
                  <a:srgbClr val="000000"/>
                </a:solidFill>
                <a:effectLst/>
                <a:latin typeface="標楷體" panose="03000509000000000000" pitchFamily="65" charset="-120"/>
                <a:ea typeface="新細明體" panose="02020500000000000000" pitchFamily="18" charset="-120"/>
                <a:cs typeface="Mangal" panose="02040503050203030202" pitchFamily="18" charset="0"/>
                <a:sym typeface="Wingdings" panose="05000000000000000000" pitchFamily="2" charset="2"/>
              </a:rPr>
              <a:t> </a:t>
            </a:r>
            <a:r>
              <a:rPr lang="en-US" altLang="zh-TW" sz="1800" kern="100" dirty="0">
                <a:solidFill>
                  <a:srgbClr val="000000"/>
                </a:solidFill>
                <a:effectLst/>
                <a:latin typeface="標楷體" panose="03000509000000000000" pitchFamily="65" charset="-120"/>
                <a:ea typeface="新細明體" panose="02020500000000000000" pitchFamily="18" charset="-120"/>
                <a:cs typeface="Mangal" panose="02040503050203030202" pitchFamily="18" charset="0"/>
              </a:rPr>
              <a:t>5 bits for fractional</a:t>
            </a:r>
            <a:endParaRPr lang="zh-TW" altLang="zh-TW" sz="2800" kern="100" dirty="0">
              <a:effectLst/>
              <a:latin typeface="Calibri" panose="020F0502020204030204" pitchFamily="34" charset="0"/>
              <a:ea typeface="新細明體" panose="02020500000000000000" pitchFamily="18" charset="-120"/>
              <a:cs typeface="Mangal" panose="02040503050203030202" pitchFamily="18" charset="0"/>
            </a:endParaRPr>
          </a:p>
        </p:txBody>
      </p:sp>
      <p:sp>
        <p:nvSpPr>
          <p:cNvPr id="11" name="文字方塊 10">
            <a:extLst>
              <a:ext uri="{FF2B5EF4-FFF2-40B4-BE49-F238E27FC236}">
                <a16:creationId xmlns:a16="http://schemas.microsoft.com/office/drawing/2014/main" id="{44450DCB-EA28-A2DD-A0CA-A5ECA6C34964}"/>
              </a:ext>
            </a:extLst>
          </p:cNvPr>
          <p:cNvSpPr txBox="1"/>
          <p:nvPr/>
        </p:nvSpPr>
        <p:spPr>
          <a:xfrm>
            <a:off x="7247367" y="5712659"/>
            <a:ext cx="2929007" cy="369332"/>
          </a:xfrm>
          <a:prstGeom prst="rect">
            <a:avLst/>
          </a:prstGeom>
          <a:noFill/>
        </p:spPr>
        <p:txBody>
          <a:bodyPr wrap="none" rtlCol="0">
            <a:spAutoFit/>
          </a:bodyPr>
          <a:lstStyle/>
          <a:p>
            <a:r>
              <a:rPr lang="en-US" altLang="zh-TW" sz="1800" kern="100" dirty="0">
                <a:solidFill>
                  <a:srgbClr val="000000"/>
                </a:solidFill>
                <a:effectLst/>
                <a:latin typeface="標楷體" panose="03000509000000000000" pitchFamily="65" charset="-120"/>
                <a:ea typeface="新細明體" panose="02020500000000000000" pitchFamily="18" charset="-120"/>
                <a:cs typeface="Mangal" panose="02040503050203030202" pitchFamily="18" charset="0"/>
                <a:sym typeface="Wingdings" panose="05000000000000000000" pitchFamily="2" charset="2"/>
              </a:rPr>
              <a:t></a:t>
            </a:r>
            <a:r>
              <a:rPr lang="zh-TW" altLang="en-US" sz="1800" kern="100" dirty="0">
                <a:solidFill>
                  <a:srgbClr val="000000"/>
                </a:solidFill>
                <a:effectLst/>
                <a:latin typeface="標楷體" panose="03000509000000000000" pitchFamily="65" charset="-120"/>
                <a:ea typeface="新細明體" panose="02020500000000000000" pitchFamily="18" charset="-120"/>
                <a:cs typeface="Mangal" panose="02040503050203030202" pitchFamily="18" charset="0"/>
                <a:sym typeface="Wingdings" panose="05000000000000000000" pitchFamily="2" charset="2"/>
              </a:rPr>
              <a:t> </a:t>
            </a:r>
            <a:r>
              <a:rPr lang="en-US" altLang="zh-TW" kern="100" dirty="0">
                <a:solidFill>
                  <a:srgbClr val="000000"/>
                </a:solidFill>
                <a:latin typeface="標楷體" panose="03000509000000000000" pitchFamily="65" charset="-120"/>
                <a:ea typeface="新細明體" panose="02020500000000000000" pitchFamily="18" charset="-120"/>
                <a:cs typeface="Mangal" panose="02040503050203030202" pitchFamily="18" charset="0"/>
                <a:sym typeface="Wingdings" panose="05000000000000000000" pitchFamily="2" charset="2"/>
              </a:rPr>
              <a:t>4</a:t>
            </a:r>
            <a:r>
              <a:rPr lang="en-US" altLang="zh-TW" sz="1800" kern="100" dirty="0">
                <a:solidFill>
                  <a:srgbClr val="000000"/>
                </a:solidFill>
                <a:effectLst/>
                <a:latin typeface="標楷體" panose="03000509000000000000" pitchFamily="65" charset="-120"/>
                <a:ea typeface="新細明體" panose="02020500000000000000" pitchFamily="18" charset="-120"/>
                <a:cs typeface="Mangal" panose="02040503050203030202" pitchFamily="18" charset="0"/>
              </a:rPr>
              <a:t> bits for fractional</a:t>
            </a:r>
            <a:endParaRPr lang="zh-TW" altLang="zh-TW" sz="2800" kern="100" dirty="0">
              <a:effectLst/>
              <a:latin typeface="Calibri" panose="020F0502020204030204" pitchFamily="34" charset="0"/>
              <a:ea typeface="新細明體" panose="02020500000000000000" pitchFamily="18" charset="-120"/>
              <a:cs typeface="Mangal" panose="02040503050203030202" pitchFamily="18" charset="0"/>
            </a:endParaRPr>
          </a:p>
        </p:txBody>
      </p:sp>
      <p:pic>
        <p:nvPicPr>
          <p:cNvPr id="16" name="圖片 15">
            <a:extLst>
              <a:ext uri="{FF2B5EF4-FFF2-40B4-BE49-F238E27FC236}">
                <a16:creationId xmlns:a16="http://schemas.microsoft.com/office/drawing/2014/main" id="{C5412F2F-99D9-8EAC-B956-A9E9A3F5A36E}"/>
              </a:ext>
            </a:extLst>
          </p:cNvPr>
          <p:cNvPicPr>
            <a:picLocks noChangeAspect="1"/>
          </p:cNvPicPr>
          <p:nvPr/>
        </p:nvPicPr>
        <p:blipFill rotWithShape="1">
          <a:blip r:embed="rId2"/>
          <a:srcRect l="-1" r="9498"/>
          <a:stretch/>
        </p:blipFill>
        <p:spPr>
          <a:xfrm>
            <a:off x="6191871" y="5076955"/>
            <a:ext cx="5040000" cy="617933"/>
          </a:xfrm>
          <a:prstGeom prst="rect">
            <a:avLst/>
          </a:prstGeom>
        </p:spPr>
      </p:pic>
      <p:pic>
        <p:nvPicPr>
          <p:cNvPr id="17" name="圖片 16">
            <a:extLst>
              <a:ext uri="{FF2B5EF4-FFF2-40B4-BE49-F238E27FC236}">
                <a16:creationId xmlns:a16="http://schemas.microsoft.com/office/drawing/2014/main" id="{C6CACA3E-27A8-F512-D92D-F20A7112BA86}"/>
              </a:ext>
            </a:extLst>
          </p:cNvPr>
          <p:cNvPicPr>
            <a:picLocks noChangeAspect="1"/>
          </p:cNvPicPr>
          <p:nvPr/>
        </p:nvPicPr>
        <p:blipFill rotWithShape="1">
          <a:blip r:embed="rId3"/>
          <a:srcRect t="8564" r="9536" b="4029"/>
          <a:stretch/>
        </p:blipFill>
        <p:spPr>
          <a:xfrm>
            <a:off x="960131" y="5076955"/>
            <a:ext cx="5040000" cy="590701"/>
          </a:xfrm>
          <a:prstGeom prst="rect">
            <a:avLst/>
          </a:prstGeom>
        </p:spPr>
      </p:pic>
    </p:spTree>
    <p:extLst>
      <p:ext uri="{BB962C8B-B14F-4D97-AF65-F5344CB8AC3E}">
        <p14:creationId xmlns:p14="http://schemas.microsoft.com/office/powerpoint/2010/main" val="4183710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68EE0B-B61E-6E81-7809-5DEA1458354D}"/>
              </a:ext>
            </a:extLst>
          </p:cNvPr>
          <p:cNvSpPr>
            <a:spLocks noGrp="1"/>
          </p:cNvSpPr>
          <p:nvPr>
            <p:ph type="title"/>
          </p:nvPr>
        </p:nvSpPr>
        <p:spPr>
          <a:xfrm>
            <a:off x="838200" y="365124"/>
            <a:ext cx="10515600" cy="2693243"/>
          </a:xfrm>
        </p:spPr>
        <p:txBody>
          <a:bodyPr>
            <a:normAutofit/>
          </a:bodyPr>
          <a:lstStyle/>
          <a:p>
            <a:r>
              <a:rPr lang="en-US" altLang="zh-TW" sz="4000" dirty="0"/>
              <a:t>Question4:	</a:t>
            </a:r>
            <a:br>
              <a:rPr lang="en-US" altLang="zh-TW" dirty="0"/>
            </a:br>
            <a:r>
              <a:rPr lang="en-US" altLang="zh-TW" dirty="0"/>
              <a:t>	</a:t>
            </a:r>
            <a:r>
              <a:rPr lang="en-US" altLang="zh-TW" sz="2600" dirty="0"/>
              <a:t>What advantages/disadvantages of the CORDIC implementation compared to the LUT-based implementation?</a:t>
            </a:r>
            <a:endParaRPr lang="zh-TW" altLang="en-US" sz="2600" dirty="0"/>
          </a:p>
        </p:txBody>
      </p:sp>
      <p:sp>
        <p:nvSpPr>
          <p:cNvPr id="4" name="投影片編號版面配置區 3">
            <a:extLst>
              <a:ext uri="{FF2B5EF4-FFF2-40B4-BE49-F238E27FC236}">
                <a16:creationId xmlns:a16="http://schemas.microsoft.com/office/drawing/2014/main" id="{EAF8D6C8-302D-090C-24BA-FD77CC4B6537}"/>
              </a:ext>
            </a:extLst>
          </p:cNvPr>
          <p:cNvSpPr>
            <a:spLocks noGrp="1"/>
          </p:cNvSpPr>
          <p:nvPr>
            <p:ph type="sldNum" sz="quarter" idx="12"/>
          </p:nvPr>
        </p:nvSpPr>
        <p:spPr/>
        <p:txBody>
          <a:bodyPr/>
          <a:lstStyle/>
          <a:p>
            <a:fld id="{E87AC57D-1DB1-4E4B-AB7F-2C735D9C1383}" type="slidenum">
              <a:rPr lang="zh-TW" altLang="en-US" smtClean="0"/>
              <a:pPr/>
              <a:t>18</a:t>
            </a:fld>
            <a:endParaRPr lang="zh-TW" altLang="en-US"/>
          </a:p>
        </p:txBody>
      </p:sp>
      <p:graphicFrame>
        <p:nvGraphicFramePr>
          <p:cNvPr id="3" name="表格 4">
            <a:extLst>
              <a:ext uri="{FF2B5EF4-FFF2-40B4-BE49-F238E27FC236}">
                <a16:creationId xmlns:a16="http://schemas.microsoft.com/office/drawing/2014/main" id="{E66A8651-1F71-6285-7C65-92B26E2DFA47}"/>
              </a:ext>
            </a:extLst>
          </p:cNvPr>
          <p:cNvGraphicFramePr>
            <a:graphicFrameLocks noGrp="1"/>
          </p:cNvGraphicFramePr>
          <p:nvPr>
            <p:extLst>
              <p:ext uri="{D42A27DB-BD31-4B8C-83A1-F6EECF244321}">
                <p14:modId xmlns:p14="http://schemas.microsoft.com/office/powerpoint/2010/main" val="590650657"/>
              </p:ext>
            </p:extLst>
          </p:nvPr>
        </p:nvGraphicFramePr>
        <p:xfrm>
          <a:off x="2032000" y="3058367"/>
          <a:ext cx="8127999" cy="259588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4160304270"/>
                    </a:ext>
                  </a:extLst>
                </a:gridCol>
                <a:gridCol w="2709333">
                  <a:extLst>
                    <a:ext uri="{9D8B030D-6E8A-4147-A177-3AD203B41FA5}">
                      <a16:colId xmlns:a16="http://schemas.microsoft.com/office/drawing/2014/main" val="3299696754"/>
                    </a:ext>
                  </a:extLst>
                </a:gridCol>
                <a:gridCol w="2709333">
                  <a:extLst>
                    <a:ext uri="{9D8B030D-6E8A-4147-A177-3AD203B41FA5}">
                      <a16:colId xmlns:a16="http://schemas.microsoft.com/office/drawing/2014/main" val="3959269725"/>
                    </a:ext>
                  </a:extLst>
                </a:gridCol>
              </a:tblGrid>
              <a:tr h="370840">
                <a:tc>
                  <a:txBody>
                    <a:bodyPr/>
                    <a:lstStyle/>
                    <a:p>
                      <a:pPr algn="ctr"/>
                      <a:endParaRPr lang="zh-TW" altLang="en-US" dirty="0"/>
                    </a:p>
                  </a:txBody>
                  <a:tcPr/>
                </a:tc>
                <a:tc>
                  <a:txBody>
                    <a:bodyPr/>
                    <a:lstStyle/>
                    <a:p>
                      <a:pPr algn="ctr"/>
                      <a:r>
                        <a:rPr lang="en-US" altLang="zh-TW" b="1" dirty="0"/>
                        <a:t>CORDIC</a:t>
                      </a:r>
                      <a:endParaRPr lang="zh-TW" altLang="en-US" b="1" dirty="0"/>
                    </a:p>
                  </a:txBody>
                  <a:tcPr/>
                </a:tc>
                <a:tc>
                  <a:txBody>
                    <a:bodyPr/>
                    <a:lstStyle/>
                    <a:p>
                      <a:pPr algn="ctr"/>
                      <a:r>
                        <a:rPr lang="en-US" altLang="zh-TW" b="1" dirty="0"/>
                        <a:t>CORDIC_LUT</a:t>
                      </a:r>
                      <a:endParaRPr lang="zh-TW" altLang="en-US" b="1" dirty="0"/>
                    </a:p>
                  </a:txBody>
                  <a:tcPr/>
                </a:tc>
                <a:extLst>
                  <a:ext uri="{0D108BD9-81ED-4DB2-BD59-A6C34878D82A}">
                    <a16:rowId xmlns:a16="http://schemas.microsoft.com/office/drawing/2014/main" val="112692969"/>
                  </a:ext>
                </a:extLst>
              </a:tr>
              <a:tr h="370840">
                <a:tc>
                  <a:txBody>
                    <a:bodyPr/>
                    <a:lstStyle/>
                    <a:p>
                      <a:pPr algn="ctr"/>
                      <a:r>
                        <a:rPr lang="en-US" altLang="zh-TW" b="1" dirty="0"/>
                        <a:t>Latency</a:t>
                      </a:r>
                      <a:endParaRPr lang="zh-TW" altLang="en-US" b="1" dirty="0"/>
                    </a:p>
                  </a:txBody>
                  <a:tcPr/>
                </a:tc>
                <a:tc>
                  <a:txBody>
                    <a:bodyPr/>
                    <a:lstStyle/>
                    <a:p>
                      <a:pPr algn="ctr"/>
                      <a:r>
                        <a:rPr lang="en-US" altLang="zh-TW" dirty="0">
                          <a:solidFill>
                            <a:srgbClr val="FF0000"/>
                          </a:solidFill>
                        </a:rPr>
                        <a:t>Longer</a:t>
                      </a:r>
                      <a:endParaRPr lang="zh-TW" altLang="en-US" dirty="0">
                        <a:solidFill>
                          <a:srgbClr val="FF0000"/>
                        </a:solidFill>
                      </a:endParaRPr>
                    </a:p>
                  </a:txBody>
                  <a:tcPr/>
                </a:tc>
                <a:tc>
                  <a:txBody>
                    <a:bodyPr/>
                    <a:lstStyle/>
                    <a:p>
                      <a:pPr algn="ctr"/>
                      <a:r>
                        <a:rPr lang="en-US" altLang="zh-TW" dirty="0"/>
                        <a:t>Shorter</a:t>
                      </a:r>
                      <a:endParaRPr lang="zh-TW" altLang="en-US" dirty="0"/>
                    </a:p>
                  </a:txBody>
                  <a:tcPr/>
                </a:tc>
                <a:extLst>
                  <a:ext uri="{0D108BD9-81ED-4DB2-BD59-A6C34878D82A}">
                    <a16:rowId xmlns:a16="http://schemas.microsoft.com/office/drawing/2014/main" val="173255425"/>
                  </a:ext>
                </a:extLst>
              </a:tr>
              <a:tr h="370840">
                <a:tc>
                  <a:txBody>
                    <a:bodyPr/>
                    <a:lstStyle/>
                    <a:p>
                      <a:pPr algn="ctr"/>
                      <a:r>
                        <a:rPr lang="en-US" altLang="zh-TW" b="1" dirty="0"/>
                        <a:t>Accuracy</a:t>
                      </a:r>
                      <a:endParaRPr lang="zh-TW" altLang="en-US" b="1" dirty="0"/>
                    </a:p>
                  </a:txBody>
                  <a:tcPr/>
                </a:tc>
                <a:tc>
                  <a:txBody>
                    <a:bodyPr/>
                    <a:lstStyle/>
                    <a:p>
                      <a:pPr algn="ctr"/>
                      <a:r>
                        <a:rPr lang="en-US" altLang="zh-TW" dirty="0"/>
                        <a:t>Better</a:t>
                      </a:r>
                      <a:endParaRPr lang="zh-TW" altLang="en-US" dirty="0"/>
                    </a:p>
                  </a:txBody>
                  <a:tcPr/>
                </a:tc>
                <a:tc>
                  <a:txBody>
                    <a:bodyPr/>
                    <a:lstStyle/>
                    <a:p>
                      <a:pPr algn="ctr"/>
                      <a:r>
                        <a:rPr lang="en-US" altLang="zh-TW" dirty="0">
                          <a:solidFill>
                            <a:srgbClr val="FF0000"/>
                          </a:solidFill>
                        </a:rPr>
                        <a:t>Worse</a:t>
                      </a:r>
                      <a:endParaRPr lang="zh-TW" altLang="en-US" dirty="0">
                        <a:solidFill>
                          <a:srgbClr val="FF0000"/>
                        </a:solidFill>
                      </a:endParaRPr>
                    </a:p>
                  </a:txBody>
                  <a:tcPr/>
                </a:tc>
                <a:extLst>
                  <a:ext uri="{0D108BD9-81ED-4DB2-BD59-A6C34878D82A}">
                    <a16:rowId xmlns:a16="http://schemas.microsoft.com/office/drawing/2014/main" val="4092368550"/>
                  </a:ext>
                </a:extLst>
              </a:tr>
              <a:tr h="370840">
                <a:tc>
                  <a:txBody>
                    <a:bodyPr/>
                    <a:lstStyle/>
                    <a:p>
                      <a:pPr algn="ctr"/>
                      <a:r>
                        <a:rPr lang="en-US" altLang="zh-TW" b="1" dirty="0"/>
                        <a:t>DSP Usage</a:t>
                      </a:r>
                      <a:endParaRPr lang="zh-TW" altLang="en-US" b="1" dirty="0"/>
                    </a:p>
                  </a:txBody>
                  <a:tcPr/>
                </a:tc>
                <a:tc>
                  <a:txBody>
                    <a:bodyPr/>
                    <a:lstStyle/>
                    <a:p>
                      <a:pPr algn="ctr"/>
                      <a:r>
                        <a:rPr lang="en-US" altLang="zh-TW" dirty="0">
                          <a:solidFill>
                            <a:srgbClr val="FF0000"/>
                          </a:solidFill>
                        </a:rPr>
                        <a:t>Higher</a:t>
                      </a:r>
                      <a:endParaRPr lang="zh-TW" altLang="en-US" dirty="0">
                        <a:solidFill>
                          <a:srgbClr val="FF0000"/>
                        </a:solidFill>
                      </a:endParaRPr>
                    </a:p>
                  </a:txBody>
                  <a:tcPr/>
                </a:tc>
                <a:tc>
                  <a:txBody>
                    <a:bodyPr/>
                    <a:lstStyle/>
                    <a:p>
                      <a:pPr algn="ctr"/>
                      <a:r>
                        <a:rPr lang="en-US" altLang="zh-TW" dirty="0"/>
                        <a:t>Lower</a:t>
                      </a:r>
                      <a:endParaRPr lang="zh-TW" altLang="en-US" dirty="0"/>
                    </a:p>
                  </a:txBody>
                  <a:tcPr/>
                </a:tc>
                <a:extLst>
                  <a:ext uri="{0D108BD9-81ED-4DB2-BD59-A6C34878D82A}">
                    <a16:rowId xmlns:a16="http://schemas.microsoft.com/office/drawing/2014/main" val="3940996060"/>
                  </a:ext>
                </a:extLst>
              </a:tr>
              <a:tr h="370840">
                <a:tc>
                  <a:txBody>
                    <a:bodyPr/>
                    <a:lstStyle/>
                    <a:p>
                      <a:pPr algn="ctr"/>
                      <a:r>
                        <a:rPr lang="en-US" altLang="zh-TW" b="1" dirty="0"/>
                        <a:t>FF Usage</a:t>
                      </a:r>
                      <a:endParaRPr lang="zh-TW" altLang="en-US" b="1" dirty="0"/>
                    </a:p>
                  </a:txBody>
                  <a:tcPr/>
                </a:tc>
                <a:tc>
                  <a:txBody>
                    <a:bodyPr/>
                    <a:lstStyle/>
                    <a:p>
                      <a:pPr algn="ctr"/>
                      <a:r>
                        <a:rPr lang="en-US" altLang="zh-TW" dirty="0">
                          <a:solidFill>
                            <a:srgbClr val="FF0000"/>
                          </a:solidFill>
                        </a:rPr>
                        <a:t>Higher</a:t>
                      </a:r>
                      <a:endParaRPr lang="zh-TW" altLang="en-US" dirty="0">
                        <a:solidFill>
                          <a:srgbClr val="FF0000"/>
                        </a:solidFill>
                      </a:endParaRPr>
                    </a:p>
                  </a:txBody>
                  <a:tcPr/>
                </a:tc>
                <a:tc>
                  <a:txBody>
                    <a:bodyPr/>
                    <a:lstStyle/>
                    <a:p>
                      <a:pPr algn="ctr"/>
                      <a:r>
                        <a:rPr lang="en-US" altLang="zh-TW" dirty="0"/>
                        <a:t>Lower</a:t>
                      </a:r>
                      <a:endParaRPr lang="zh-TW" altLang="en-US" dirty="0"/>
                    </a:p>
                  </a:txBody>
                  <a:tcPr/>
                </a:tc>
                <a:extLst>
                  <a:ext uri="{0D108BD9-81ED-4DB2-BD59-A6C34878D82A}">
                    <a16:rowId xmlns:a16="http://schemas.microsoft.com/office/drawing/2014/main" val="289630053"/>
                  </a:ext>
                </a:extLst>
              </a:tr>
              <a:tr h="370840">
                <a:tc>
                  <a:txBody>
                    <a:bodyPr/>
                    <a:lstStyle/>
                    <a:p>
                      <a:pPr algn="ctr"/>
                      <a:r>
                        <a:rPr lang="en-US" altLang="zh-TW" b="1" dirty="0"/>
                        <a:t>LUT Usage</a:t>
                      </a:r>
                      <a:endParaRPr lang="zh-TW" altLang="en-US" b="1" dirty="0"/>
                    </a:p>
                  </a:txBody>
                  <a:tcPr/>
                </a:tc>
                <a:tc>
                  <a:txBody>
                    <a:bodyPr/>
                    <a:lstStyle/>
                    <a:p>
                      <a:pPr algn="ctr"/>
                      <a:r>
                        <a:rPr lang="en-US" altLang="zh-TW" dirty="0">
                          <a:solidFill>
                            <a:srgbClr val="FF0000"/>
                          </a:solidFill>
                        </a:rPr>
                        <a:t>Higher</a:t>
                      </a:r>
                      <a:endParaRPr lang="zh-TW" altLang="en-US" dirty="0">
                        <a:solidFill>
                          <a:srgbClr val="FF0000"/>
                        </a:solidFill>
                      </a:endParaRPr>
                    </a:p>
                  </a:txBody>
                  <a:tcPr/>
                </a:tc>
                <a:tc>
                  <a:txBody>
                    <a:bodyPr/>
                    <a:lstStyle/>
                    <a:p>
                      <a:pPr algn="ctr"/>
                      <a:r>
                        <a:rPr lang="en-US" altLang="zh-TW" dirty="0"/>
                        <a:t>Lower</a:t>
                      </a:r>
                      <a:endParaRPr lang="zh-TW" altLang="en-US" dirty="0"/>
                    </a:p>
                  </a:txBody>
                  <a:tcPr/>
                </a:tc>
                <a:extLst>
                  <a:ext uri="{0D108BD9-81ED-4DB2-BD59-A6C34878D82A}">
                    <a16:rowId xmlns:a16="http://schemas.microsoft.com/office/drawing/2014/main" val="911564682"/>
                  </a:ext>
                </a:extLst>
              </a:tr>
              <a:tr h="370840">
                <a:tc>
                  <a:txBody>
                    <a:bodyPr/>
                    <a:lstStyle/>
                    <a:p>
                      <a:pPr algn="ctr"/>
                      <a:r>
                        <a:rPr lang="en-US" altLang="zh-TW" b="1" dirty="0"/>
                        <a:t>BRAM Usage</a:t>
                      </a:r>
                      <a:endParaRPr lang="zh-TW" altLang="en-US" b="1" dirty="0"/>
                    </a:p>
                  </a:txBody>
                  <a:tcPr/>
                </a:tc>
                <a:tc>
                  <a:txBody>
                    <a:bodyPr/>
                    <a:lstStyle/>
                    <a:p>
                      <a:pPr algn="ctr"/>
                      <a:r>
                        <a:rPr lang="en-US" altLang="zh-TW" dirty="0"/>
                        <a:t>Lower</a:t>
                      </a:r>
                      <a:endParaRPr lang="zh-TW" altLang="en-US" dirty="0"/>
                    </a:p>
                  </a:txBody>
                  <a:tcPr/>
                </a:tc>
                <a:tc>
                  <a:txBody>
                    <a:bodyPr/>
                    <a:lstStyle/>
                    <a:p>
                      <a:pPr algn="ctr"/>
                      <a:r>
                        <a:rPr lang="en-US" altLang="zh-TW" dirty="0">
                          <a:solidFill>
                            <a:srgbClr val="FF0000"/>
                          </a:solidFill>
                        </a:rPr>
                        <a:t>Higher</a:t>
                      </a:r>
                      <a:endParaRPr lang="zh-TW" altLang="en-US" dirty="0">
                        <a:solidFill>
                          <a:srgbClr val="FF0000"/>
                        </a:solidFill>
                      </a:endParaRPr>
                    </a:p>
                  </a:txBody>
                  <a:tcPr/>
                </a:tc>
                <a:extLst>
                  <a:ext uri="{0D108BD9-81ED-4DB2-BD59-A6C34878D82A}">
                    <a16:rowId xmlns:a16="http://schemas.microsoft.com/office/drawing/2014/main" val="3020913947"/>
                  </a:ext>
                </a:extLst>
              </a:tr>
            </a:tbl>
          </a:graphicData>
        </a:graphic>
      </p:graphicFrame>
    </p:spTree>
    <p:extLst>
      <p:ext uri="{BB962C8B-B14F-4D97-AF65-F5344CB8AC3E}">
        <p14:creationId xmlns:p14="http://schemas.microsoft.com/office/powerpoint/2010/main" val="26753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D23EAA-6B13-0CB4-4551-BCCBFC0B7427}"/>
              </a:ext>
            </a:extLst>
          </p:cNvPr>
          <p:cNvSpPr>
            <a:spLocks noGrp="1"/>
          </p:cNvSpPr>
          <p:nvPr>
            <p:ph type="title"/>
          </p:nvPr>
        </p:nvSpPr>
        <p:spPr/>
        <p:txBody>
          <a:bodyPr/>
          <a:lstStyle/>
          <a:p>
            <a:r>
              <a:rPr lang="en-US" altLang="zh-TW" dirty="0"/>
              <a:t>Agenda</a:t>
            </a:r>
            <a:endParaRPr lang="zh-TW" altLang="en-US" dirty="0"/>
          </a:p>
        </p:txBody>
      </p:sp>
      <p:sp>
        <p:nvSpPr>
          <p:cNvPr id="3" name="內容版面配置區 2">
            <a:extLst>
              <a:ext uri="{FF2B5EF4-FFF2-40B4-BE49-F238E27FC236}">
                <a16:creationId xmlns:a16="http://schemas.microsoft.com/office/drawing/2014/main" id="{66878B16-3654-EB3E-BA68-A5BB624C5B61}"/>
              </a:ext>
            </a:extLst>
          </p:cNvPr>
          <p:cNvSpPr>
            <a:spLocks noGrp="1"/>
          </p:cNvSpPr>
          <p:nvPr>
            <p:ph idx="1"/>
          </p:nvPr>
        </p:nvSpPr>
        <p:spPr>
          <a:xfrm>
            <a:off x="838200" y="1825624"/>
            <a:ext cx="10515600" cy="4667251"/>
          </a:xfrm>
        </p:spPr>
        <p:txBody>
          <a:bodyPr>
            <a:normAutofit/>
          </a:bodyPr>
          <a:lstStyle/>
          <a:p>
            <a:pPr>
              <a:buFont typeface="Wingdings" panose="05000000000000000000" pitchFamily="2" charset="2"/>
              <a:buChar char="n"/>
            </a:pPr>
            <a:r>
              <a:rPr lang="en-US" altLang="zh-TW" dirty="0"/>
              <a:t>Project Target</a:t>
            </a:r>
          </a:p>
          <a:p>
            <a:pPr>
              <a:buFont typeface="Wingdings" panose="05000000000000000000" pitchFamily="2" charset="2"/>
              <a:buChar char="n"/>
            </a:pPr>
            <a:r>
              <a:rPr lang="en-US" altLang="zh-TW" dirty="0"/>
              <a:t>CORDIC</a:t>
            </a:r>
          </a:p>
          <a:p>
            <a:pPr lvl="1"/>
            <a:r>
              <a:rPr lang="en-US" altLang="zh-TW" dirty="0"/>
              <a:t>Concept</a:t>
            </a:r>
          </a:p>
          <a:p>
            <a:pPr lvl="1"/>
            <a:r>
              <a:rPr lang="en-US" altLang="zh-TW" dirty="0"/>
              <a:t>Kernel Code-baseline</a:t>
            </a:r>
          </a:p>
          <a:p>
            <a:pPr lvl="1"/>
            <a:r>
              <a:rPr lang="en-US" altLang="zh-TW" dirty="0"/>
              <a:t>Comparison</a:t>
            </a:r>
          </a:p>
          <a:p>
            <a:pPr lvl="1"/>
            <a:r>
              <a:rPr lang="en-US" altLang="zh-TW" dirty="0"/>
              <a:t>Questions</a:t>
            </a:r>
          </a:p>
          <a:p>
            <a:pPr>
              <a:buFont typeface="Wingdings" panose="05000000000000000000" pitchFamily="2" charset="2"/>
              <a:buChar char="n"/>
            </a:pPr>
            <a:r>
              <a:rPr lang="en-US" altLang="zh-TW" dirty="0"/>
              <a:t>CORDIC_LUT</a:t>
            </a:r>
          </a:p>
          <a:p>
            <a:pPr lvl="1"/>
            <a:r>
              <a:rPr lang="en-US" altLang="zh-TW" dirty="0"/>
              <a:t>Kernel Code</a:t>
            </a:r>
          </a:p>
          <a:p>
            <a:pPr lvl="1"/>
            <a:r>
              <a:rPr lang="en-US" altLang="zh-TW" dirty="0"/>
              <a:t>Questions</a:t>
            </a:r>
          </a:p>
        </p:txBody>
      </p:sp>
      <p:sp>
        <p:nvSpPr>
          <p:cNvPr id="4" name="投影片編號版面配置區 3">
            <a:extLst>
              <a:ext uri="{FF2B5EF4-FFF2-40B4-BE49-F238E27FC236}">
                <a16:creationId xmlns:a16="http://schemas.microsoft.com/office/drawing/2014/main" id="{448C4D36-A105-3692-70AC-15B869C52CBB}"/>
              </a:ext>
            </a:extLst>
          </p:cNvPr>
          <p:cNvSpPr>
            <a:spLocks noGrp="1"/>
          </p:cNvSpPr>
          <p:nvPr>
            <p:ph type="sldNum" sz="quarter" idx="12"/>
          </p:nvPr>
        </p:nvSpPr>
        <p:spPr/>
        <p:txBody>
          <a:bodyPr/>
          <a:lstStyle/>
          <a:p>
            <a:fld id="{E87AC57D-1DB1-4E4B-AB7F-2C735D9C1383}" type="slidenum">
              <a:rPr lang="zh-TW" altLang="en-US" smtClean="0"/>
              <a:pPr/>
              <a:t>1</a:t>
            </a:fld>
            <a:endParaRPr lang="zh-TW" altLang="en-US"/>
          </a:p>
        </p:txBody>
      </p:sp>
    </p:spTree>
    <p:extLst>
      <p:ext uri="{BB962C8B-B14F-4D97-AF65-F5344CB8AC3E}">
        <p14:creationId xmlns:p14="http://schemas.microsoft.com/office/powerpoint/2010/main" val="288783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97DE6C-6001-8603-9647-4099E8FEA8AC}"/>
              </a:ext>
            </a:extLst>
          </p:cNvPr>
          <p:cNvSpPr>
            <a:spLocks noGrp="1"/>
          </p:cNvSpPr>
          <p:nvPr>
            <p:ph type="title"/>
          </p:nvPr>
        </p:nvSpPr>
        <p:spPr/>
        <p:txBody>
          <a:bodyPr/>
          <a:lstStyle/>
          <a:p>
            <a:r>
              <a:rPr lang="en-US" altLang="zh-TW" dirty="0"/>
              <a:t>Thanks for your attention. </a:t>
            </a:r>
            <a:endParaRPr lang="zh-TW" altLang="en-US" dirty="0"/>
          </a:p>
        </p:txBody>
      </p:sp>
      <p:sp>
        <p:nvSpPr>
          <p:cNvPr id="3" name="文字版面配置區 2">
            <a:extLst>
              <a:ext uri="{FF2B5EF4-FFF2-40B4-BE49-F238E27FC236}">
                <a16:creationId xmlns:a16="http://schemas.microsoft.com/office/drawing/2014/main" id="{766C4F80-8E56-0D9E-52E8-FD97779FAA46}"/>
              </a:ext>
            </a:extLst>
          </p:cNvPr>
          <p:cNvSpPr>
            <a:spLocks noGrp="1"/>
          </p:cNvSpPr>
          <p:nvPr>
            <p:ph type="body" idx="1"/>
          </p:nvPr>
        </p:nvSpPr>
        <p:spPr/>
        <p:txBody>
          <a:bodyPr/>
          <a:lstStyle/>
          <a:p>
            <a:r>
              <a:rPr lang="en-US" altLang="zh-TW" dirty="0">
                <a:solidFill>
                  <a:schemeClr val="bg1">
                    <a:lumMod val="65000"/>
                  </a:schemeClr>
                </a:solidFill>
                <a:latin typeface="-apple-system"/>
              </a:rPr>
              <a:t>This is the end of my presentation.</a:t>
            </a:r>
            <a:endParaRPr lang="zh-TW" altLang="en-US" dirty="0">
              <a:solidFill>
                <a:schemeClr val="bg1">
                  <a:lumMod val="65000"/>
                </a:schemeClr>
              </a:solidFill>
              <a:latin typeface="-apple-system"/>
            </a:endParaRPr>
          </a:p>
        </p:txBody>
      </p:sp>
      <p:sp>
        <p:nvSpPr>
          <p:cNvPr id="4" name="投影片編號版面配置區 3">
            <a:extLst>
              <a:ext uri="{FF2B5EF4-FFF2-40B4-BE49-F238E27FC236}">
                <a16:creationId xmlns:a16="http://schemas.microsoft.com/office/drawing/2014/main" id="{86DCA2A7-52B7-3919-B269-92522190F24F}"/>
              </a:ext>
            </a:extLst>
          </p:cNvPr>
          <p:cNvSpPr>
            <a:spLocks noGrp="1"/>
          </p:cNvSpPr>
          <p:nvPr>
            <p:ph type="sldNum" sz="quarter" idx="12"/>
          </p:nvPr>
        </p:nvSpPr>
        <p:spPr/>
        <p:txBody>
          <a:bodyPr/>
          <a:lstStyle/>
          <a:p>
            <a:fld id="{E87AC57D-1DB1-4E4B-AB7F-2C735D9C1383}" type="slidenum">
              <a:rPr lang="zh-TW" altLang="en-US" smtClean="0"/>
              <a:t>19</a:t>
            </a:fld>
            <a:endParaRPr lang="zh-TW" altLang="en-US"/>
          </a:p>
        </p:txBody>
      </p:sp>
    </p:spTree>
    <p:extLst>
      <p:ext uri="{BB962C8B-B14F-4D97-AF65-F5344CB8AC3E}">
        <p14:creationId xmlns:p14="http://schemas.microsoft.com/office/powerpoint/2010/main" val="2547166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09318C-B0CA-F689-26D0-8D98FE692D2F}"/>
              </a:ext>
            </a:extLst>
          </p:cNvPr>
          <p:cNvSpPr>
            <a:spLocks noGrp="1"/>
          </p:cNvSpPr>
          <p:nvPr>
            <p:ph type="title"/>
          </p:nvPr>
        </p:nvSpPr>
        <p:spPr/>
        <p:txBody>
          <a:bodyPr/>
          <a:lstStyle/>
          <a:p>
            <a:r>
              <a:rPr lang="en-US" altLang="zh-TW" dirty="0"/>
              <a:t>Project Targets</a:t>
            </a:r>
            <a:endParaRPr lang="zh-TW" altLang="en-US" dirty="0"/>
          </a:p>
        </p:txBody>
      </p:sp>
      <p:sp>
        <p:nvSpPr>
          <p:cNvPr id="3" name="內容版面配置區 2">
            <a:extLst>
              <a:ext uri="{FF2B5EF4-FFF2-40B4-BE49-F238E27FC236}">
                <a16:creationId xmlns:a16="http://schemas.microsoft.com/office/drawing/2014/main" id="{8D03477C-17EF-E545-01CF-AAE32A0C310A}"/>
              </a:ext>
            </a:extLst>
          </p:cNvPr>
          <p:cNvSpPr>
            <a:spLocks noGrp="1"/>
          </p:cNvSpPr>
          <p:nvPr>
            <p:ph idx="1"/>
          </p:nvPr>
        </p:nvSpPr>
        <p:spPr/>
        <p:txBody>
          <a:bodyPr/>
          <a:lstStyle/>
          <a:p>
            <a:r>
              <a:rPr lang="en-US" altLang="zh-TW" dirty="0"/>
              <a:t>Learn how to use arbitrary precision data types.</a:t>
            </a:r>
          </a:p>
          <a:p>
            <a:r>
              <a:rPr lang="en-US" altLang="zh-TW" dirty="0"/>
              <a:t>Understand how arbitrary precision data types affect accuracy, performance, and resource consumption. </a:t>
            </a:r>
          </a:p>
          <a:p>
            <a:endParaRPr lang="zh-TW" altLang="en-US" dirty="0"/>
          </a:p>
        </p:txBody>
      </p:sp>
      <p:sp>
        <p:nvSpPr>
          <p:cNvPr id="4" name="投影片編號版面配置區 3">
            <a:extLst>
              <a:ext uri="{FF2B5EF4-FFF2-40B4-BE49-F238E27FC236}">
                <a16:creationId xmlns:a16="http://schemas.microsoft.com/office/drawing/2014/main" id="{D46A4346-A062-7583-3EAD-356E3F76A667}"/>
              </a:ext>
            </a:extLst>
          </p:cNvPr>
          <p:cNvSpPr>
            <a:spLocks noGrp="1"/>
          </p:cNvSpPr>
          <p:nvPr>
            <p:ph type="sldNum" sz="quarter" idx="12"/>
          </p:nvPr>
        </p:nvSpPr>
        <p:spPr/>
        <p:txBody>
          <a:bodyPr/>
          <a:lstStyle/>
          <a:p>
            <a:fld id="{E87AC57D-1DB1-4E4B-AB7F-2C735D9C1383}" type="slidenum">
              <a:rPr lang="zh-TW" altLang="en-US" smtClean="0"/>
              <a:pPr/>
              <a:t>2</a:t>
            </a:fld>
            <a:endParaRPr lang="zh-TW" altLang="en-US"/>
          </a:p>
        </p:txBody>
      </p:sp>
    </p:spTree>
    <p:extLst>
      <p:ext uri="{BB962C8B-B14F-4D97-AF65-F5344CB8AC3E}">
        <p14:creationId xmlns:p14="http://schemas.microsoft.com/office/powerpoint/2010/main" val="2579318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68633-710C-211A-A962-154A0CBBA0A6}"/>
              </a:ext>
            </a:extLst>
          </p:cNvPr>
          <p:cNvSpPr>
            <a:spLocks noGrp="1"/>
          </p:cNvSpPr>
          <p:nvPr>
            <p:ph type="title"/>
          </p:nvPr>
        </p:nvSpPr>
        <p:spPr/>
        <p:txBody>
          <a:bodyPr>
            <a:normAutofit/>
          </a:bodyPr>
          <a:lstStyle/>
          <a:p>
            <a:r>
              <a:rPr lang="en-US" altLang="zh-TW" dirty="0"/>
              <a:t>1.	CORDIC</a:t>
            </a:r>
            <a:endParaRPr lang="zh-TW" altLang="en-US" dirty="0"/>
          </a:p>
        </p:txBody>
      </p:sp>
      <p:sp>
        <p:nvSpPr>
          <p:cNvPr id="3" name="文字版面配置區 2">
            <a:extLst>
              <a:ext uri="{FF2B5EF4-FFF2-40B4-BE49-F238E27FC236}">
                <a16:creationId xmlns:a16="http://schemas.microsoft.com/office/drawing/2014/main" id="{0D259230-4072-EB5A-696B-43609C98F157}"/>
              </a:ext>
            </a:extLst>
          </p:cNvPr>
          <p:cNvSpPr>
            <a:spLocks noGrp="1"/>
          </p:cNvSpPr>
          <p:nvPr>
            <p:ph type="body" idx="1"/>
          </p:nvPr>
        </p:nvSpPr>
        <p:spPr/>
        <p:txBody>
          <a:bodyPr/>
          <a:lstStyle/>
          <a:p>
            <a:r>
              <a:rPr lang="en-US" altLang="zh-TW" b="0" i="0" dirty="0">
                <a:solidFill>
                  <a:schemeClr val="bg1">
                    <a:lumMod val="65000"/>
                  </a:schemeClr>
                </a:solidFill>
                <a:effectLst/>
                <a:latin typeface="-apple-system"/>
              </a:rPr>
              <a:t>An efficient method for calculating trigonometric and hyperbolic functions.</a:t>
            </a:r>
            <a:endParaRPr lang="zh-TW" altLang="en-US" dirty="0">
              <a:solidFill>
                <a:schemeClr val="bg1">
                  <a:lumMod val="65000"/>
                </a:schemeClr>
              </a:solidFill>
            </a:endParaRPr>
          </a:p>
        </p:txBody>
      </p:sp>
      <p:sp>
        <p:nvSpPr>
          <p:cNvPr id="4" name="投影片編號版面配置區 3">
            <a:extLst>
              <a:ext uri="{FF2B5EF4-FFF2-40B4-BE49-F238E27FC236}">
                <a16:creationId xmlns:a16="http://schemas.microsoft.com/office/drawing/2014/main" id="{B3D95C8E-0F5D-19A0-4FCF-BE33A1BB4BE6}"/>
              </a:ext>
            </a:extLst>
          </p:cNvPr>
          <p:cNvSpPr>
            <a:spLocks noGrp="1"/>
          </p:cNvSpPr>
          <p:nvPr>
            <p:ph type="sldNum" sz="quarter" idx="12"/>
          </p:nvPr>
        </p:nvSpPr>
        <p:spPr/>
        <p:txBody>
          <a:bodyPr/>
          <a:lstStyle/>
          <a:p>
            <a:fld id="{E87AC57D-1DB1-4E4B-AB7F-2C735D9C1383}" type="slidenum">
              <a:rPr lang="zh-TW" altLang="en-US" smtClean="0"/>
              <a:t>3</a:t>
            </a:fld>
            <a:endParaRPr lang="zh-TW" altLang="en-US"/>
          </a:p>
        </p:txBody>
      </p:sp>
    </p:spTree>
    <p:extLst>
      <p:ext uri="{BB962C8B-B14F-4D97-AF65-F5344CB8AC3E}">
        <p14:creationId xmlns:p14="http://schemas.microsoft.com/office/powerpoint/2010/main" val="4139450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3CAF34-1557-E737-10C9-D41B27084F47}"/>
              </a:ext>
            </a:extLst>
          </p:cNvPr>
          <p:cNvSpPr>
            <a:spLocks noGrp="1"/>
          </p:cNvSpPr>
          <p:nvPr>
            <p:ph type="title"/>
          </p:nvPr>
        </p:nvSpPr>
        <p:spPr/>
        <p:txBody>
          <a:bodyPr/>
          <a:lstStyle/>
          <a:p>
            <a:r>
              <a:rPr lang="en-US" altLang="zh-TW" dirty="0"/>
              <a:t>Concept (1/3)</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5F52C5FD-87FF-5200-BF8D-5F19D526C1C0}"/>
                  </a:ext>
                </a:extLst>
              </p:cNvPr>
              <p:cNvSpPr>
                <a:spLocks noGrp="1"/>
              </p:cNvSpPr>
              <p:nvPr>
                <p:ph idx="1"/>
              </p:nvPr>
            </p:nvSpPr>
            <p:spPr/>
            <p:txBody>
              <a:bodyPr/>
              <a:lstStyle/>
              <a:p>
                <a:r>
                  <a:rPr lang="en-US" altLang="zh-TW" dirty="0"/>
                  <a:t>Vector Rotation</a:t>
                </a:r>
              </a:p>
              <a:p>
                <a:pPr marL="0" indent="0">
                  <a:buNone/>
                </a:pPr>
                <a:endParaRPr lang="en-US" altLang="zh-TW" dirty="0"/>
              </a:p>
              <a:p>
                <a:pPr marL="0" indent="0">
                  <a:buNone/>
                </a:pPr>
                <a:r>
                  <a:rPr lang="en-US" altLang="zh-TW" dirty="0"/>
                  <a:t>    Rotation matrix  </a:t>
                </a:r>
                <a14:m>
                  <m:oMath xmlns:m="http://schemas.openxmlformats.org/officeDocument/2006/math">
                    <m:r>
                      <a:rPr lang="en-US" altLang="zh-TW" b="0" i="1" smtClean="0">
                        <a:latin typeface="Cambria Math" panose="02040503050406030204" pitchFamily="18" charset="0"/>
                      </a:rPr>
                      <m:t>𝑅</m:t>
                    </m:r>
                    <m:d>
                      <m:dPr>
                        <m:ctrlPr>
                          <a:rPr lang="en-US" altLang="zh-TW" b="0" i="1" smtClean="0">
                            <a:latin typeface="Cambria Math" panose="02040503050406030204" pitchFamily="18" charset="0"/>
                          </a:rPr>
                        </m:ctrlPr>
                      </m:dPr>
                      <m:e>
                        <m:r>
                          <a:rPr lang="zh-TW" altLang="en-US" b="0" i="1" smtClean="0">
                            <a:latin typeface="Cambria Math" panose="02040503050406030204" pitchFamily="18" charset="0"/>
                          </a:rPr>
                          <m:t>𝜃</m:t>
                        </m:r>
                      </m:e>
                    </m:d>
                    <m:r>
                      <a:rPr lang="en-US" altLang="zh-TW" b="0" i="1" smtClean="0">
                        <a:latin typeface="Cambria Math" panose="02040503050406030204" pitchFamily="18" charset="0"/>
                      </a:rPr>
                      <m:t>=</m:t>
                    </m:r>
                    <m:d>
                      <m:dPr>
                        <m:begChr m:val="["/>
                        <m:endChr m:val="]"/>
                        <m:ctrlPr>
                          <a:rPr lang="en-US" altLang="zh-TW" b="0" i="1" smtClean="0">
                            <a:latin typeface="Cambria Math" panose="02040503050406030204" pitchFamily="18" charset="0"/>
                          </a:rPr>
                        </m:ctrlPr>
                      </m:dPr>
                      <m:e>
                        <m:m>
                          <m:mPr>
                            <m:mcs>
                              <m:mc>
                                <m:mcPr>
                                  <m:count m:val="2"/>
                                  <m:mcJc m:val="center"/>
                                </m:mcPr>
                              </m:mc>
                            </m:mcs>
                            <m:ctrlPr>
                              <a:rPr lang="en-US" altLang="zh-TW" b="0" i="1" smtClean="0">
                                <a:latin typeface="Cambria Math" panose="02040503050406030204" pitchFamily="18" charset="0"/>
                              </a:rPr>
                            </m:ctrlPr>
                          </m:mPr>
                          <m:mr>
                            <m:e>
                              <m:r>
                                <m:rPr>
                                  <m:brk m:alnAt="7"/>
                                </m:rPr>
                                <a:rPr lang="en-US" altLang="zh-TW" b="0" i="1" smtClean="0">
                                  <a:latin typeface="Cambria Math" panose="02040503050406030204" pitchFamily="18" charset="0"/>
                                </a:rPr>
                                <m:t>𝑐</m:t>
                              </m:r>
                              <m:r>
                                <a:rPr lang="en-US" altLang="zh-TW" b="0" i="1" smtClean="0">
                                  <a:latin typeface="Cambria Math" panose="02040503050406030204" pitchFamily="18" charset="0"/>
                                </a:rPr>
                                <m:t>𝑜𝑠</m:t>
                              </m:r>
                              <m:r>
                                <a:rPr lang="zh-TW" altLang="en-US" i="1">
                                  <a:latin typeface="Cambria Math" panose="02040503050406030204" pitchFamily="18" charset="0"/>
                                </a:rPr>
                                <m:t>𝜃</m:t>
                              </m:r>
                            </m:e>
                            <m:e>
                              <m:r>
                                <a:rPr lang="en-US" altLang="zh-TW" b="0" i="1" smtClean="0">
                                  <a:latin typeface="Cambria Math" panose="02040503050406030204" pitchFamily="18" charset="0"/>
                                </a:rPr>
                                <m:t>−</m:t>
                              </m:r>
                              <m:r>
                                <a:rPr lang="en-US" altLang="zh-TW" b="0" i="1" smtClean="0">
                                  <a:latin typeface="Cambria Math" panose="02040503050406030204" pitchFamily="18" charset="0"/>
                                </a:rPr>
                                <m:t>𝑠𝑖𝑛</m:t>
                              </m:r>
                              <m:r>
                                <a:rPr lang="zh-TW" altLang="en-US" i="1">
                                  <a:latin typeface="Cambria Math" panose="02040503050406030204" pitchFamily="18" charset="0"/>
                                </a:rPr>
                                <m:t>𝜃</m:t>
                              </m:r>
                            </m:e>
                          </m:mr>
                          <m:mr>
                            <m:e>
                              <m:r>
                                <a:rPr lang="en-US" altLang="zh-TW" b="0" i="1" smtClean="0">
                                  <a:latin typeface="Cambria Math" panose="02040503050406030204" pitchFamily="18" charset="0"/>
                                </a:rPr>
                                <m:t>𝑠𝑖𝑛</m:t>
                              </m:r>
                              <m:r>
                                <a:rPr lang="zh-TW" altLang="en-US" i="1">
                                  <a:latin typeface="Cambria Math" panose="02040503050406030204" pitchFamily="18" charset="0"/>
                                </a:rPr>
                                <m:t>𝜃</m:t>
                              </m:r>
                            </m:e>
                            <m:e>
                              <m:r>
                                <a:rPr lang="en-US" altLang="zh-TW" b="0" i="1" smtClean="0">
                                  <a:latin typeface="Cambria Math" panose="02040503050406030204" pitchFamily="18" charset="0"/>
                                </a:rPr>
                                <m:t>𝑐𝑜𝑠</m:t>
                              </m:r>
                              <m:r>
                                <a:rPr lang="zh-TW" altLang="en-US" i="1">
                                  <a:latin typeface="Cambria Math" panose="02040503050406030204" pitchFamily="18" charset="0"/>
                                </a:rPr>
                                <m:t>𝜃</m:t>
                              </m:r>
                            </m:e>
                          </m:mr>
                        </m:m>
                      </m:e>
                    </m:d>
                  </m:oMath>
                </a14:m>
                <a:endParaRPr lang="en-US" altLang="zh-TW" dirty="0"/>
              </a:p>
              <a:p>
                <a:pPr marL="0" indent="0">
                  <a:buNone/>
                </a:pPr>
                <a:endParaRPr lang="en-US" altLang="zh-TW" dirty="0"/>
              </a:p>
              <a:p>
                <a:pPr marL="0" indent="0">
                  <a:buNone/>
                </a:pPr>
                <a:r>
                  <a:rPr lang="en-US" altLang="zh-TW" dirty="0"/>
                  <a:t>    Vector output </a:t>
                </a:r>
                <a14:m>
                  <m:oMath xmlns:m="http://schemas.openxmlformats.org/officeDocument/2006/math">
                    <m:d>
                      <m:dPr>
                        <m:begChr m:val="["/>
                        <m:endChr m:val="]"/>
                        <m:ctrlPr>
                          <a:rPr lang="en-US" altLang="zh-TW" i="1" smtClean="0">
                            <a:latin typeface="Cambria Math" panose="02040503050406030204" pitchFamily="18" charset="0"/>
                          </a:rPr>
                        </m:ctrlPr>
                      </m:dPr>
                      <m:e>
                        <m:eqArr>
                          <m:eqArrPr>
                            <m:ctrlPr>
                              <a:rPr lang="en-US" altLang="zh-TW" i="1" smtClean="0">
                                <a:latin typeface="Cambria Math" panose="02040503050406030204" pitchFamily="18" charset="0"/>
                              </a:rPr>
                            </m:ctrlPr>
                          </m:eqArrPr>
                          <m:e>
                            <m:sSub>
                              <m:sSubPr>
                                <m:ctrlPr>
                                  <a:rPr lang="en-US" altLang="zh-TW" i="1" smtClean="0">
                                    <a:latin typeface="Cambria Math" panose="02040503050406030204" pitchFamily="18" charset="0"/>
                                  </a:rPr>
                                </m:ctrlPr>
                              </m:sSubPr>
                              <m:e>
                                <m:r>
                                  <m:rPr>
                                    <m:sty m:val="p"/>
                                  </m:rPr>
                                  <a:rPr lang="en-US" altLang="zh-TW" i="1">
                                    <a:latin typeface="Cambria Math" panose="02040503050406030204" pitchFamily="18" charset="0"/>
                                  </a:rPr>
                                  <m:t>X</m:t>
                                </m:r>
                              </m:e>
                              <m:sub>
                                <m:r>
                                  <a:rPr lang="en-US" altLang="zh-TW" b="0" i="1" smtClean="0">
                                    <a:latin typeface="Cambria Math" panose="02040503050406030204" pitchFamily="18" charset="0"/>
                                  </a:rPr>
                                  <m:t>𝑜𝑢𝑡</m:t>
                                </m:r>
                              </m:sub>
                            </m:sSub>
                          </m:e>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𝑌</m:t>
                                </m:r>
                              </m:e>
                              <m:sub>
                                <m:r>
                                  <a:rPr lang="en-US" altLang="zh-TW" b="0" i="1" smtClean="0">
                                    <a:latin typeface="Cambria Math" panose="02040503050406030204" pitchFamily="18" charset="0"/>
                                  </a:rPr>
                                  <m:t>𝑜𝑢𝑡</m:t>
                                </m:r>
                              </m:sub>
                            </m:sSub>
                          </m:e>
                        </m:eqArr>
                      </m:e>
                    </m:d>
                    <m:r>
                      <a:rPr lang="en-US" altLang="zh-TW" b="0" i="0" smtClean="0">
                        <a:latin typeface="Cambria Math" panose="02040503050406030204" pitchFamily="18" charset="0"/>
                      </a:rPr>
                      <m:t>=</m:t>
                    </m:r>
                    <m:d>
                      <m:dPr>
                        <m:begChr m:val="["/>
                        <m:endChr m:val="]"/>
                        <m:ctrlPr>
                          <a:rPr lang="en-US" altLang="zh-TW" i="1">
                            <a:latin typeface="Cambria Math" panose="02040503050406030204" pitchFamily="18" charset="0"/>
                          </a:rPr>
                        </m:ctrlPr>
                      </m:dPr>
                      <m:e>
                        <m:m>
                          <m:mPr>
                            <m:mcs>
                              <m:mc>
                                <m:mcPr>
                                  <m:count m:val="2"/>
                                  <m:mcJc m:val="center"/>
                                </m:mcPr>
                              </m:mc>
                            </m:mcs>
                            <m:ctrlPr>
                              <a:rPr lang="en-US" altLang="zh-TW" i="1">
                                <a:latin typeface="Cambria Math" panose="02040503050406030204" pitchFamily="18" charset="0"/>
                              </a:rPr>
                            </m:ctrlPr>
                          </m:mPr>
                          <m:mr>
                            <m:e>
                              <m:r>
                                <m:rPr>
                                  <m:brk m:alnAt="7"/>
                                </m:rPr>
                                <a:rPr lang="en-US" altLang="zh-TW" i="1">
                                  <a:latin typeface="Cambria Math" panose="02040503050406030204" pitchFamily="18" charset="0"/>
                                </a:rPr>
                                <m:t>𝑐</m:t>
                              </m:r>
                              <m:r>
                                <a:rPr lang="en-US" altLang="zh-TW" i="1">
                                  <a:latin typeface="Cambria Math" panose="02040503050406030204" pitchFamily="18" charset="0"/>
                                </a:rPr>
                                <m:t>𝑜𝑠</m:t>
                              </m:r>
                              <m:r>
                                <a:rPr lang="zh-TW" altLang="en-US" i="1">
                                  <a:latin typeface="Cambria Math" panose="02040503050406030204" pitchFamily="18" charset="0"/>
                                </a:rPr>
                                <m:t>𝜃</m:t>
                              </m:r>
                            </m:e>
                            <m:e>
                              <m:r>
                                <a:rPr lang="en-US" altLang="zh-TW" i="1">
                                  <a:latin typeface="Cambria Math" panose="02040503050406030204" pitchFamily="18" charset="0"/>
                                </a:rPr>
                                <m:t>−</m:t>
                              </m:r>
                              <m:r>
                                <a:rPr lang="en-US" altLang="zh-TW" i="1">
                                  <a:latin typeface="Cambria Math" panose="02040503050406030204" pitchFamily="18" charset="0"/>
                                </a:rPr>
                                <m:t>𝑠𝑖𝑛</m:t>
                              </m:r>
                              <m:r>
                                <a:rPr lang="zh-TW" altLang="en-US" i="1">
                                  <a:latin typeface="Cambria Math" panose="02040503050406030204" pitchFamily="18" charset="0"/>
                                </a:rPr>
                                <m:t>𝜃</m:t>
                              </m:r>
                            </m:e>
                          </m:mr>
                          <m:mr>
                            <m:e>
                              <m:r>
                                <a:rPr lang="en-US" altLang="zh-TW" i="1">
                                  <a:latin typeface="Cambria Math" panose="02040503050406030204" pitchFamily="18" charset="0"/>
                                </a:rPr>
                                <m:t>𝑠𝑖𝑛</m:t>
                              </m:r>
                              <m:r>
                                <a:rPr lang="zh-TW" altLang="en-US" i="1">
                                  <a:latin typeface="Cambria Math" panose="02040503050406030204" pitchFamily="18" charset="0"/>
                                </a:rPr>
                                <m:t>𝜃</m:t>
                              </m:r>
                            </m:e>
                            <m:e>
                              <m:r>
                                <a:rPr lang="en-US" altLang="zh-TW" i="1">
                                  <a:latin typeface="Cambria Math" panose="02040503050406030204" pitchFamily="18" charset="0"/>
                                </a:rPr>
                                <m:t>𝑐𝑜𝑠</m:t>
                              </m:r>
                              <m:r>
                                <a:rPr lang="zh-TW" altLang="en-US" i="1">
                                  <a:latin typeface="Cambria Math" panose="02040503050406030204" pitchFamily="18" charset="0"/>
                                </a:rPr>
                                <m:t>𝜃</m:t>
                              </m:r>
                            </m:e>
                          </m:mr>
                        </m:m>
                      </m:e>
                    </m:d>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sSub>
                              <m:sSubPr>
                                <m:ctrlPr>
                                  <a:rPr lang="en-US" altLang="zh-TW" i="1">
                                    <a:latin typeface="Cambria Math" panose="02040503050406030204" pitchFamily="18" charset="0"/>
                                  </a:rPr>
                                </m:ctrlPr>
                              </m:sSubPr>
                              <m:e>
                                <m:r>
                                  <m:rPr>
                                    <m:sty m:val="p"/>
                                  </m:rPr>
                                  <a:rPr lang="en-US" altLang="zh-TW" i="1">
                                    <a:latin typeface="Cambria Math" panose="02040503050406030204" pitchFamily="18" charset="0"/>
                                  </a:rPr>
                                  <m:t>X</m:t>
                                </m:r>
                              </m:e>
                              <m:sub>
                                <m:r>
                                  <a:rPr lang="en-US" altLang="zh-TW" b="0" i="1" smtClean="0">
                                    <a:latin typeface="Cambria Math" panose="02040503050406030204" pitchFamily="18" charset="0"/>
                                  </a:rPr>
                                  <m:t>𝑖𝑛</m:t>
                                </m:r>
                              </m:sub>
                            </m:sSub>
                          </m:e>
                          <m:e>
                            <m:sSub>
                              <m:sSubPr>
                                <m:ctrlPr>
                                  <a:rPr lang="en-US" altLang="zh-TW" i="1">
                                    <a:latin typeface="Cambria Math" panose="02040503050406030204" pitchFamily="18" charset="0"/>
                                  </a:rPr>
                                </m:ctrlPr>
                              </m:sSubPr>
                              <m:e>
                                <m:r>
                                  <a:rPr lang="en-US" altLang="zh-TW" i="1">
                                    <a:latin typeface="Cambria Math" panose="02040503050406030204" pitchFamily="18" charset="0"/>
                                  </a:rPr>
                                  <m:t>𝑌</m:t>
                                </m:r>
                              </m:e>
                              <m:sub>
                                <m:r>
                                  <a:rPr lang="en-US" altLang="zh-TW" b="0" i="1" smtClean="0">
                                    <a:latin typeface="Cambria Math" panose="02040503050406030204" pitchFamily="18" charset="0"/>
                                  </a:rPr>
                                  <m:t>𝑖𝑛</m:t>
                                </m:r>
                              </m:sub>
                            </m:sSub>
                          </m:e>
                        </m:eqArr>
                      </m:e>
                    </m:d>
                  </m:oMath>
                </a14:m>
                <a:endParaRPr lang="zh-TW" altLang="en-US" dirty="0"/>
              </a:p>
            </p:txBody>
          </p:sp>
        </mc:Choice>
        <mc:Fallback>
          <p:sp>
            <p:nvSpPr>
              <p:cNvPr id="3" name="內容版面配置區 2">
                <a:extLst>
                  <a:ext uri="{FF2B5EF4-FFF2-40B4-BE49-F238E27FC236}">
                    <a16:creationId xmlns:a16="http://schemas.microsoft.com/office/drawing/2014/main" id="{5F52C5FD-87FF-5200-BF8D-5F19D526C1C0}"/>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
        <p:nvSpPr>
          <p:cNvPr id="4" name="投影片編號版面配置區 3">
            <a:extLst>
              <a:ext uri="{FF2B5EF4-FFF2-40B4-BE49-F238E27FC236}">
                <a16:creationId xmlns:a16="http://schemas.microsoft.com/office/drawing/2014/main" id="{01F966DC-7C80-773C-79DA-3BD48EFCAA51}"/>
              </a:ext>
            </a:extLst>
          </p:cNvPr>
          <p:cNvSpPr>
            <a:spLocks noGrp="1"/>
          </p:cNvSpPr>
          <p:nvPr>
            <p:ph type="sldNum" sz="quarter" idx="12"/>
          </p:nvPr>
        </p:nvSpPr>
        <p:spPr/>
        <p:txBody>
          <a:bodyPr/>
          <a:lstStyle/>
          <a:p>
            <a:fld id="{E87AC57D-1DB1-4E4B-AB7F-2C735D9C1383}" type="slidenum">
              <a:rPr lang="zh-TW" altLang="en-US" smtClean="0"/>
              <a:pPr/>
              <a:t>4</a:t>
            </a:fld>
            <a:endParaRPr lang="zh-TW" altLang="en-US"/>
          </a:p>
        </p:txBody>
      </p:sp>
      <p:pic>
        <p:nvPicPr>
          <p:cNvPr id="1026" name="Picture 2" descr="CORDIC算法：圆周旋转模式下计算三角函数和模值_爱吃蛋挞的Dolly的博客-CSDN博客">
            <a:extLst>
              <a:ext uri="{FF2B5EF4-FFF2-40B4-BE49-F238E27FC236}">
                <a16:creationId xmlns:a16="http://schemas.microsoft.com/office/drawing/2014/main" id="{C73A7D2E-7908-EA0C-C358-2414F6A814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13" t="24367" r="10599" b="13861"/>
          <a:stretch/>
        </p:blipFill>
        <p:spPr bwMode="auto">
          <a:xfrm>
            <a:off x="8222637" y="2667944"/>
            <a:ext cx="3479368" cy="229335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935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D209B8-0015-B262-6C71-40AB089E421A}"/>
              </a:ext>
            </a:extLst>
          </p:cNvPr>
          <p:cNvSpPr>
            <a:spLocks noGrp="1"/>
          </p:cNvSpPr>
          <p:nvPr>
            <p:ph type="title"/>
          </p:nvPr>
        </p:nvSpPr>
        <p:spPr/>
        <p:txBody>
          <a:bodyPr/>
          <a:lstStyle/>
          <a:p>
            <a:r>
              <a:rPr lang="en-US" altLang="zh-TW" dirty="0"/>
              <a:t>Concept (2/3)</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8E935C1B-ED25-5856-D3F5-8E3A57838AAB}"/>
                  </a:ext>
                </a:extLst>
              </p:cNvPr>
              <p:cNvSpPr>
                <a:spLocks noGrp="1"/>
              </p:cNvSpPr>
              <p:nvPr>
                <p:ph idx="1"/>
              </p:nvPr>
            </p:nvSpPr>
            <p:spPr/>
            <p:txBody>
              <a:bodyPr/>
              <a:lstStyle/>
              <a:p>
                <a:pPr marL="0" indent="0">
                  <a:buNone/>
                </a:pP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𝑅</m:t>
                        </m:r>
                      </m:e>
                      <m:sub>
                        <m:r>
                          <a:rPr lang="en-US" altLang="zh-TW" b="0" i="1" smtClean="0">
                            <a:latin typeface="Cambria Math" panose="02040503050406030204" pitchFamily="18" charset="0"/>
                          </a:rPr>
                          <m:t>𝑖</m:t>
                        </m:r>
                      </m:sub>
                    </m:sSub>
                    <m:d>
                      <m:dPr>
                        <m:ctrlPr>
                          <a:rPr lang="en-US" altLang="zh-TW" b="0" i="1" smtClean="0">
                            <a:latin typeface="Cambria Math" panose="02040503050406030204" pitchFamily="18" charset="0"/>
                          </a:rPr>
                        </m:ctrlPr>
                      </m:dPr>
                      <m:e>
                        <m:r>
                          <a:rPr lang="zh-TW" altLang="en-US" b="0" i="1" smtClean="0">
                            <a:latin typeface="Cambria Math" panose="02040503050406030204" pitchFamily="18" charset="0"/>
                          </a:rPr>
                          <m:t>𝜃</m:t>
                        </m:r>
                      </m:e>
                    </m:d>
                    <m:r>
                      <a:rPr lang="en-US" altLang="zh-TW" b="0" i="1" smtClean="0">
                        <a:latin typeface="Cambria Math" panose="02040503050406030204" pitchFamily="18" charset="0"/>
                      </a:rPr>
                      <m:t>=</m:t>
                    </m:r>
                  </m:oMath>
                </a14:m>
                <a:r>
                  <a:rPr lang="en-US" altLang="zh-TW" dirty="0"/>
                  <a:t> </a:t>
                </a:r>
                <a14:m>
                  <m:oMath xmlns:m="http://schemas.openxmlformats.org/officeDocument/2006/math">
                    <m:d>
                      <m:dPr>
                        <m:begChr m:val="["/>
                        <m:endChr m:val="]"/>
                        <m:ctrlPr>
                          <a:rPr lang="en-US" altLang="zh-TW" i="1">
                            <a:latin typeface="Cambria Math" panose="02040503050406030204" pitchFamily="18" charset="0"/>
                          </a:rPr>
                        </m:ctrlPr>
                      </m:dPr>
                      <m:e>
                        <m:m>
                          <m:mPr>
                            <m:mcs>
                              <m:mc>
                                <m:mcPr>
                                  <m:count m:val="2"/>
                                  <m:mcJc m:val="center"/>
                                </m:mcPr>
                              </m:mc>
                            </m:mcs>
                            <m:ctrlPr>
                              <a:rPr lang="en-US" altLang="zh-TW" i="1">
                                <a:latin typeface="Cambria Math" panose="02040503050406030204" pitchFamily="18" charset="0"/>
                              </a:rPr>
                            </m:ctrlPr>
                          </m:mPr>
                          <m:mr>
                            <m:e>
                              <m:r>
                                <m:rPr>
                                  <m:brk m:alnAt="7"/>
                                </m:rPr>
                                <a:rPr lang="en-US" altLang="zh-TW" i="1">
                                  <a:latin typeface="Cambria Math" panose="02040503050406030204" pitchFamily="18" charset="0"/>
                                </a:rPr>
                                <m:t>𝑐</m:t>
                              </m:r>
                              <m:r>
                                <a:rPr lang="en-US" altLang="zh-TW" i="1">
                                  <a:latin typeface="Cambria Math" panose="02040503050406030204" pitchFamily="18" charset="0"/>
                                </a:rPr>
                                <m:t>𝑜𝑠</m:t>
                              </m:r>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𝜃</m:t>
                                  </m:r>
                                </m:e>
                                <m:sub>
                                  <m:r>
                                    <a:rPr lang="en-US" altLang="zh-TW" b="0" i="1" smtClean="0">
                                      <a:latin typeface="Cambria Math" panose="02040503050406030204" pitchFamily="18" charset="0"/>
                                    </a:rPr>
                                    <m:t>𝑖</m:t>
                                  </m:r>
                                </m:sub>
                              </m:sSub>
                            </m:e>
                            <m:e>
                              <m:r>
                                <a:rPr lang="en-US" altLang="zh-TW" i="1">
                                  <a:latin typeface="Cambria Math" panose="02040503050406030204" pitchFamily="18" charset="0"/>
                                </a:rPr>
                                <m:t>−</m:t>
                              </m:r>
                              <m:r>
                                <a:rPr lang="en-US" altLang="zh-TW" i="1">
                                  <a:latin typeface="Cambria Math" panose="02040503050406030204" pitchFamily="18" charset="0"/>
                                </a:rPr>
                                <m:t>𝑠𝑖𝑛</m:t>
                              </m:r>
                              <m:sSub>
                                <m:sSubPr>
                                  <m:ctrlPr>
                                    <a:rPr lang="en-US" altLang="zh-TW" i="1">
                                      <a:latin typeface="Cambria Math" panose="02040503050406030204" pitchFamily="18" charset="0"/>
                                    </a:rPr>
                                  </m:ctrlPr>
                                </m:sSubPr>
                                <m:e>
                                  <m:r>
                                    <a:rPr lang="zh-TW" altLang="en-US" i="1">
                                      <a:latin typeface="Cambria Math" panose="02040503050406030204" pitchFamily="18" charset="0"/>
                                    </a:rPr>
                                    <m:t>𝜃</m:t>
                                  </m:r>
                                </m:e>
                                <m:sub>
                                  <m:r>
                                    <a:rPr lang="en-US" altLang="zh-TW" i="1">
                                      <a:latin typeface="Cambria Math" panose="02040503050406030204" pitchFamily="18" charset="0"/>
                                    </a:rPr>
                                    <m:t>𝑖</m:t>
                                  </m:r>
                                </m:sub>
                              </m:sSub>
                            </m:e>
                          </m:mr>
                          <m:mr>
                            <m:e>
                              <m:r>
                                <a:rPr lang="en-US" altLang="zh-TW" i="1">
                                  <a:latin typeface="Cambria Math" panose="02040503050406030204" pitchFamily="18" charset="0"/>
                                </a:rPr>
                                <m:t>𝑠𝑖𝑛</m:t>
                              </m:r>
                              <m:sSub>
                                <m:sSubPr>
                                  <m:ctrlPr>
                                    <a:rPr lang="en-US" altLang="zh-TW" i="1">
                                      <a:latin typeface="Cambria Math" panose="02040503050406030204" pitchFamily="18" charset="0"/>
                                    </a:rPr>
                                  </m:ctrlPr>
                                </m:sSubPr>
                                <m:e>
                                  <m:r>
                                    <a:rPr lang="zh-TW" altLang="en-US" i="1">
                                      <a:latin typeface="Cambria Math" panose="02040503050406030204" pitchFamily="18" charset="0"/>
                                    </a:rPr>
                                    <m:t>𝜃</m:t>
                                  </m:r>
                                </m:e>
                                <m:sub>
                                  <m:r>
                                    <a:rPr lang="en-US" altLang="zh-TW" i="1">
                                      <a:latin typeface="Cambria Math" panose="02040503050406030204" pitchFamily="18" charset="0"/>
                                    </a:rPr>
                                    <m:t>𝑖</m:t>
                                  </m:r>
                                </m:sub>
                              </m:sSub>
                            </m:e>
                            <m:e>
                              <m:r>
                                <a:rPr lang="en-US" altLang="zh-TW" i="1">
                                  <a:latin typeface="Cambria Math" panose="02040503050406030204" pitchFamily="18" charset="0"/>
                                </a:rPr>
                                <m:t>𝑐𝑜𝑠</m:t>
                              </m:r>
                              <m:sSub>
                                <m:sSubPr>
                                  <m:ctrlPr>
                                    <a:rPr lang="en-US" altLang="zh-TW" i="1">
                                      <a:latin typeface="Cambria Math" panose="02040503050406030204" pitchFamily="18" charset="0"/>
                                    </a:rPr>
                                  </m:ctrlPr>
                                </m:sSubPr>
                                <m:e>
                                  <m:r>
                                    <a:rPr lang="zh-TW" altLang="en-US" i="1">
                                      <a:latin typeface="Cambria Math" panose="02040503050406030204" pitchFamily="18" charset="0"/>
                                    </a:rPr>
                                    <m:t>𝜃</m:t>
                                  </m:r>
                                </m:e>
                                <m:sub>
                                  <m:r>
                                    <a:rPr lang="en-US" altLang="zh-TW" i="1">
                                      <a:latin typeface="Cambria Math" panose="02040503050406030204" pitchFamily="18" charset="0"/>
                                    </a:rPr>
                                    <m:t>𝑖</m:t>
                                  </m:r>
                                </m:sub>
                              </m:sSub>
                            </m:e>
                          </m:mr>
                        </m:m>
                      </m:e>
                    </m:d>
                  </m:oMath>
                </a14:m>
                <a:endParaRPr lang="en-US" altLang="zh-TW" b="0" i="1" dirty="0">
                  <a:latin typeface="Cambria Math" panose="02040503050406030204" pitchFamily="18" charset="0"/>
                </a:endParaRPr>
              </a:p>
              <a:p>
                <a:pPr marL="0" indent="0">
                  <a:buNone/>
                </a:pPr>
                <a:endParaRPr lang="en-US" altLang="zh-TW" b="0" i="1" dirty="0">
                  <a:latin typeface="Cambria Math" panose="02040503050406030204" pitchFamily="18" charset="0"/>
                </a:endParaRPr>
              </a:p>
              <a:p>
                <a:pPr marL="0" indent="0">
                  <a:buNone/>
                </a:pPr>
                <a:r>
                  <a:rPr lang="en-US" altLang="zh-TW" b="0" dirty="0"/>
                  <a:t>	</a:t>
                </a:r>
                <a14:m>
                  <m:oMath xmlns:m="http://schemas.openxmlformats.org/officeDocument/2006/math">
                    <m:r>
                      <a:rPr lang="en-US" altLang="zh-TW" i="1">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ad>
                          <m:radPr>
                            <m:degHide m:val="on"/>
                            <m:ctrlPr>
                              <a:rPr lang="en-US" altLang="zh-TW" b="0" i="1" smtClean="0">
                                <a:latin typeface="Cambria Math" panose="02040503050406030204" pitchFamily="18" charset="0"/>
                              </a:rPr>
                            </m:ctrlPr>
                          </m:radPr>
                          <m:deg/>
                          <m:e>
                            <m:r>
                              <a:rPr lang="en-US" altLang="zh-TW" b="0" i="1" smtClean="0">
                                <a:latin typeface="Cambria Math" panose="02040503050406030204" pitchFamily="18" charset="0"/>
                              </a:rPr>
                              <m:t>1+</m:t>
                            </m:r>
                            <m:sSup>
                              <m:sSupPr>
                                <m:ctrlPr>
                                  <a:rPr lang="en-US" altLang="zh-TW" b="0" i="1" smtClean="0">
                                    <a:latin typeface="Cambria Math" panose="02040503050406030204" pitchFamily="18" charset="0"/>
                                  </a:rPr>
                                </m:ctrlPr>
                              </m:sSupPr>
                              <m:e>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tan</m:t>
                                    </m:r>
                                  </m:fName>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m:t>
                                        </m:r>
                                        <m:r>
                                          <a:rPr lang="zh-TW" altLang="en-US" b="0" i="1" smtClean="0">
                                            <a:latin typeface="Cambria Math" panose="02040503050406030204" pitchFamily="18" charset="0"/>
                                          </a:rPr>
                                          <m:t>𝜃</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e>
                                </m:func>
                              </m:e>
                              <m:sup>
                                <m:r>
                                  <a:rPr lang="en-US" altLang="zh-TW" b="0" i="1" smtClean="0">
                                    <a:latin typeface="Cambria Math" panose="02040503050406030204" pitchFamily="18" charset="0"/>
                                  </a:rPr>
                                  <m:t>2</m:t>
                                </m:r>
                              </m:sup>
                            </m:sSup>
                          </m:e>
                        </m:rad>
                      </m:den>
                    </m:f>
                    <m:r>
                      <a:rPr lang="en-US" altLang="zh-TW" b="0" i="1" smtClean="0">
                        <a:latin typeface="Cambria Math" panose="02040503050406030204" pitchFamily="18" charset="0"/>
                        <a:ea typeface="Cambria Math" panose="02040503050406030204" pitchFamily="18" charset="0"/>
                      </a:rPr>
                      <m:t>×</m:t>
                    </m:r>
                    <m:d>
                      <m:dPr>
                        <m:begChr m:val="["/>
                        <m:endChr m:val="]"/>
                        <m:ctrlPr>
                          <a:rPr lang="en-US" altLang="zh-TW" b="0" i="1" smtClean="0">
                            <a:latin typeface="Cambria Math" panose="02040503050406030204" pitchFamily="18" charset="0"/>
                          </a:rPr>
                        </m:ctrlPr>
                      </m:dPr>
                      <m:e>
                        <m:m>
                          <m:mPr>
                            <m:mcs>
                              <m:mc>
                                <m:mcPr>
                                  <m:count m:val="2"/>
                                  <m:mcJc m:val="center"/>
                                </m:mcPr>
                              </m:mc>
                            </m:mcs>
                            <m:ctrlPr>
                              <a:rPr lang="en-US" altLang="zh-TW" b="0" i="1" smtClean="0">
                                <a:latin typeface="Cambria Math" panose="02040503050406030204" pitchFamily="18" charset="0"/>
                              </a:rPr>
                            </m:ctrlPr>
                          </m:mPr>
                          <m:mr>
                            <m:e>
                              <m:r>
                                <a:rPr lang="en-US" altLang="zh-TW" b="0" i="1" smtClean="0">
                                  <a:latin typeface="Cambria Math" panose="02040503050406030204" pitchFamily="18" charset="0"/>
                                </a:rPr>
                                <m:t>1</m:t>
                              </m:r>
                            </m:e>
                            <m:e>
                              <m:r>
                                <a:rPr lang="en-US" altLang="zh-TW" b="0" i="1" smtClean="0">
                                  <a:latin typeface="Cambria Math" panose="02040503050406030204" pitchFamily="18" charset="0"/>
                                </a:rPr>
                                <m:t>−</m:t>
                              </m:r>
                              <m:r>
                                <a:rPr lang="en-US" altLang="zh-TW" b="0" i="1" smtClean="0">
                                  <a:latin typeface="Cambria Math" panose="02040503050406030204" pitchFamily="18" charset="0"/>
                                </a:rPr>
                                <m:t>𝑡𝑎𝑛</m:t>
                              </m:r>
                              <m:sSub>
                                <m:sSubPr>
                                  <m:ctrlPr>
                                    <a:rPr lang="en-US" altLang="zh-TW" b="0" i="1" smtClean="0">
                                      <a:latin typeface="Cambria Math" panose="02040503050406030204" pitchFamily="18" charset="0"/>
                                    </a:rPr>
                                  </m:ctrlPr>
                                </m:sSubPr>
                                <m:e>
                                  <m:r>
                                    <a:rPr lang="zh-TW" altLang="en-US" i="1">
                                      <a:latin typeface="Cambria Math" panose="02040503050406030204" pitchFamily="18" charset="0"/>
                                    </a:rPr>
                                    <m:t>𝜃</m:t>
                                  </m:r>
                                </m:e>
                                <m:sub>
                                  <m:r>
                                    <a:rPr lang="en-US" altLang="zh-TW" b="0" i="1" smtClean="0">
                                      <a:latin typeface="Cambria Math" panose="02040503050406030204" pitchFamily="18" charset="0"/>
                                    </a:rPr>
                                    <m:t>𝑖</m:t>
                                  </m:r>
                                </m:sub>
                              </m:sSub>
                            </m:e>
                          </m:mr>
                          <m:mr>
                            <m:e>
                              <m:r>
                                <a:rPr lang="en-US" altLang="zh-TW" i="1">
                                  <a:latin typeface="Cambria Math" panose="02040503050406030204" pitchFamily="18" charset="0"/>
                                </a:rPr>
                                <m:t>𝑡𝑎𝑛</m:t>
                              </m:r>
                              <m:sSub>
                                <m:sSubPr>
                                  <m:ctrlPr>
                                    <a:rPr lang="en-US" altLang="zh-TW" i="1">
                                      <a:latin typeface="Cambria Math" panose="02040503050406030204" pitchFamily="18" charset="0"/>
                                    </a:rPr>
                                  </m:ctrlPr>
                                </m:sSubPr>
                                <m:e>
                                  <m:r>
                                    <a:rPr lang="zh-TW" altLang="en-US" i="1">
                                      <a:latin typeface="Cambria Math" panose="02040503050406030204" pitchFamily="18" charset="0"/>
                                    </a:rPr>
                                    <m:t>𝜃</m:t>
                                  </m:r>
                                </m:e>
                                <m:sub>
                                  <m:r>
                                    <a:rPr lang="en-US" altLang="zh-TW" i="1">
                                      <a:latin typeface="Cambria Math" panose="02040503050406030204" pitchFamily="18" charset="0"/>
                                    </a:rPr>
                                    <m:t>𝑖</m:t>
                                  </m:r>
                                </m:sub>
                              </m:sSub>
                            </m:e>
                            <m:e>
                              <m:r>
                                <a:rPr lang="en-US" altLang="zh-TW" b="0" i="1" smtClean="0">
                                  <a:latin typeface="Cambria Math" panose="02040503050406030204" pitchFamily="18" charset="0"/>
                                </a:rPr>
                                <m:t>1</m:t>
                              </m:r>
                            </m:e>
                          </m:mr>
                        </m:m>
                      </m:e>
                    </m:d>
                  </m:oMath>
                </a14:m>
                <a:r>
                  <a:rPr lang="en-US" altLang="zh-TW" i="1" dirty="0">
                    <a:latin typeface="Cambria Math" panose="02040503050406030204" pitchFamily="18" charset="0"/>
                  </a:rPr>
                  <a:t> </a:t>
                </a:r>
              </a:p>
              <a:p>
                <a:pPr marL="0" indent="0">
                  <a:buNone/>
                </a:pPr>
                <a:endParaRPr lang="en-US" altLang="zh-TW" i="1" dirty="0">
                  <a:latin typeface="Cambria Math" panose="02040503050406030204" pitchFamily="18" charset="0"/>
                </a:endParaRPr>
              </a:p>
              <a:p>
                <a:pPr marL="0" indent="0">
                  <a:buNone/>
                </a:pPr>
                <a14:m>
                  <m:oMath xmlns:m="http://schemas.openxmlformats.org/officeDocument/2006/math">
                    <m:r>
                      <a:rPr lang="en-US" altLang="zh-TW" i="1">
                        <a:latin typeface="Cambria Math" panose="02040503050406030204" pitchFamily="18" charset="0"/>
                      </a:rPr>
                      <m:t>            = </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ad>
                          <m:radPr>
                            <m:degHide m:val="on"/>
                            <m:ctrlPr>
                              <a:rPr lang="en-US" altLang="zh-TW" i="1">
                                <a:latin typeface="Cambria Math" panose="02040503050406030204" pitchFamily="18" charset="0"/>
                              </a:rPr>
                            </m:ctrlPr>
                          </m:radPr>
                          <m:deg/>
                          <m:e>
                            <m:r>
                              <a:rPr lang="en-US" altLang="zh-TW" i="1">
                                <a:latin typeface="Cambria Math" panose="02040503050406030204" pitchFamily="18" charset="0"/>
                              </a:rPr>
                              <m:t>1+</m:t>
                            </m:r>
                            <m:sSup>
                              <m:sSupPr>
                                <m:ctrlPr>
                                  <a:rPr lang="en-US" altLang="zh-TW" i="1">
                                    <a:latin typeface="Cambria Math" panose="02040503050406030204" pitchFamily="18" charset="0"/>
                                  </a:rPr>
                                </m:ctrlPr>
                              </m:sSupPr>
                              <m:e>
                                <m:r>
                                  <a:rPr lang="en-US" altLang="zh-TW" i="1">
                                    <a:latin typeface="Cambria Math" panose="02040503050406030204" pitchFamily="18" charset="0"/>
                                  </a:rPr>
                                  <m:t>2</m:t>
                                </m:r>
                              </m:e>
                              <m:sup>
                                <m:r>
                                  <a:rPr lang="en-US" altLang="zh-TW" i="1">
                                    <a:latin typeface="Cambria Math" panose="02040503050406030204" pitchFamily="18" charset="0"/>
                                  </a:rPr>
                                  <m:t>−2</m:t>
                                </m:r>
                                <m:r>
                                  <a:rPr lang="en-US" altLang="zh-TW" i="1">
                                    <a:latin typeface="Cambria Math" panose="02040503050406030204" pitchFamily="18" charset="0"/>
                                  </a:rPr>
                                  <m:t>𝑖</m:t>
                                </m:r>
                              </m:sup>
                            </m:sSup>
                          </m:e>
                        </m:rad>
                      </m:den>
                    </m:f>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m>
                          <m:mPr>
                            <m:mcs>
                              <m:mc>
                                <m:mcPr>
                                  <m:count m:val="2"/>
                                  <m:mcJc m:val="center"/>
                                </m:mcPr>
                              </m:mc>
                            </m:mcs>
                            <m:ctrlPr>
                              <a:rPr lang="en-US" altLang="zh-TW" i="1">
                                <a:latin typeface="Cambria Math" panose="02040503050406030204" pitchFamily="18" charset="0"/>
                              </a:rPr>
                            </m:ctrlPr>
                          </m:mPr>
                          <m:mr>
                            <m:e>
                              <m:r>
                                <a:rPr lang="en-US" altLang="zh-TW" i="1">
                                  <a:latin typeface="Cambria Math" panose="02040503050406030204" pitchFamily="18" charset="0"/>
                                </a:rPr>
                                <m:t>1</m:t>
                              </m:r>
                            </m:e>
                            <m:e>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2</m:t>
                                  </m:r>
                                </m:e>
                                <m:sup>
                                  <m:r>
                                    <a:rPr lang="en-US" altLang="zh-TW" i="1">
                                      <a:latin typeface="Cambria Math" panose="02040503050406030204" pitchFamily="18" charset="0"/>
                                    </a:rPr>
                                    <m:t>−</m:t>
                                  </m:r>
                                  <m:r>
                                    <a:rPr lang="en-US" altLang="zh-TW" i="1">
                                      <a:latin typeface="Cambria Math" panose="02040503050406030204" pitchFamily="18" charset="0"/>
                                    </a:rPr>
                                    <m:t>𝑖</m:t>
                                  </m:r>
                                </m:sup>
                              </m:sSup>
                            </m:e>
                          </m:mr>
                          <m:mr>
                            <m:e>
                              <m:sSup>
                                <m:sSupPr>
                                  <m:ctrlPr>
                                    <a:rPr lang="en-US" altLang="zh-TW" i="1">
                                      <a:latin typeface="Cambria Math" panose="02040503050406030204" pitchFamily="18" charset="0"/>
                                    </a:rPr>
                                  </m:ctrlPr>
                                </m:sSupPr>
                                <m:e>
                                  <m:r>
                                    <a:rPr lang="en-US" altLang="zh-TW" i="1">
                                      <a:latin typeface="Cambria Math" panose="02040503050406030204" pitchFamily="18" charset="0"/>
                                    </a:rPr>
                                    <m:t>2</m:t>
                                  </m:r>
                                </m:e>
                                <m:sup>
                                  <m:r>
                                    <a:rPr lang="en-US" altLang="zh-TW" i="1">
                                      <a:latin typeface="Cambria Math" panose="02040503050406030204" pitchFamily="18" charset="0"/>
                                    </a:rPr>
                                    <m:t>−</m:t>
                                  </m:r>
                                  <m:r>
                                    <a:rPr lang="en-US" altLang="zh-TW" i="1">
                                      <a:latin typeface="Cambria Math" panose="02040503050406030204" pitchFamily="18" charset="0"/>
                                    </a:rPr>
                                    <m:t>𝑖</m:t>
                                  </m:r>
                                </m:sup>
                              </m:sSup>
                            </m:e>
                            <m:e>
                              <m:r>
                                <a:rPr lang="en-US" altLang="zh-TW" i="1">
                                  <a:latin typeface="Cambria Math" panose="02040503050406030204" pitchFamily="18" charset="0"/>
                                </a:rPr>
                                <m:t>1</m:t>
                              </m:r>
                            </m:e>
                          </m:mr>
                        </m:m>
                      </m:e>
                    </m:d>
                  </m:oMath>
                </a14:m>
                <a:r>
                  <a:rPr lang="zh-TW" altLang="en-US" i="1" dirty="0">
                    <a:latin typeface="Cambria Math" panose="02040503050406030204" pitchFamily="18" charset="0"/>
                  </a:rPr>
                  <a:t>  </a:t>
                </a:r>
                <a:r>
                  <a:rPr lang="en-US" altLang="zh-TW" sz="2000" dirty="0">
                    <a:latin typeface="Cambria Math" panose="02040503050406030204" pitchFamily="18" charset="0"/>
                  </a:rPr>
                  <a:t>(limit </a:t>
                </a:r>
                <a14:m>
                  <m:oMath xmlns:m="http://schemas.openxmlformats.org/officeDocument/2006/math">
                    <m:r>
                      <a:rPr lang="en-US" altLang="zh-TW" sz="2000" i="1">
                        <a:latin typeface="Cambria Math" panose="02040503050406030204" pitchFamily="18" charset="0"/>
                      </a:rPr>
                      <m:t>𝑡𝑎𝑛</m:t>
                    </m:r>
                    <m:sSub>
                      <m:sSubPr>
                        <m:ctrlPr>
                          <a:rPr lang="en-US" altLang="zh-TW" sz="2000" i="1">
                            <a:latin typeface="Cambria Math" panose="02040503050406030204" pitchFamily="18" charset="0"/>
                          </a:rPr>
                        </m:ctrlPr>
                      </m:sSubPr>
                      <m:e>
                        <m:r>
                          <a:rPr lang="zh-TW" altLang="en-US" sz="2000" i="1">
                            <a:latin typeface="Cambria Math" panose="02040503050406030204" pitchFamily="18" charset="0"/>
                          </a:rPr>
                          <m:t>𝜃</m:t>
                        </m:r>
                      </m:e>
                      <m:sub>
                        <m:r>
                          <a:rPr lang="en-US" altLang="zh-TW" sz="2000" i="1">
                            <a:latin typeface="Cambria Math" panose="02040503050406030204" pitchFamily="18" charset="0"/>
                          </a:rPr>
                          <m:t>𝑖</m:t>
                        </m:r>
                      </m:sub>
                    </m:sSub>
                  </m:oMath>
                </a14:m>
                <a:r>
                  <a:rPr lang="en-US" altLang="zh-TW" sz="2000" dirty="0">
                    <a:latin typeface="Cambria Math" panose="02040503050406030204" pitchFamily="18" charset="0"/>
                  </a:rPr>
                  <a:t> to </a:t>
                </a:r>
                <a14:m>
                  <m:oMath xmlns:m="http://schemas.openxmlformats.org/officeDocument/2006/math">
                    <m:sSup>
                      <m:sSupPr>
                        <m:ctrlPr>
                          <a:rPr lang="en-US" altLang="zh-TW" sz="2000" i="1">
                            <a:latin typeface="Cambria Math" panose="02040503050406030204" pitchFamily="18" charset="0"/>
                          </a:rPr>
                        </m:ctrlPr>
                      </m:sSupPr>
                      <m:e>
                        <m:r>
                          <a:rPr lang="en-US" altLang="zh-TW" sz="2000" i="1">
                            <a:latin typeface="Cambria Math" panose="02040503050406030204" pitchFamily="18" charset="0"/>
                          </a:rPr>
                          <m:t>2</m:t>
                        </m:r>
                      </m:e>
                      <m:sup>
                        <m:r>
                          <a:rPr lang="en-US" altLang="zh-TW" sz="2000" i="1">
                            <a:latin typeface="Cambria Math" panose="02040503050406030204" pitchFamily="18" charset="0"/>
                          </a:rPr>
                          <m:t>−</m:t>
                        </m:r>
                        <m:r>
                          <a:rPr lang="en-US" altLang="zh-TW" sz="2000" i="1">
                            <a:latin typeface="Cambria Math" panose="02040503050406030204" pitchFamily="18" charset="0"/>
                          </a:rPr>
                          <m:t>𝑖</m:t>
                        </m:r>
                      </m:sup>
                    </m:sSup>
                  </m:oMath>
                </a14:m>
                <a:r>
                  <a:rPr lang="en-US" altLang="zh-TW" sz="2000" dirty="0">
                    <a:latin typeface="Cambria Math" panose="02040503050406030204" pitchFamily="18" charset="0"/>
                  </a:rPr>
                  <a:t>)</a:t>
                </a:r>
                <a:endParaRPr lang="zh-TW" altLang="en-US" i="1" dirty="0">
                  <a:latin typeface="Cambria Math" panose="02040503050406030204" pitchFamily="18" charset="0"/>
                </a:endParaRPr>
              </a:p>
            </p:txBody>
          </p:sp>
        </mc:Choice>
        <mc:Fallback>
          <p:sp>
            <p:nvSpPr>
              <p:cNvPr id="3" name="內容版面配置區 2">
                <a:extLst>
                  <a:ext uri="{FF2B5EF4-FFF2-40B4-BE49-F238E27FC236}">
                    <a16:creationId xmlns:a16="http://schemas.microsoft.com/office/drawing/2014/main" id="{8E935C1B-ED25-5856-D3F5-8E3A57838AAB}"/>
                  </a:ext>
                </a:extLst>
              </p:cNvPr>
              <p:cNvSpPr>
                <a:spLocks noGrp="1" noRot="1" noChangeAspect="1" noMove="1" noResize="1" noEditPoints="1" noAdjustHandles="1" noChangeArrowheads="1" noChangeShapeType="1" noTextEdit="1"/>
              </p:cNvSpPr>
              <p:nvPr>
                <p:ph idx="1"/>
              </p:nvPr>
            </p:nvSpPr>
            <p:spPr>
              <a:blipFill>
                <a:blip r:embed="rId3"/>
                <a:stretch>
                  <a:fillRect l="-844" t="-581"/>
                </a:stretch>
              </a:blipFill>
            </p:spPr>
            <p:txBody>
              <a:bodyPr/>
              <a:lstStyle/>
              <a:p>
                <a:r>
                  <a:rPr lang="en-US">
                    <a:noFill/>
                  </a:rPr>
                  <a:t> </a:t>
                </a:r>
              </a:p>
            </p:txBody>
          </p:sp>
        </mc:Fallback>
      </mc:AlternateContent>
      <p:sp>
        <p:nvSpPr>
          <p:cNvPr id="4" name="投影片編號版面配置區 3">
            <a:extLst>
              <a:ext uri="{FF2B5EF4-FFF2-40B4-BE49-F238E27FC236}">
                <a16:creationId xmlns:a16="http://schemas.microsoft.com/office/drawing/2014/main" id="{7AB931F3-21E3-73A4-3D3F-7E99260DF86F}"/>
              </a:ext>
            </a:extLst>
          </p:cNvPr>
          <p:cNvSpPr>
            <a:spLocks noGrp="1"/>
          </p:cNvSpPr>
          <p:nvPr>
            <p:ph type="sldNum" sz="quarter" idx="12"/>
          </p:nvPr>
        </p:nvSpPr>
        <p:spPr/>
        <p:txBody>
          <a:bodyPr/>
          <a:lstStyle/>
          <a:p>
            <a:fld id="{E87AC57D-1DB1-4E4B-AB7F-2C735D9C1383}" type="slidenum">
              <a:rPr lang="zh-TW" altLang="en-US" smtClean="0"/>
              <a:pPr/>
              <a:t>5</a:t>
            </a:fld>
            <a:endParaRPr lang="zh-TW" altLang="en-US"/>
          </a:p>
        </p:txBody>
      </p:sp>
    </p:spTree>
    <p:extLst>
      <p:ext uri="{BB962C8B-B14F-4D97-AF65-F5344CB8AC3E}">
        <p14:creationId xmlns:p14="http://schemas.microsoft.com/office/powerpoint/2010/main" val="392352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6EEC3B-2EB7-F90B-F348-CA064F37D1EF}"/>
              </a:ext>
            </a:extLst>
          </p:cNvPr>
          <p:cNvSpPr>
            <a:spLocks noGrp="1"/>
          </p:cNvSpPr>
          <p:nvPr>
            <p:ph type="title"/>
          </p:nvPr>
        </p:nvSpPr>
        <p:spPr/>
        <p:txBody>
          <a:bodyPr/>
          <a:lstStyle/>
          <a:p>
            <a:r>
              <a:rPr lang="en-US" altLang="zh-TW" dirty="0"/>
              <a:t>Concept (3/3)</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3F6D9E14-71D6-95B8-5305-11AE14720CA0}"/>
                  </a:ext>
                </a:extLst>
              </p:cNvPr>
              <p:cNvSpPr>
                <a:spLocks noGrp="1"/>
              </p:cNvSpPr>
              <p:nvPr>
                <p:ph idx="1"/>
              </p:nvPr>
            </p:nvSpPr>
            <p:spPr/>
            <p:txBody>
              <a:bodyPr>
                <a:normAutofit lnSpcReduction="10000"/>
              </a:bodyPr>
              <a:lstStyle/>
              <a:p>
                <a:pPr marL="0" indent="0">
                  <a:buNone/>
                </a:pP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𝑉</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sSub>
                              <m:sSubPr>
                                <m:ctrlPr>
                                  <a:rPr lang="en-US" altLang="zh-TW" i="1">
                                    <a:latin typeface="Cambria Math" panose="02040503050406030204" pitchFamily="18" charset="0"/>
                                  </a:rPr>
                                </m:ctrlPr>
                              </m:sSubPr>
                              <m:e>
                                <m:r>
                                  <m:rPr>
                                    <m:sty m:val="p"/>
                                  </m:rPr>
                                  <a:rPr lang="en-US" altLang="zh-TW" i="1">
                                    <a:latin typeface="Cambria Math" panose="02040503050406030204" pitchFamily="18" charset="0"/>
                                  </a:rPr>
                                  <m:t>X</m:t>
                                </m:r>
                              </m:e>
                              <m:sub>
                                <m:r>
                                  <a:rPr lang="en-US" altLang="zh-TW" b="0" i="1" smtClean="0">
                                    <a:latin typeface="Cambria Math" panose="02040503050406030204" pitchFamily="18" charset="0"/>
                                  </a:rPr>
                                  <m:t>𝑖</m:t>
                                </m:r>
                              </m:sub>
                            </m:sSub>
                          </m:e>
                          <m:e>
                            <m:sSub>
                              <m:sSubPr>
                                <m:ctrlPr>
                                  <a:rPr lang="en-US" altLang="zh-TW" i="1">
                                    <a:latin typeface="Cambria Math" panose="02040503050406030204" pitchFamily="18" charset="0"/>
                                  </a:rPr>
                                </m:ctrlPr>
                              </m:sSubPr>
                              <m:e>
                                <m:r>
                                  <a:rPr lang="en-US" altLang="zh-TW" i="1">
                                    <a:latin typeface="Cambria Math" panose="02040503050406030204" pitchFamily="18" charset="0"/>
                                  </a:rPr>
                                  <m:t>𝑌</m:t>
                                </m:r>
                              </m:e>
                              <m:sub>
                                <m:r>
                                  <a:rPr lang="en-US" altLang="zh-TW" b="0" i="1" smtClean="0">
                                    <a:latin typeface="Cambria Math" panose="02040503050406030204" pitchFamily="18" charset="0"/>
                                  </a:rPr>
                                  <m:t>𝑖</m:t>
                                </m:r>
                              </m:sub>
                            </m:sSub>
                          </m:e>
                        </m:eqArr>
                      </m:e>
                    </m:d>
                    <m:r>
                      <a:rPr lang="zh-TW" altLang="en-US" i="1" smtClean="0">
                        <a:latin typeface="Cambria Math" panose="02040503050406030204" pitchFamily="18" charset="0"/>
                      </a:rPr>
                      <m:t> </m:t>
                    </m:r>
                    <m:r>
                      <a:rPr lang="en-US" altLang="zh-TW" i="1">
                        <a:latin typeface="Cambria Math" panose="02040503050406030204" pitchFamily="18" charset="0"/>
                      </a:rPr>
                      <m:t>=</m:t>
                    </m:r>
                    <m:r>
                      <a:rPr lang="zh-TW" altLang="en-US" i="1" smtClean="0">
                        <a:latin typeface="Cambria Math" panose="02040503050406030204" pitchFamily="18" charset="0"/>
                      </a:rPr>
                      <m:t> </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ad>
                          <m:radPr>
                            <m:degHide m:val="on"/>
                            <m:ctrlPr>
                              <a:rPr lang="en-US" altLang="zh-TW" i="1">
                                <a:latin typeface="Cambria Math" panose="02040503050406030204" pitchFamily="18" charset="0"/>
                              </a:rPr>
                            </m:ctrlPr>
                          </m:radPr>
                          <m:deg/>
                          <m:e>
                            <m:r>
                              <a:rPr lang="en-US" altLang="zh-TW" i="1">
                                <a:latin typeface="Cambria Math" panose="02040503050406030204" pitchFamily="18" charset="0"/>
                              </a:rPr>
                              <m:t>1+</m:t>
                            </m:r>
                            <m:sSup>
                              <m:sSupPr>
                                <m:ctrlPr>
                                  <a:rPr lang="en-US" altLang="zh-TW" i="1">
                                    <a:latin typeface="Cambria Math" panose="02040503050406030204" pitchFamily="18" charset="0"/>
                                  </a:rPr>
                                </m:ctrlPr>
                              </m:sSupPr>
                              <m:e>
                                <m:r>
                                  <a:rPr lang="en-US" altLang="zh-TW" i="1">
                                    <a:latin typeface="Cambria Math" panose="02040503050406030204" pitchFamily="18" charset="0"/>
                                  </a:rPr>
                                  <m:t>2</m:t>
                                </m:r>
                              </m:e>
                              <m:sup>
                                <m:r>
                                  <a:rPr lang="en-US" altLang="zh-TW" i="1">
                                    <a:latin typeface="Cambria Math" panose="02040503050406030204" pitchFamily="18" charset="0"/>
                                  </a:rPr>
                                  <m:t>−2</m:t>
                                </m:r>
                                <m:r>
                                  <a:rPr lang="en-US" altLang="zh-TW" i="1">
                                    <a:latin typeface="Cambria Math" panose="02040503050406030204" pitchFamily="18" charset="0"/>
                                  </a:rPr>
                                  <m:t>𝑖</m:t>
                                </m:r>
                              </m:sup>
                            </m:sSup>
                          </m:e>
                        </m:rad>
                      </m:den>
                    </m:f>
                  </m:oMath>
                </a14:m>
                <a:r>
                  <a:rPr lang="zh-TW" altLang="en-US" dirty="0"/>
                  <a:t> </a:t>
                </a:r>
                <a14:m>
                  <m:oMath xmlns:m="http://schemas.openxmlformats.org/officeDocument/2006/math">
                    <m:d>
                      <m:dPr>
                        <m:begChr m:val="["/>
                        <m:endChr m:val="]"/>
                        <m:ctrlPr>
                          <a:rPr lang="en-US" altLang="zh-TW" i="1">
                            <a:latin typeface="Cambria Math" panose="02040503050406030204" pitchFamily="18" charset="0"/>
                          </a:rPr>
                        </m:ctrlPr>
                      </m:dPr>
                      <m:e>
                        <m:m>
                          <m:mPr>
                            <m:mcs>
                              <m:mc>
                                <m:mcPr>
                                  <m:count m:val="2"/>
                                  <m:mcJc m:val="center"/>
                                </m:mcPr>
                              </m:mc>
                            </m:mcs>
                            <m:ctrlPr>
                              <a:rPr lang="en-US" altLang="zh-TW" i="1">
                                <a:latin typeface="Cambria Math" panose="02040503050406030204" pitchFamily="18" charset="0"/>
                              </a:rPr>
                            </m:ctrlPr>
                          </m:mPr>
                          <m:mr>
                            <m:e>
                              <m:r>
                                <a:rPr lang="en-US" altLang="zh-TW" i="1">
                                  <a:latin typeface="Cambria Math" panose="02040503050406030204" pitchFamily="18" charset="0"/>
                                </a:rPr>
                                <m:t>1</m:t>
                              </m:r>
                            </m:e>
                            <m:e>
                              <m:r>
                                <a:rPr lang="en-US" altLang="zh-TW" i="1">
                                  <a:latin typeface="Cambria Math" panose="02040503050406030204" pitchFamily="18" charset="0"/>
                                </a:rPr>
                                <m:t>−</m:t>
                              </m:r>
                              <m:sSup>
                                <m:sSupPr>
                                  <m:ctrlPr>
                                    <a:rPr lang="en-US" altLang="zh-TW" i="1">
                                      <a:latin typeface="Cambria Math" panose="02040503050406030204" pitchFamily="18" charset="0"/>
                                    </a:rPr>
                                  </m:ctrlPr>
                                </m:sSupPr>
                                <m:e>
                                  <m:sSub>
                                    <m:sSubPr>
                                      <m:ctrlPr>
                                        <a:rPr lang="en-US" altLang="zh-TW" i="1" smtClean="0">
                                          <a:solidFill>
                                            <a:srgbClr val="FF0000"/>
                                          </a:solidFill>
                                          <a:latin typeface="Cambria Math" panose="02040503050406030204" pitchFamily="18" charset="0"/>
                                        </a:rPr>
                                      </m:ctrlPr>
                                    </m:sSubPr>
                                    <m:e>
                                      <m:r>
                                        <a:rPr lang="zh-TW" altLang="en-US" i="1">
                                          <a:solidFill>
                                            <a:srgbClr val="FF0000"/>
                                          </a:solidFill>
                                          <a:latin typeface="Cambria Math" panose="02040503050406030204" pitchFamily="18" charset="0"/>
                                        </a:rPr>
                                        <m:t>𝜎</m:t>
                                      </m:r>
                                    </m:e>
                                    <m:sub>
                                      <m:r>
                                        <a:rPr lang="en-US" altLang="zh-TW" i="1">
                                          <a:solidFill>
                                            <a:srgbClr val="FF0000"/>
                                          </a:solidFill>
                                          <a:latin typeface="Cambria Math" panose="02040503050406030204" pitchFamily="18" charset="0"/>
                                        </a:rPr>
                                        <m:t>𝑖</m:t>
                                      </m:r>
                                    </m:sub>
                                  </m:sSub>
                                  <m:r>
                                    <a:rPr lang="en-US" altLang="zh-TW" i="1">
                                      <a:latin typeface="Cambria Math" panose="02040503050406030204" pitchFamily="18" charset="0"/>
                                    </a:rPr>
                                    <m:t>2</m:t>
                                  </m:r>
                                </m:e>
                                <m:sup>
                                  <m:r>
                                    <a:rPr lang="en-US" altLang="zh-TW" i="1">
                                      <a:latin typeface="Cambria Math" panose="02040503050406030204" pitchFamily="18" charset="0"/>
                                    </a:rPr>
                                    <m:t>−</m:t>
                                  </m:r>
                                  <m:r>
                                    <a:rPr lang="en-US" altLang="zh-TW" i="1">
                                      <a:latin typeface="Cambria Math" panose="02040503050406030204" pitchFamily="18" charset="0"/>
                                    </a:rPr>
                                    <m:t>𝑖</m:t>
                                  </m:r>
                                </m:sup>
                              </m:sSup>
                            </m:e>
                          </m:mr>
                          <m:mr>
                            <m:e>
                              <m:sSup>
                                <m:sSupPr>
                                  <m:ctrlPr>
                                    <a:rPr lang="en-US" altLang="zh-TW" i="1">
                                      <a:latin typeface="Cambria Math" panose="02040503050406030204" pitchFamily="18" charset="0"/>
                                    </a:rPr>
                                  </m:ctrlPr>
                                </m:sSupPr>
                                <m:e>
                                  <m:sSub>
                                    <m:sSubPr>
                                      <m:ctrlPr>
                                        <a:rPr lang="en-US" altLang="zh-TW" i="1" smtClean="0">
                                          <a:solidFill>
                                            <a:srgbClr val="FF0000"/>
                                          </a:solidFill>
                                          <a:latin typeface="Cambria Math" panose="02040503050406030204" pitchFamily="18" charset="0"/>
                                        </a:rPr>
                                      </m:ctrlPr>
                                    </m:sSubPr>
                                    <m:e>
                                      <m:r>
                                        <a:rPr lang="zh-TW" altLang="en-US" i="1">
                                          <a:solidFill>
                                            <a:srgbClr val="FF0000"/>
                                          </a:solidFill>
                                          <a:latin typeface="Cambria Math" panose="02040503050406030204" pitchFamily="18" charset="0"/>
                                        </a:rPr>
                                        <m:t>𝜎</m:t>
                                      </m:r>
                                    </m:e>
                                    <m:sub>
                                      <m:r>
                                        <a:rPr lang="en-US" altLang="zh-TW" i="1">
                                          <a:solidFill>
                                            <a:srgbClr val="FF0000"/>
                                          </a:solidFill>
                                          <a:latin typeface="Cambria Math" panose="02040503050406030204" pitchFamily="18" charset="0"/>
                                        </a:rPr>
                                        <m:t>𝑖</m:t>
                                      </m:r>
                                    </m:sub>
                                  </m:sSub>
                                  <m:r>
                                    <a:rPr lang="en-US" altLang="zh-TW" i="1">
                                      <a:latin typeface="Cambria Math" panose="02040503050406030204" pitchFamily="18" charset="0"/>
                                    </a:rPr>
                                    <m:t>2</m:t>
                                  </m:r>
                                </m:e>
                                <m:sup>
                                  <m:r>
                                    <a:rPr lang="en-US" altLang="zh-TW" i="1">
                                      <a:latin typeface="Cambria Math" panose="02040503050406030204" pitchFamily="18" charset="0"/>
                                    </a:rPr>
                                    <m:t>−</m:t>
                                  </m:r>
                                  <m:r>
                                    <a:rPr lang="en-US" altLang="zh-TW" i="1">
                                      <a:latin typeface="Cambria Math" panose="02040503050406030204" pitchFamily="18" charset="0"/>
                                    </a:rPr>
                                    <m:t>𝑖</m:t>
                                  </m:r>
                                </m:sup>
                              </m:sSup>
                            </m:e>
                            <m:e>
                              <m:r>
                                <a:rPr lang="en-US" altLang="zh-TW" i="1">
                                  <a:latin typeface="Cambria Math" panose="02040503050406030204" pitchFamily="18" charset="0"/>
                                </a:rPr>
                                <m:t>1</m:t>
                              </m:r>
                            </m:e>
                          </m:mr>
                        </m:m>
                      </m:e>
                    </m:d>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sSub>
                              <m:sSubPr>
                                <m:ctrlPr>
                                  <a:rPr lang="en-US" altLang="zh-TW" i="1">
                                    <a:latin typeface="Cambria Math" panose="02040503050406030204" pitchFamily="18" charset="0"/>
                                  </a:rPr>
                                </m:ctrlPr>
                              </m:sSubPr>
                              <m:e>
                                <m:r>
                                  <m:rPr>
                                    <m:sty m:val="p"/>
                                  </m:rPr>
                                  <a:rPr lang="en-US" altLang="zh-TW" i="1">
                                    <a:latin typeface="Cambria Math" panose="02040503050406030204" pitchFamily="18" charset="0"/>
                                  </a:rPr>
                                  <m:t>X</m:t>
                                </m:r>
                              </m:e>
                              <m:sub>
                                <m:r>
                                  <a:rPr lang="en-US" altLang="zh-TW" i="1">
                                    <a:latin typeface="Cambria Math" panose="02040503050406030204" pitchFamily="18" charset="0"/>
                                  </a:rPr>
                                  <m:t>𝑖</m:t>
                                </m:r>
                                <m:r>
                                  <a:rPr lang="en-US" altLang="zh-TW" b="0" i="1" smtClean="0">
                                    <a:latin typeface="Cambria Math" panose="02040503050406030204" pitchFamily="18" charset="0"/>
                                  </a:rPr>
                                  <m:t>−1</m:t>
                                </m:r>
                              </m:sub>
                            </m:sSub>
                          </m:e>
                          <m:e>
                            <m:sSub>
                              <m:sSubPr>
                                <m:ctrlPr>
                                  <a:rPr lang="en-US" altLang="zh-TW" i="1">
                                    <a:latin typeface="Cambria Math" panose="02040503050406030204" pitchFamily="18" charset="0"/>
                                  </a:rPr>
                                </m:ctrlPr>
                              </m:sSubPr>
                              <m:e>
                                <m:r>
                                  <a:rPr lang="en-US" altLang="zh-TW" i="1">
                                    <a:latin typeface="Cambria Math" panose="02040503050406030204" pitchFamily="18" charset="0"/>
                                  </a:rPr>
                                  <m:t>𝑌</m:t>
                                </m:r>
                              </m:e>
                              <m:sub>
                                <m: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Sub>
                          </m:e>
                        </m:eqArr>
                      </m:e>
                    </m:d>
                  </m:oMath>
                </a14:m>
                <a:r>
                  <a:rPr lang="en-US" altLang="zh-TW" dirty="0"/>
                  <a:t> </a:t>
                </a:r>
                <a:r>
                  <a:rPr lang="zh-TW" altLang="en-US" dirty="0"/>
                  <a:t> </a:t>
                </a:r>
                <a:endParaRPr lang="en-US" altLang="zh-TW" dirty="0"/>
              </a:p>
              <a:p>
                <a:pPr marL="0" indent="0">
                  <a:buNone/>
                </a:pPr>
                <a:r>
                  <a:rPr lang="en-US" altLang="zh-TW" sz="2400" dirty="0"/>
                  <a:t>(</a:t>
                </a:r>
                <a14:m>
                  <m:oMath xmlns:m="http://schemas.openxmlformats.org/officeDocument/2006/math">
                    <m:sSub>
                      <m:sSubPr>
                        <m:ctrlPr>
                          <a:rPr lang="en-US" altLang="zh-TW" sz="2400" i="1">
                            <a:solidFill>
                              <a:srgbClr val="FF0000"/>
                            </a:solidFill>
                            <a:latin typeface="Cambria Math" panose="02040503050406030204" pitchFamily="18" charset="0"/>
                          </a:rPr>
                        </m:ctrlPr>
                      </m:sSubPr>
                      <m:e>
                        <m:r>
                          <a:rPr lang="zh-TW" altLang="en-US" sz="2400" i="1">
                            <a:solidFill>
                              <a:srgbClr val="FF0000"/>
                            </a:solidFill>
                            <a:latin typeface="Cambria Math" panose="02040503050406030204" pitchFamily="18" charset="0"/>
                          </a:rPr>
                          <m:t>𝜎</m:t>
                        </m:r>
                      </m:e>
                      <m:sub>
                        <m:r>
                          <a:rPr lang="en-US" altLang="zh-TW" sz="2400" i="1">
                            <a:solidFill>
                              <a:srgbClr val="FF0000"/>
                            </a:solidFill>
                            <a:latin typeface="Cambria Math" panose="02040503050406030204" pitchFamily="18" charset="0"/>
                          </a:rPr>
                          <m:t>𝑖</m:t>
                        </m:r>
                      </m:sub>
                    </m:sSub>
                  </m:oMath>
                </a14:m>
                <a:r>
                  <a:rPr lang="en-US" altLang="zh-TW" sz="2400" dirty="0"/>
                  <a:t> is used to control the direction)</a:t>
                </a:r>
              </a:p>
              <a:p>
                <a:pPr marL="0" indent="0">
                  <a:buNone/>
                </a:pPr>
                <a:endParaRPr lang="en-US" altLang="zh-TW" dirty="0"/>
              </a:p>
              <a:p>
                <a:pPr marL="0" indent="0">
                  <a:buNone/>
                </a:pPr>
                <a14:m>
                  <m:oMathPara xmlns:m="http://schemas.openxmlformats.org/officeDocument/2006/math">
                    <m:oMathParaPr>
                      <m:jc m:val="left"/>
                    </m:oMathParaPr>
                    <m:oMath xmlns:m="http://schemas.openxmlformats.org/officeDocument/2006/math">
                      <m:sSub>
                        <m:sSubPr>
                          <m:ctrlPr>
                            <a:rPr lang="en-US" altLang="zh-TW" i="1" smtClean="0">
                              <a:latin typeface="Cambria Math" panose="02040503050406030204" pitchFamily="18" charset="0"/>
                            </a:rPr>
                          </m:ctrlPr>
                        </m:sSubPr>
                        <m:e>
                          <m:r>
                            <m:rPr>
                              <m:sty m:val="p"/>
                            </m:rPr>
                            <a:rPr lang="en-US" altLang="zh-TW" i="1">
                              <a:latin typeface="Cambria Math" panose="02040503050406030204" pitchFamily="18" charset="0"/>
                            </a:rPr>
                            <m:t>X</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m:rPr>
                              <m:sty m:val="p"/>
                            </m:rPr>
                            <a:rPr lang="en-US" altLang="zh-TW" i="1">
                              <a:latin typeface="Cambria Math" panose="02040503050406030204" pitchFamily="18" charset="0"/>
                            </a:rPr>
                            <m:t>X</m:t>
                          </m:r>
                        </m:e>
                        <m:sub>
                          <m:r>
                            <a:rPr lang="en-US" altLang="zh-TW" i="1">
                              <a:latin typeface="Cambria Math" panose="02040503050406030204" pitchFamily="18" charset="0"/>
                            </a:rPr>
                            <m:t>𝑖</m:t>
                          </m:r>
                          <m:r>
                            <a:rPr lang="en-US" altLang="zh-TW" i="1">
                              <a:latin typeface="Cambria Math" panose="02040503050406030204" pitchFamily="18" charset="0"/>
                            </a:rPr>
                            <m:t>−1</m:t>
                          </m:r>
                        </m:sub>
                      </m:sSub>
                      <m:r>
                        <a:rPr lang="en-US" altLang="zh-TW" b="0" i="1" smtClean="0">
                          <a:latin typeface="Cambria Math" panose="02040503050406030204" pitchFamily="18" charset="0"/>
                        </a:rPr>
                        <m:t>−</m:t>
                      </m:r>
                      <m:sSup>
                        <m:sSupPr>
                          <m:ctrlPr>
                            <a:rPr lang="en-US" altLang="zh-TW" i="1">
                              <a:latin typeface="Cambria Math" panose="02040503050406030204" pitchFamily="18" charset="0"/>
                            </a:rPr>
                          </m:ctrlPr>
                        </m:sSupPr>
                        <m:e>
                          <m:sSub>
                            <m:sSubPr>
                              <m:ctrlPr>
                                <a:rPr lang="en-US" altLang="zh-TW" i="1">
                                  <a:latin typeface="Cambria Math" panose="02040503050406030204" pitchFamily="18" charset="0"/>
                                </a:rPr>
                              </m:ctrlPr>
                            </m:sSubPr>
                            <m:e>
                              <m:r>
                                <a:rPr lang="zh-TW" altLang="en-US" i="1">
                                  <a:latin typeface="Cambria Math" panose="02040503050406030204" pitchFamily="18" charset="0"/>
                                </a:rPr>
                                <m:t>𝜎</m:t>
                              </m:r>
                            </m:e>
                            <m:sub>
                              <m:r>
                                <a:rPr lang="en-US" altLang="zh-TW" i="1">
                                  <a:latin typeface="Cambria Math" panose="02040503050406030204" pitchFamily="18" charset="0"/>
                                </a:rPr>
                                <m:t>𝑖</m:t>
                              </m:r>
                            </m:sub>
                          </m:sSub>
                          <m:r>
                            <a:rPr lang="en-US" altLang="zh-TW" i="1">
                              <a:latin typeface="Cambria Math" panose="02040503050406030204" pitchFamily="18" charset="0"/>
                            </a:rPr>
                            <m:t>2</m:t>
                          </m:r>
                        </m:e>
                        <m:sup>
                          <m:r>
                            <a:rPr lang="en-US" altLang="zh-TW" i="1">
                              <a:latin typeface="Cambria Math" panose="02040503050406030204" pitchFamily="18" charset="0"/>
                            </a:rPr>
                            <m:t>−</m:t>
                          </m:r>
                          <m:r>
                            <a:rPr lang="en-US" altLang="zh-TW" i="1">
                              <a:latin typeface="Cambria Math" panose="02040503050406030204" pitchFamily="18" charset="0"/>
                            </a:rPr>
                            <m:t>𝑖</m:t>
                          </m:r>
                        </m:sup>
                      </m:sSup>
                      <m:sSub>
                        <m:sSubPr>
                          <m:ctrlPr>
                            <a:rPr lang="en-US" altLang="zh-TW" i="1">
                              <a:latin typeface="Cambria Math" panose="02040503050406030204" pitchFamily="18" charset="0"/>
                            </a:rPr>
                          </m:ctrlPr>
                        </m:sSubPr>
                        <m:e>
                          <m:r>
                            <a:rPr lang="en-US" altLang="zh-TW" i="1">
                              <a:latin typeface="Cambria Math" panose="02040503050406030204" pitchFamily="18" charset="0"/>
                            </a:rPr>
                            <m:t>𝑌</m:t>
                          </m:r>
                        </m:e>
                        <m:sub>
                          <m:r>
                            <a:rPr lang="en-US" altLang="zh-TW" i="1">
                              <a:latin typeface="Cambria Math" panose="02040503050406030204" pitchFamily="18" charset="0"/>
                            </a:rPr>
                            <m:t>𝑖</m:t>
                          </m:r>
                          <m:r>
                            <a:rPr lang="en-US" altLang="zh-TW" i="1">
                              <a:latin typeface="Cambria Math" panose="02040503050406030204" pitchFamily="18" charset="0"/>
                            </a:rPr>
                            <m:t>−1</m:t>
                          </m:r>
                        </m:sub>
                      </m:sSub>
                    </m:oMath>
                  </m:oMathPara>
                </a14:m>
                <a:endParaRPr lang="en-US" altLang="zh-TW" dirty="0"/>
              </a:p>
              <a:p>
                <a:pPr marL="0" indent="0">
                  <a:buNone/>
                </a:pPr>
                <a:endParaRPr lang="en-US" altLang="zh-TW" dirty="0"/>
              </a:p>
              <a:p>
                <a:pPr marL="0" indent="0">
                  <a:buNone/>
                </a:pPr>
                <a14:m>
                  <m:oMathPara xmlns:m="http://schemas.openxmlformats.org/officeDocument/2006/math">
                    <m:oMathParaPr>
                      <m:jc m:val="left"/>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𝑌</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m:rPr>
                              <m:sty m:val="p"/>
                            </m:rPr>
                            <a:rPr lang="en-US" altLang="zh-TW" i="1">
                              <a:latin typeface="Cambria Math" panose="02040503050406030204" pitchFamily="18" charset="0"/>
                            </a:rPr>
                            <m:t>X</m:t>
                          </m:r>
                        </m:e>
                        <m:sub>
                          <m:r>
                            <a:rPr lang="en-US" altLang="zh-TW" i="1">
                              <a:latin typeface="Cambria Math" panose="02040503050406030204" pitchFamily="18" charset="0"/>
                            </a:rPr>
                            <m:t>𝑖</m:t>
                          </m:r>
                          <m:r>
                            <a:rPr lang="en-US" altLang="zh-TW" i="1">
                              <a:latin typeface="Cambria Math" panose="02040503050406030204" pitchFamily="18" charset="0"/>
                            </a:rPr>
                            <m:t>−1</m:t>
                          </m:r>
                        </m:sub>
                      </m:sSub>
                      <m:sSup>
                        <m:sSupPr>
                          <m:ctrlPr>
                            <a:rPr lang="en-US" altLang="zh-TW" i="1">
                              <a:latin typeface="Cambria Math" panose="02040503050406030204" pitchFamily="18" charset="0"/>
                            </a:rPr>
                          </m:ctrlPr>
                        </m:sSupPr>
                        <m:e>
                          <m:sSub>
                            <m:sSubPr>
                              <m:ctrlPr>
                                <a:rPr lang="en-US" altLang="zh-TW" i="1">
                                  <a:latin typeface="Cambria Math" panose="02040503050406030204" pitchFamily="18" charset="0"/>
                                </a:rPr>
                              </m:ctrlPr>
                            </m:sSubPr>
                            <m:e>
                              <m:r>
                                <a:rPr lang="zh-TW" altLang="en-US" i="1">
                                  <a:latin typeface="Cambria Math" panose="02040503050406030204" pitchFamily="18" charset="0"/>
                                </a:rPr>
                                <m:t>𝜎</m:t>
                              </m:r>
                            </m:e>
                            <m:sub>
                              <m:r>
                                <a:rPr lang="en-US" altLang="zh-TW" i="1">
                                  <a:latin typeface="Cambria Math" panose="02040503050406030204" pitchFamily="18" charset="0"/>
                                </a:rPr>
                                <m:t>𝑖</m:t>
                              </m:r>
                            </m:sub>
                          </m:sSub>
                          <m:r>
                            <a:rPr lang="en-US" altLang="zh-TW" i="1">
                              <a:latin typeface="Cambria Math" panose="02040503050406030204" pitchFamily="18" charset="0"/>
                            </a:rPr>
                            <m:t>2</m:t>
                          </m:r>
                        </m:e>
                        <m:sup>
                          <m:r>
                            <a:rPr lang="en-US" altLang="zh-TW" i="1">
                              <a:latin typeface="Cambria Math" panose="02040503050406030204" pitchFamily="18" charset="0"/>
                            </a:rPr>
                            <m:t>−</m:t>
                          </m:r>
                          <m:r>
                            <a:rPr lang="en-US" altLang="zh-TW" i="1">
                              <a:latin typeface="Cambria Math" panose="02040503050406030204" pitchFamily="18" charset="0"/>
                            </a:rPr>
                            <m:t>𝑖</m:t>
                          </m:r>
                        </m:sup>
                      </m:sSup>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𝑌</m:t>
                          </m:r>
                        </m:e>
                        <m:sub>
                          <m:r>
                            <a:rPr lang="en-US" altLang="zh-TW" i="1">
                              <a:latin typeface="Cambria Math" panose="02040503050406030204" pitchFamily="18" charset="0"/>
                            </a:rPr>
                            <m:t>𝑖</m:t>
                          </m:r>
                          <m:r>
                            <a:rPr lang="en-US" altLang="zh-TW" i="1">
                              <a:latin typeface="Cambria Math" panose="02040503050406030204" pitchFamily="18" charset="0"/>
                            </a:rPr>
                            <m:t>−1</m:t>
                          </m:r>
                        </m:sub>
                      </m:sSub>
                    </m:oMath>
                  </m:oMathPara>
                </a14:m>
                <a:endParaRPr lang="en-US" altLang="zh-TW" dirty="0"/>
              </a:p>
              <a:p>
                <a:pPr marL="0" indent="0">
                  <a:buNone/>
                </a:pPr>
                <a:endParaRPr lang="en-US" altLang="zh-TW" dirty="0"/>
              </a:p>
              <a:p>
                <a:pPr marL="0" indent="0">
                  <a:buNone/>
                </a:pPr>
                <a14:m>
                  <m:oMath xmlns:m="http://schemas.openxmlformats.org/officeDocument/2006/math">
                    <m:r>
                      <a:rPr lang="en-US" altLang="zh-TW" b="0" i="1" smtClean="0">
                        <a:latin typeface="Cambria Math" panose="02040503050406030204" pitchFamily="18" charset="0"/>
                      </a:rPr>
                      <m:t>𝐾</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rPr>
                      <m:t>=</m:t>
                    </m:r>
                    <m:nary>
                      <m:naryPr>
                        <m:chr m:val="∏"/>
                        <m:limLoc m:val="subSup"/>
                        <m:ctrlPr>
                          <a:rPr lang="en-US" altLang="zh-TW" b="0" i="1" smtClean="0">
                            <a:latin typeface="Cambria Math" panose="02040503050406030204" pitchFamily="18" charset="0"/>
                          </a:rPr>
                        </m:ctrlPr>
                      </m:naryPr>
                      <m:sub>
                        <m:r>
                          <m:rPr>
                            <m:brk m:alnAt="25"/>
                          </m:rPr>
                          <a:rPr lang="en-US" altLang="zh-TW" b="0" i="1" smtClean="0">
                            <a:latin typeface="Cambria Math" panose="02040503050406030204" pitchFamily="18" charset="0"/>
                          </a:rPr>
                          <m:t>𝑖</m:t>
                        </m:r>
                        <m:r>
                          <a:rPr lang="en-US" altLang="zh-TW" i="1">
                            <a:latin typeface="Cambria Math" panose="02040503050406030204" pitchFamily="18" charset="0"/>
                          </a:rPr>
                          <m:t>=</m:t>
                        </m:r>
                        <m:r>
                          <a:rPr lang="en-US" altLang="zh-TW" b="0" i="1" smtClean="0">
                            <a:latin typeface="Cambria Math" panose="02040503050406030204" pitchFamily="18" charset="0"/>
                          </a:rPr>
                          <m:t>0</m:t>
                        </m:r>
                      </m:sub>
                      <m:sup>
                        <m:r>
                          <a:rPr lang="en-US" altLang="zh-TW" b="0" i="1" smtClean="0">
                            <a:latin typeface="Cambria Math" panose="02040503050406030204" pitchFamily="18" charset="0"/>
                          </a:rPr>
                          <m:t>𝑛</m:t>
                        </m:r>
                        <m:r>
                          <a:rPr lang="en-US" altLang="zh-TW" b="0" i="1" smtClean="0">
                            <a:latin typeface="Cambria Math" panose="02040503050406030204" pitchFamily="18" charset="0"/>
                          </a:rPr>
                          <m:t>−1</m:t>
                        </m:r>
                      </m:sup>
                      <m:e>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ad>
                              <m:radPr>
                                <m:degHide m:val="on"/>
                                <m:ctrlPr>
                                  <a:rPr lang="en-US" altLang="zh-TW" i="1">
                                    <a:latin typeface="Cambria Math" panose="02040503050406030204" pitchFamily="18" charset="0"/>
                                  </a:rPr>
                                </m:ctrlPr>
                              </m:radPr>
                              <m:deg/>
                              <m:e>
                                <m:r>
                                  <a:rPr lang="en-US" altLang="zh-TW" i="1">
                                    <a:latin typeface="Cambria Math" panose="02040503050406030204" pitchFamily="18" charset="0"/>
                                  </a:rPr>
                                  <m:t>1+</m:t>
                                </m:r>
                                <m:sSup>
                                  <m:sSupPr>
                                    <m:ctrlPr>
                                      <a:rPr lang="en-US" altLang="zh-TW" i="1">
                                        <a:latin typeface="Cambria Math" panose="02040503050406030204" pitchFamily="18" charset="0"/>
                                      </a:rPr>
                                    </m:ctrlPr>
                                  </m:sSupPr>
                                  <m:e>
                                    <m:r>
                                      <a:rPr lang="en-US" altLang="zh-TW" i="1">
                                        <a:latin typeface="Cambria Math" panose="02040503050406030204" pitchFamily="18" charset="0"/>
                                      </a:rPr>
                                      <m:t>2</m:t>
                                    </m:r>
                                  </m:e>
                                  <m:sup>
                                    <m:r>
                                      <a:rPr lang="en-US" altLang="zh-TW" i="1">
                                        <a:latin typeface="Cambria Math" panose="02040503050406030204" pitchFamily="18" charset="0"/>
                                      </a:rPr>
                                      <m:t>−2</m:t>
                                    </m:r>
                                    <m:r>
                                      <a:rPr lang="en-US" altLang="zh-TW" i="1">
                                        <a:latin typeface="Cambria Math" panose="02040503050406030204" pitchFamily="18" charset="0"/>
                                      </a:rPr>
                                      <m:t>𝑖</m:t>
                                    </m:r>
                                  </m:sup>
                                </m:sSup>
                              </m:e>
                            </m:rad>
                          </m:den>
                        </m:f>
                      </m:e>
                    </m:nary>
                  </m:oMath>
                </a14:m>
                <a:r>
                  <a:rPr lang="zh-TW" altLang="en-US" sz="2400" dirty="0">
                    <a:solidFill>
                      <a:srgbClr val="FF0000"/>
                    </a:solidFill>
                  </a:rPr>
                  <a:t> </a:t>
                </a:r>
                <a:r>
                  <a:rPr lang="en-US" altLang="zh-TW" sz="2400" dirty="0">
                    <a:solidFill>
                      <a:srgbClr val="FF0000"/>
                    </a:solidFill>
                  </a:rPr>
                  <a:t>(Scaling Factor)</a:t>
                </a:r>
                <a:endParaRPr lang="zh-TW" altLang="en-US" sz="2400" dirty="0">
                  <a:solidFill>
                    <a:srgbClr val="FF0000"/>
                  </a:solidFill>
                </a:endParaRPr>
              </a:p>
              <a:p>
                <a:pPr marL="0" indent="0">
                  <a:buNone/>
                </a:pPr>
                <a:endParaRPr lang="zh-TW" altLang="en-US" dirty="0"/>
              </a:p>
            </p:txBody>
          </p:sp>
        </mc:Choice>
        <mc:Fallback>
          <p:sp>
            <p:nvSpPr>
              <p:cNvPr id="3" name="內容版面配置區 2">
                <a:extLst>
                  <a:ext uri="{FF2B5EF4-FFF2-40B4-BE49-F238E27FC236}">
                    <a16:creationId xmlns:a16="http://schemas.microsoft.com/office/drawing/2014/main" id="{3F6D9E14-71D6-95B8-5305-11AE14720CA0}"/>
                  </a:ext>
                </a:extLst>
              </p:cNvPr>
              <p:cNvSpPr>
                <a:spLocks noGrp="1" noRot="1" noChangeAspect="1" noMove="1" noResize="1" noEditPoints="1" noAdjustHandles="1" noChangeArrowheads="1" noChangeShapeType="1" noTextEdit="1"/>
              </p:cNvSpPr>
              <p:nvPr>
                <p:ph idx="1"/>
              </p:nvPr>
            </p:nvSpPr>
            <p:spPr>
              <a:blipFill>
                <a:blip r:embed="rId3"/>
                <a:stretch>
                  <a:fillRect l="-965" t="-2326" b="-15698"/>
                </a:stretch>
              </a:blipFill>
            </p:spPr>
            <p:txBody>
              <a:bodyPr/>
              <a:lstStyle/>
              <a:p>
                <a:r>
                  <a:rPr lang="en-US">
                    <a:noFill/>
                  </a:rPr>
                  <a:t> </a:t>
                </a:r>
              </a:p>
            </p:txBody>
          </p:sp>
        </mc:Fallback>
      </mc:AlternateContent>
      <p:sp>
        <p:nvSpPr>
          <p:cNvPr id="4" name="投影片編號版面配置區 3">
            <a:extLst>
              <a:ext uri="{FF2B5EF4-FFF2-40B4-BE49-F238E27FC236}">
                <a16:creationId xmlns:a16="http://schemas.microsoft.com/office/drawing/2014/main" id="{106ACA70-EE4B-061D-E89F-602D630EEC0E}"/>
              </a:ext>
            </a:extLst>
          </p:cNvPr>
          <p:cNvSpPr>
            <a:spLocks noGrp="1"/>
          </p:cNvSpPr>
          <p:nvPr>
            <p:ph type="sldNum" sz="quarter" idx="12"/>
          </p:nvPr>
        </p:nvSpPr>
        <p:spPr/>
        <p:txBody>
          <a:bodyPr/>
          <a:lstStyle/>
          <a:p>
            <a:fld id="{E87AC57D-1DB1-4E4B-AB7F-2C735D9C1383}" type="slidenum">
              <a:rPr lang="zh-TW" altLang="en-US" smtClean="0"/>
              <a:pPr/>
              <a:t>6</a:t>
            </a:fld>
            <a:endParaRPr lang="zh-TW" altLang="en-US"/>
          </a:p>
        </p:txBody>
      </p:sp>
    </p:spTree>
    <p:extLst>
      <p:ext uri="{BB962C8B-B14F-4D97-AF65-F5344CB8AC3E}">
        <p14:creationId xmlns:p14="http://schemas.microsoft.com/office/powerpoint/2010/main" val="1488344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941B66-F122-D4DE-2622-8F9E71725084}"/>
              </a:ext>
            </a:extLst>
          </p:cNvPr>
          <p:cNvSpPr>
            <a:spLocks noGrp="1"/>
          </p:cNvSpPr>
          <p:nvPr>
            <p:ph type="title"/>
          </p:nvPr>
        </p:nvSpPr>
        <p:spPr/>
        <p:txBody>
          <a:bodyPr/>
          <a:lstStyle/>
          <a:p>
            <a:r>
              <a:rPr lang="en-US" altLang="zh-TW" dirty="0"/>
              <a:t>Kernel Code-baseline</a:t>
            </a:r>
            <a:endParaRPr lang="zh-TW" altLang="en-US" dirty="0"/>
          </a:p>
        </p:txBody>
      </p:sp>
      <p:sp>
        <p:nvSpPr>
          <p:cNvPr id="4" name="投影片編號版面配置區 3">
            <a:extLst>
              <a:ext uri="{FF2B5EF4-FFF2-40B4-BE49-F238E27FC236}">
                <a16:creationId xmlns:a16="http://schemas.microsoft.com/office/drawing/2014/main" id="{0C227993-64FC-08AF-C961-34C2C87E96FF}"/>
              </a:ext>
            </a:extLst>
          </p:cNvPr>
          <p:cNvSpPr>
            <a:spLocks noGrp="1"/>
          </p:cNvSpPr>
          <p:nvPr>
            <p:ph type="sldNum" sz="quarter" idx="12"/>
          </p:nvPr>
        </p:nvSpPr>
        <p:spPr/>
        <p:txBody>
          <a:bodyPr/>
          <a:lstStyle/>
          <a:p>
            <a:fld id="{E87AC57D-1DB1-4E4B-AB7F-2C735D9C1383}" type="slidenum">
              <a:rPr lang="zh-TW" altLang="en-US" smtClean="0"/>
              <a:pPr/>
              <a:t>7</a:t>
            </a:fld>
            <a:endParaRPr lang="zh-TW" altLang="en-US"/>
          </a:p>
        </p:txBody>
      </p:sp>
      <p:sp>
        <p:nvSpPr>
          <p:cNvPr id="6" name="內容版面配置區 5">
            <a:extLst>
              <a:ext uri="{FF2B5EF4-FFF2-40B4-BE49-F238E27FC236}">
                <a16:creationId xmlns:a16="http://schemas.microsoft.com/office/drawing/2014/main" id="{4B0CFB79-98DB-112D-8AB4-1671638971A7}"/>
              </a:ext>
            </a:extLst>
          </p:cNvPr>
          <p:cNvSpPr>
            <a:spLocks noGrp="1"/>
          </p:cNvSpPr>
          <p:nvPr>
            <p:ph idx="1"/>
          </p:nvPr>
        </p:nvSpPr>
        <p:spPr>
          <a:xfrm>
            <a:off x="838200" y="1825625"/>
            <a:ext cx="4736592" cy="4351338"/>
          </a:xfrm>
        </p:spPr>
        <p:txBody>
          <a:bodyPr/>
          <a:lstStyle/>
          <a:p>
            <a:r>
              <a:rPr lang="en-US" altLang="zh-TW" dirty="0"/>
              <a:t>Convert the input vector to the 1</a:t>
            </a:r>
            <a:r>
              <a:rPr lang="en-US" altLang="zh-TW" baseline="30000" dirty="0"/>
              <a:t>st</a:t>
            </a:r>
            <a:r>
              <a:rPr lang="en-US" altLang="zh-TW" dirty="0"/>
              <a:t> or 4</a:t>
            </a:r>
            <a:r>
              <a:rPr lang="en-US" altLang="zh-TW" baseline="30000" dirty="0"/>
              <a:t>th</a:t>
            </a:r>
            <a:r>
              <a:rPr lang="en-US" altLang="zh-TW" dirty="0"/>
              <a:t> quadrant. </a:t>
            </a:r>
          </a:p>
          <a:p>
            <a:r>
              <a:rPr lang="en-US" altLang="zh-TW" dirty="0"/>
              <a:t>Rotate the vector to be close to X-axis (y value close to 0).</a:t>
            </a:r>
          </a:p>
          <a:p>
            <a:r>
              <a:rPr lang="en-US" altLang="zh-TW" dirty="0"/>
              <a:t>Accumulate the rotation angle of each iteration to get theta value.</a:t>
            </a:r>
          </a:p>
          <a:p>
            <a:r>
              <a:rPr lang="en-US" altLang="zh-TW" dirty="0"/>
              <a:t>Divide the final x value by the CORDIC</a:t>
            </a:r>
            <a:r>
              <a:rPr lang="zh-TW" altLang="en-US" dirty="0"/>
              <a:t> </a:t>
            </a:r>
            <a:r>
              <a:rPr lang="en-US" altLang="zh-TW" dirty="0"/>
              <a:t>gain</a:t>
            </a:r>
            <a:r>
              <a:rPr lang="zh-TW" altLang="en-US" dirty="0"/>
              <a:t> </a:t>
            </a:r>
            <a:r>
              <a:rPr lang="en-US" altLang="zh-TW" dirty="0"/>
              <a:t>to</a:t>
            </a:r>
            <a:r>
              <a:rPr lang="zh-TW" altLang="en-US" dirty="0"/>
              <a:t> </a:t>
            </a:r>
            <a:r>
              <a:rPr lang="en-US" altLang="zh-TW" dirty="0"/>
              <a:t>get</a:t>
            </a:r>
            <a:r>
              <a:rPr lang="zh-TW" altLang="en-US" dirty="0"/>
              <a:t> </a:t>
            </a:r>
            <a:r>
              <a:rPr lang="en-US" altLang="zh-TW" dirty="0"/>
              <a:t>r. </a:t>
            </a:r>
            <a:endParaRPr lang="zh-TW" altLang="en-US" dirty="0"/>
          </a:p>
        </p:txBody>
      </p:sp>
      <p:pic>
        <p:nvPicPr>
          <p:cNvPr id="3" name="圖片 2">
            <a:extLst>
              <a:ext uri="{FF2B5EF4-FFF2-40B4-BE49-F238E27FC236}">
                <a16:creationId xmlns:a16="http://schemas.microsoft.com/office/drawing/2014/main" id="{6F1689F9-379C-183B-338E-820C1602D170}"/>
              </a:ext>
            </a:extLst>
          </p:cNvPr>
          <p:cNvPicPr>
            <a:picLocks noChangeAspect="1"/>
          </p:cNvPicPr>
          <p:nvPr/>
        </p:nvPicPr>
        <p:blipFill rotWithShape="1">
          <a:blip r:embed="rId3"/>
          <a:srcRect t="55506" r="24240" b="1"/>
          <a:stretch/>
        </p:blipFill>
        <p:spPr>
          <a:xfrm>
            <a:off x="5574792" y="1577339"/>
            <a:ext cx="6208608" cy="4599624"/>
          </a:xfrm>
          <a:prstGeom prst="rect">
            <a:avLst/>
          </a:prstGeom>
        </p:spPr>
      </p:pic>
    </p:spTree>
    <p:extLst>
      <p:ext uri="{BB962C8B-B14F-4D97-AF65-F5344CB8AC3E}">
        <p14:creationId xmlns:p14="http://schemas.microsoft.com/office/powerpoint/2010/main" val="2295068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103A43-FB4C-2919-8D23-7D3AB8BA7A91}"/>
              </a:ext>
            </a:extLst>
          </p:cNvPr>
          <p:cNvSpPr>
            <a:spLocks noGrp="1"/>
          </p:cNvSpPr>
          <p:nvPr>
            <p:ph type="title"/>
          </p:nvPr>
        </p:nvSpPr>
        <p:spPr/>
        <p:txBody>
          <a:bodyPr/>
          <a:lstStyle/>
          <a:p>
            <a:r>
              <a:rPr lang="en-US" altLang="zh-TW" dirty="0"/>
              <a:t>Comparison</a:t>
            </a:r>
            <a:endParaRPr lang="zh-TW" altLang="en-US" dirty="0"/>
          </a:p>
        </p:txBody>
      </p:sp>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EB71A585-E5F6-A02D-8190-C5DAE02B533A}"/>
                  </a:ext>
                </a:extLst>
              </p:cNvPr>
              <p:cNvGraphicFramePr>
                <a:graphicFrameLocks noGrp="1"/>
              </p:cNvGraphicFramePr>
              <p:nvPr>
                <p:ph idx="1"/>
                <p:extLst>
                  <p:ext uri="{D42A27DB-BD31-4B8C-83A1-F6EECF244321}">
                    <p14:modId xmlns:p14="http://schemas.microsoft.com/office/powerpoint/2010/main" val="1872445605"/>
                  </p:ext>
                </p:extLst>
              </p:nvPr>
            </p:nvGraphicFramePr>
            <p:xfrm>
              <a:off x="838200" y="1844040"/>
              <a:ext cx="10515600" cy="3657600"/>
            </p:xfrm>
            <a:graphic>
              <a:graphicData uri="http://schemas.openxmlformats.org/drawingml/2006/table">
                <a:tbl>
                  <a:tblPr firstRow="1" bandRow="1">
                    <a:tableStyleId>{BC89EF96-8CEA-46FF-86C4-4CE0E7609802}</a:tableStyleId>
                  </a:tblPr>
                  <a:tblGrid>
                    <a:gridCol w="3160776">
                      <a:extLst>
                        <a:ext uri="{9D8B030D-6E8A-4147-A177-3AD203B41FA5}">
                          <a16:colId xmlns:a16="http://schemas.microsoft.com/office/drawing/2014/main" val="1556672253"/>
                        </a:ext>
                      </a:extLst>
                    </a:gridCol>
                    <a:gridCol w="2218944">
                      <a:extLst>
                        <a:ext uri="{9D8B030D-6E8A-4147-A177-3AD203B41FA5}">
                          <a16:colId xmlns:a16="http://schemas.microsoft.com/office/drawing/2014/main" val="669185763"/>
                        </a:ext>
                      </a:extLst>
                    </a:gridCol>
                    <a:gridCol w="2621280">
                      <a:extLst>
                        <a:ext uri="{9D8B030D-6E8A-4147-A177-3AD203B41FA5}">
                          <a16:colId xmlns:a16="http://schemas.microsoft.com/office/drawing/2014/main" val="1361139779"/>
                        </a:ext>
                      </a:extLst>
                    </a:gridCol>
                    <a:gridCol w="2514600">
                      <a:extLst>
                        <a:ext uri="{9D8B030D-6E8A-4147-A177-3AD203B41FA5}">
                          <a16:colId xmlns:a16="http://schemas.microsoft.com/office/drawing/2014/main" val="138221023"/>
                        </a:ext>
                      </a:extLst>
                    </a:gridCol>
                  </a:tblGrid>
                  <a:tr h="370840">
                    <a:tc>
                      <a:txBody>
                        <a:bodyPr/>
                        <a:lstStyle/>
                        <a:p>
                          <a:endParaRPr lang="zh-TW" altLang="en-US" sz="2000" dirty="0"/>
                        </a:p>
                      </a:txBody>
                      <a:tcPr/>
                    </a:tc>
                    <a:tc>
                      <a:txBody>
                        <a:bodyPr/>
                        <a:lstStyle/>
                        <a:p>
                          <a:pPr algn="ctr"/>
                          <a:r>
                            <a:rPr lang="en-US" altLang="zh-TW" sz="2400" dirty="0" err="1"/>
                            <a:t>cordic_baseline</a:t>
                          </a:r>
                          <a:endParaRPr lang="zh-TW" altLang="en-US" sz="2400" dirty="0"/>
                        </a:p>
                      </a:txBody>
                      <a:tcPr/>
                    </a:tc>
                    <a:tc>
                      <a:txBody>
                        <a:bodyPr/>
                        <a:lstStyle/>
                        <a:p>
                          <a:pPr algn="ctr"/>
                          <a:r>
                            <a:rPr lang="en-US" altLang="zh-TW" sz="2400" dirty="0"/>
                            <a:t>cordic_optimized1</a:t>
                          </a:r>
                          <a:endParaRPr lang="zh-TW" altLang="en-US" sz="2400" dirty="0"/>
                        </a:p>
                      </a:txBody>
                      <a:tcPr/>
                    </a:tc>
                    <a:tc>
                      <a:txBody>
                        <a:bodyPr/>
                        <a:lstStyle/>
                        <a:p>
                          <a:pPr algn="ctr"/>
                          <a:r>
                            <a:rPr lang="en-US" altLang="zh-TW" sz="2400" dirty="0"/>
                            <a:t>cordic_optimized2</a:t>
                          </a:r>
                          <a:endParaRPr lang="zh-TW" altLang="en-US" sz="2400" dirty="0"/>
                        </a:p>
                      </a:txBody>
                      <a:tcPr/>
                    </a:tc>
                    <a:extLst>
                      <a:ext uri="{0D108BD9-81ED-4DB2-BD59-A6C34878D82A}">
                        <a16:rowId xmlns:a16="http://schemas.microsoft.com/office/drawing/2014/main" val="3248612136"/>
                      </a:ext>
                    </a:extLst>
                  </a:tr>
                  <a:tr h="370840">
                    <a:tc>
                      <a:txBody>
                        <a:bodyPr/>
                        <a:lstStyle/>
                        <a:p>
                          <a:pPr algn="l"/>
                          <a:r>
                            <a:rPr lang="en-US" altLang="zh-TW" sz="2400" b="1" dirty="0"/>
                            <a:t>Data type</a:t>
                          </a:r>
                          <a:endParaRPr lang="zh-TW" altLang="en-US" sz="2400" b="1" dirty="0"/>
                        </a:p>
                      </a:txBody>
                      <a:tcPr/>
                    </a:tc>
                    <a:tc>
                      <a:txBody>
                        <a:bodyPr/>
                        <a:lstStyle/>
                        <a:p>
                          <a:pPr algn="ctr"/>
                          <a:r>
                            <a:rPr lang="en-US" altLang="zh-TW" sz="2000" dirty="0"/>
                            <a:t>float</a:t>
                          </a:r>
                          <a:endParaRPr lang="zh-TW" altLang="en-US" sz="2000" dirty="0"/>
                        </a:p>
                      </a:txBody>
                      <a:tcPr/>
                    </a:tc>
                    <a:tc>
                      <a:txBody>
                        <a:bodyPr/>
                        <a:lstStyle/>
                        <a:p>
                          <a:pPr algn="ctr"/>
                          <a:r>
                            <a:rPr lang="en-US" altLang="zh-TW" sz="2000" kern="1200" dirty="0" err="1">
                              <a:solidFill>
                                <a:schemeClr val="dk1"/>
                              </a:solidFill>
                              <a:effectLst/>
                            </a:rPr>
                            <a:t>ap_fixed</a:t>
                          </a:r>
                          <a:r>
                            <a:rPr lang="en-US" altLang="zh-TW" sz="2000" kern="1200" dirty="0">
                              <a:solidFill>
                                <a:schemeClr val="dk1"/>
                              </a:solidFill>
                              <a:effectLst/>
                            </a:rPr>
                            <a:t>&lt;16,4&gt;</a:t>
                          </a:r>
                          <a:endParaRPr lang="zh-TW" altLang="en-US" sz="2000" dirty="0"/>
                        </a:p>
                      </a:txBody>
                      <a:tcPr/>
                    </a:tc>
                    <a:tc>
                      <a:txBody>
                        <a:bodyPr/>
                        <a:lstStyle/>
                        <a:p>
                          <a:pPr algn="ctr"/>
                          <a:r>
                            <a:rPr lang="en-US" altLang="zh-TW" sz="2000" kern="1200" dirty="0" err="1">
                              <a:solidFill>
                                <a:schemeClr val="dk1"/>
                              </a:solidFill>
                              <a:effectLst/>
                            </a:rPr>
                            <a:t>ap_fixed</a:t>
                          </a:r>
                          <a:r>
                            <a:rPr lang="en-US" altLang="zh-TW" sz="2000" kern="1200" dirty="0">
                              <a:solidFill>
                                <a:schemeClr val="dk1"/>
                              </a:solidFill>
                              <a:effectLst/>
                            </a:rPr>
                            <a:t>&lt;16,4&gt;</a:t>
                          </a:r>
                          <a:endParaRPr lang="zh-TW" altLang="en-US" sz="2000" dirty="0"/>
                        </a:p>
                      </a:txBody>
                      <a:tcPr/>
                    </a:tc>
                    <a:extLst>
                      <a:ext uri="{0D108BD9-81ED-4DB2-BD59-A6C34878D82A}">
                        <a16:rowId xmlns:a16="http://schemas.microsoft.com/office/drawing/2014/main" val="2310457378"/>
                      </a:ext>
                    </a:extLst>
                  </a:tr>
                  <a:tr h="370840">
                    <a:tc>
                      <a:txBody>
                        <a:bodyPr/>
                        <a:lstStyle/>
                        <a:p>
                          <a:pPr algn="l"/>
                          <a:r>
                            <a:rPr lang="en-US" altLang="zh-TW" sz="2400" b="1" dirty="0"/>
                            <a:t>Computation operation</a:t>
                          </a:r>
                          <a:endParaRPr lang="zh-TW" altLang="en-US" sz="2400" b="1"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2000" smtClean="0">
                                    <a:latin typeface="Cambria Math" panose="02040503050406030204" pitchFamily="18" charset="0"/>
                                  </a:rPr>
                                  <m:t>×</m:t>
                                </m:r>
                                <m:r>
                                  <a:rPr lang="en-US" altLang="zh-TW" sz="2000" b="0" smtClean="0">
                                    <a:latin typeface="Cambria Math" panose="02040503050406030204" pitchFamily="18" charset="0"/>
                                  </a:rPr>
                                  <m:t>/</m:t>
                                </m:r>
                                <m:r>
                                  <a:rPr lang="en-US" altLang="zh-TW" sz="2000" smtClean="0">
                                    <a:latin typeface="Cambria Math" panose="02040503050406030204" pitchFamily="18" charset="0"/>
                                  </a:rPr>
                                  <m:t>÷</m:t>
                                </m:r>
                              </m:oMath>
                            </m:oMathPara>
                          </a14:m>
                          <a:endParaRPr lang="zh-TW"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2000" smtClean="0">
                                    <a:latin typeface="Cambria Math" panose="02040503050406030204" pitchFamily="18" charset="0"/>
                                  </a:rPr>
                                  <m:t>×</m:t>
                                </m:r>
                                <m:r>
                                  <a:rPr lang="en-US" altLang="zh-TW" sz="2000" b="0" smtClean="0">
                                    <a:latin typeface="Cambria Math" panose="02040503050406030204" pitchFamily="18" charset="0"/>
                                  </a:rPr>
                                  <m:t>/</m:t>
                                </m:r>
                                <m:r>
                                  <a:rPr lang="en-US" altLang="zh-TW" sz="2000" smtClean="0">
                                    <a:latin typeface="Cambria Math" panose="02040503050406030204" pitchFamily="18" charset="0"/>
                                  </a:rPr>
                                  <m:t>÷</m:t>
                                </m:r>
                              </m:oMath>
                            </m:oMathPara>
                          </a14:m>
                          <a:endParaRPr lang="zh-TW" alt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2000" smtClean="0">
                                    <a:latin typeface="Cambria Math" panose="02040503050406030204" pitchFamily="18" charset="0"/>
                                  </a:rPr>
                                  <m:t>+</m:t>
                                </m:r>
                                <m:r>
                                  <a:rPr lang="en-US" altLang="zh-TW" sz="2000" b="0" smtClean="0">
                                    <a:latin typeface="Cambria Math" panose="02040503050406030204" pitchFamily="18" charset="0"/>
                                  </a:rPr>
                                  <m:t>/</m:t>
                                </m:r>
                                <m:r>
                                  <a:rPr lang="en-US" altLang="zh-TW" sz="2000" b="0" i="1" smtClean="0">
                                    <a:latin typeface="Cambria Math" panose="02040503050406030204" pitchFamily="18" charset="0"/>
                                  </a:rPr>
                                  <m:t>&gt;&gt;</m:t>
                                </m:r>
                              </m:oMath>
                            </m:oMathPara>
                          </a14:m>
                          <a:endParaRPr lang="zh-TW" altLang="en-US" sz="2000" dirty="0"/>
                        </a:p>
                      </a:txBody>
                      <a:tcPr/>
                    </a:tc>
                    <a:extLst>
                      <a:ext uri="{0D108BD9-81ED-4DB2-BD59-A6C34878D82A}">
                        <a16:rowId xmlns:a16="http://schemas.microsoft.com/office/drawing/2014/main" val="2243852901"/>
                      </a:ext>
                    </a:extLst>
                  </a:tr>
                  <a:tr h="370840">
                    <a:tc>
                      <a:txBody>
                        <a:bodyPr/>
                        <a:lstStyle/>
                        <a:p>
                          <a:pPr algn="l"/>
                          <a:r>
                            <a:rPr lang="en-US" altLang="zh-TW" sz="2400" b="1" dirty="0"/>
                            <a:t>Latency (ns)</a:t>
                          </a:r>
                          <a:endParaRPr lang="zh-TW" altLang="en-US" sz="2400" b="1" dirty="0"/>
                        </a:p>
                      </a:txBody>
                      <a:tcPr/>
                    </a:tc>
                    <a:tc>
                      <a:txBody>
                        <a:bodyPr/>
                        <a:lstStyle/>
                        <a:p>
                          <a:pPr algn="ctr"/>
                          <a:r>
                            <a:rPr lang="en-US" altLang="zh-TW" sz="2000" dirty="0"/>
                            <a:t>4910</a:t>
                          </a:r>
                          <a:endParaRPr lang="zh-TW" altLang="en-US" sz="2000" dirty="0"/>
                        </a:p>
                      </a:txBody>
                      <a:tcPr/>
                    </a:tc>
                    <a:tc>
                      <a:txBody>
                        <a:bodyPr/>
                        <a:lstStyle/>
                        <a:p>
                          <a:pPr algn="ctr"/>
                          <a:r>
                            <a:rPr lang="en-US" altLang="zh-TW" sz="2000" dirty="0"/>
                            <a:t>1040</a:t>
                          </a:r>
                          <a:endParaRPr lang="zh-TW" altLang="en-US" sz="2000" dirty="0"/>
                        </a:p>
                      </a:txBody>
                      <a:tcPr/>
                    </a:tc>
                    <a:tc>
                      <a:txBody>
                        <a:bodyPr/>
                        <a:lstStyle/>
                        <a:p>
                          <a:pPr algn="ctr"/>
                          <a:r>
                            <a:rPr lang="en-US" altLang="zh-TW" sz="2000" dirty="0"/>
                            <a:t>390</a:t>
                          </a:r>
                          <a:endParaRPr lang="zh-TW" altLang="en-US" sz="2000" dirty="0"/>
                        </a:p>
                      </a:txBody>
                      <a:tcPr/>
                    </a:tc>
                    <a:extLst>
                      <a:ext uri="{0D108BD9-81ED-4DB2-BD59-A6C34878D82A}">
                        <a16:rowId xmlns:a16="http://schemas.microsoft.com/office/drawing/2014/main" val="848819021"/>
                      </a:ext>
                    </a:extLst>
                  </a:tr>
                  <a:tr h="370840">
                    <a:tc>
                      <a:txBody>
                        <a:bodyPr/>
                        <a:lstStyle/>
                        <a:p>
                          <a:pPr algn="l"/>
                          <a:r>
                            <a:rPr lang="en-US" altLang="zh-TW" sz="2400" b="1" dirty="0"/>
                            <a:t>BRAM</a:t>
                          </a:r>
                          <a:endParaRPr lang="zh-TW" altLang="en-US" sz="2400" b="1" dirty="0"/>
                        </a:p>
                      </a:txBody>
                      <a:tcPr/>
                    </a:tc>
                    <a:tc>
                      <a:txBody>
                        <a:bodyPr/>
                        <a:lstStyle/>
                        <a:p>
                          <a:pPr algn="ctr"/>
                          <a:r>
                            <a:rPr lang="en-US" altLang="zh-TW" sz="2000" dirty="0"/>
                            <a:t>2</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1666303698"/>
                      </a:ext>
                    </a:extLst>
                  </a:tr>
                  <a:tr h="370840">
                    <a:tc>
                      <a:txBody>
                        <a:bodyPr/>
                        <a:lstStyle/>
                        <a:p>
                          <a:pPr algn="l"/>
                          <a:r>
                            <a:rPr lang="en-US" altLang="zh-TW" sz="2400" b="1" dirty="0"/>
                            <a:t>DSP</a:t>
                          </a:r>
                          <a:endParaRPr lang="zh-TW" altLang="en-US" sz="2400" b="1" dirty="0"/>
                        </a:p>
                      </a:txBody>
                      <a:tcPr/>
                    </a:tc>
                    <a:tc>
                      <a:txBody>
                        <a:bodyPr/>
                        <a:lstStyle/>
                        <a:p>
                          <a:pPr algn="ctr"/>
                          <a:r>
                            <a:rPr lang="en-US" altLang="zh-TW" sz="2000" dirty="0"/>
                            <a:t>10</a:t>
                          </a:r>
                          <a:endParaRPr lang="zh-TW" altLang="en-US" sz="2000" dirty="0"/>
                        </a:p>
                      </a:txBody>
                      <a:tcPr/>
                    </a:tc>
                    <a:tc>
                      <a:txBody>
                        <a:bodyPr/>
                        <a:lstStyle/>
                        <a:p>
                          <a:pPr algn="ctr"/>
                          <a:r>
                            <a:rPr lang="en-US" altLang="zh-TW" sz="2000" dirty="0"/>
                            <a:t>3</a:t>
                          </a:r>
                          <a:endParaRPr lang="zh-TW" altLang="en-US" sz="2000" dirty="0"/>
                        </a:p>
                      </a:txBody>
                      <a:tcPr/>
                    </a:tc>
                    <a:tc>
                      <a:txBody>
                        <a:bodyPr/>
                        <a:lstStyle/>
                        <a:p>
                          <a:pPr algn="ctr"/>
                          <a:r>
                            <a:rPr lang="en-US" altLang="zh-TW" sz="2000" dirty="0"/>
                            <a:t>1</a:t>
                          </a:r>
                          <a:endParaRPr lang="zh-TW" altLang="en-US" sz="2000" dirty="0"/>
                        </a:p>
                      </a:txBody>
                      <a:tcPr/>
                    </a:tc>
                    <a:extLst>
                      <a:ext uri="{0D108BD9-81ED-4DB2-BD59-A6C34878D82A}">
                        <a16:rowId xmlns:a16="http://schemas.microsoft.com/office/drawing/2014/main" val="479039684"/>
                      </a:ext>
                    </a:extLst>
                  </a:tr>
                  <a:tr h="370840">
                    <a:tc>
                      <a:txBody>
                        <a:bodyPr/>
                        <a:lstStyle/>
                        <a:p>
                          <a:pPr algn="l"/>
                          <a:r>
                            <a:rPr lang="en-US" altLang="zh-TW" sz="2400" b="1" dirty="0"/>
                            <a:t>FF</a:t>
                          </a:r>
                          <a:endParaRPr lang="zh-TW" altLang="en-US" sz="2400" b="1" dirty="0"/>
                        </a:p>
                      </a:txBody>
                      <a:tcPr/>
                    </a:tc>
                    <a:tc>
                      <a:txBody>
                        <a:bodyPr/>
                        <a:lstStyle/>
                        <a:p>
                          <a:pPr algn="ctr"/>
                          <a:r>
                            <a:rPr lang="en-US" altLang="zh-TW" sz="2000" dirty="0"/>
                            <a:t>1470</a:t>
                          </a:r>
                          <a:endParaRPr lang="zh-TW" altLang="en-US" sz="2000" dirty="0"/>
                        </a:p>
                      </a:txBody>
                      <a:tcPr/>
                    </a:tc>
                    <a:tc>
                      <a:txBody>
                        <a:bodyPr/>
                        <a:lstStyle/>
                        <a:p>
                          <a:pPr algn="ctr"/>
                          <a:r>
                            <a:rPr lang="en-US" altLang="zh-TW" sz="2000" dirty="0"/>
                            <a:t>170</a:t>
                          </a:r>
                          <a:endParaRPr lang="zh-TW" altLang="en-US" sz="2000" dirty="0"/>
                        </a:p>
                      </a:txBody>
                      <a:tcPr/>
                    </a:tc>
                    <a:tc>
                      <a:txBody>
                        <a:bodyPr/>
                        <a:lstStyle/>
                        <a:p>
                          <a:pPr algn="ctr"/>
                          <a:r>
                            <a:rPr lang="en-US" altLang="zh-TW" sz="2000" dirty="0"/>
                            <a:t>142</a:t>
                          </a:r>
                          <a:endParaRPr lang="zh-TW" altLang="en-US" sz="2000" dirty="0"/>
                        </a:p>
                      </a:txBody>
                      <a:tcPr/>
                    </a:tc>
                    <a:extLst>
                      <a:ext uri="{0D108BD9-81ED-4DB2-BD59-A6C34878D82A}">
                        <a16:rowId xmlns:a16="http://schemas.microsoft.com/office/drawing/2014/main" val="2916269996"/>
                      </a:ext>
                    </a:extLst>
                  </a:tr>
                  <a:tr h="370840">
                    <a:tc>
                      <a:txBody>
                        <a:bodyPr/>
                        <a:lstStyle/>
                        <a:p>
                          <a:pPr algn="l"/>
                          <a:r>
                            <a:rPr lang="en-US" altLang="zh-TW" sz="2400" b="1" dirty="0"/>
                            <a:t>LUT</a:t>
                          </a:r>
                          <a:endParaRPr lang="zh-TW" altLang="en-US" sz="2400" b="1" dirty="0"/>
                        </a:p>
                      </a:txBody>
                      <a:tcPr/>
                    </a:tc>
                    <a:tc>
                      <a:txBody>
                        <a:bodyPr/>
                        <a:lstStyle/>
                        <a:p>
                          <a:pPr algn="ctr"/>
                          <a:r>
                            <a:rPr lang="en-US" altLang="zh-TW" sz="2000" dirty="0"/>
                            <a:t>2428</a:t>
                          </a:r>
                          <a:endParaRPr lang="zh-TW" altLang="en-US" sz="2000" dirty="0"/>
                        </a:p>
                      </a:txBody>
                      <a:tcPr/>
                    </a:tc>
                    <a:tc>
                      <a:txBody>
                        <a:bodyPr/>
                        <a:lstStyle/>
                        <a:p>
                          <a:pPr algn="ctr"/>
                          <a:r>
                            <a:rPr lang="en-US" altLang="zh-TW" sz="2000" dirty="0"/>
                            <a:t>388</a:t>
                          </a:r>
                          <a:endParaRPr lang="zh-TW" altLang="en-US" sz="2000" dirty="0"/>
                        </a:p>
                      </a:txBody>
                      <a:tcPr/>
                    </a:tc>
                    <a:tc>
                      <a:txBody>
                        <a:bodyPr/>
                        <a:lstStyle/>
                        <a:p>
                          <a:pPr algn="ctr"/>
                          <a:r>
                            <a:rPr lang="en-US" altLang="zh-TW" sz="2000" dirty="0"/>
                            <a:t>521</a:t>
                          </a:r>
                          <a:endParaRPr lang="zh-TW" altLang="en-US" sz="2000" dirty="0"/>
                        </a:p>
                      </a:txBody>
                      <a:tcPr/>
                    </a:tc>
                    <a:extLst>
                      <a:ext uri="{0D108BD9-81ED-4DB2-BD59-A6C34878D82A}">
                        <a16:rowId xmlns:a16="http://schemas.microsoft.com/office/drawing/2014/main" val="4269125291"/>
                      </a:ext>
                    </a:extLst>
                  </a:tr>
                </a:tbl>
              </a:graphicData>
            </a:graphic>
          </p:graphicFrame>
        </mc:Choice>
        <mc:Fallback xmlns="">
          <p:graphicFrame>
            <p:nvGraphicFramePr>
              <p:cNvPr id="5" name="表格 5">
                <a:extLst>
                  <a:ext uri="{FF2B5EF4-FFF2-40B4-BE49-F238E27FC236}">
                    <a16:creationId xmlns:a16="http://schemas.microsoft.com/office/drawing/2014/main" id="{EB71A585-E5F6-A02D-8190-C5DAE02B533A}"/>
                  </a:ext>
                </a:extLst>
              </p:cNvPr>
              <p:cNvGraphicFramePr>
                <a:graphicFrameLocks noGrp="1"/>
              </p:cNvGraphicFramePr>
              <p:nvPr>
                <p:ph idx="1"/>
                <p:extLst>
                  <p:ext uri="{D42A27DB-BD31-4B8C-83A1-F6EECF244321}">
                    <p14:modId xmlns:p14="http://schemas.microsoft.com/office/powerpoint/2010/main" val="1872445605"/>
                  </p:ext>
                </p:extLst>
              </p:nvPr>
            </p:nvGraphicFramePr>
            <p:xfrm>
              <a:off x="838200" y="1844040"/>
              <a:ext cx="10515600" cy="3657600"/>
            </p:xfrm>
            <a:graphic>
              <a:graphicData uri="http://schemas.openxmlformats.org/drawingml/2006/table">
                <a:tbl>
                  <a:tblPr firstRow="1" bandRow="1">
                    <a:tableStyleId>{BC89EF96-8CEA-46FF-86C4-4CE0E7609802}</a:tableStyleId>
                  </a:tblPr>
                  <a:tblGrid>
                    <a:gridCol w="3160776">
                      <a:extLst>
                        <a:ext uri="{9D8B030D-6E8A-4147-A177-3AD203B41FA5}">
                          <a16:colId xmlns:a16="http://schemas.microsoft.com/office/drawing/2014/main" val="1556672253"/>
                        </a:ext>
                      </a:extLst>
                    </a:gridCol>
                    <a:gridCol w="2218944">
                      <a:extLst>
                        <a:ext uri="{9D8B030D-6E8A-4147-A177-3AD203B41FA5}">
                          <a16:colId xmlns:a16="http://schemas.microsoft.com/office/drawing/2014/main" val="669185763"/>
                        </a:ext>
                      </a:extLst>
                    </a:gridCol>
                    <a:gridCol w="2621280">
                      <a:extLst>
                        <a:ext uri="{9D8B030D-6E8A-4147-A177-3AD203B41FA5}">
                          <a16:colId xmlns:a16="http://schemas.microsoft.com/office/drawing/2014/main" val="1361139779"/>
                        </a:ext>
                      </a:extLst>
                    </a:gridCol>
                    <a:gridCol w="2514600">
                      <a:extLst>
                        <a:ext uri="{9D8B030D-6E8A-4147-A177-3AD203B41FA5}">
                          <a16:colId xmlns:a16="http://schemas.microsoft.com/office/drawing/2014/main" val="138221023"/>
                        </a:ext>
                      </a:extLst>
                    </a:gridCol>
                  </a:tblGrid>
                  <a:tr h="457200">
                    <a:tc>
                      <a:txBody>
                        <a:bodyPr/>
                        <a:lstStyle/>
                        <a:p>
                          <a:endParaRPr lang="zh-TW" altLang="en-US" sz="2000" dirty="0"/>
                        </a:p>
                      </a:txBody>
                      <a:tcPr/>
                    </a:tc>
                    <a:tc>
                      <a:txBody>
                        <a:bodyPr/>
                        <a:lstStyle/>
                        <a:p>
                          <a:pPr algn="ctr"/>
                          <a:r>
                            <a:rPr lang="en-US" altLang="zh-TW" sz="2400" dirty="0" err="1"/>
                            <a:t>cordic_baseline</a:t>
                          </a:r>
                          <a:endParaRPr lang="zh-TW" altLang="en-US" sz="2400" dirty="0"/>
                        </a:p>
                      </a:txBody>
                      <a:tcPr/>
                    </a:tc>
                    <a:tc>
                      <a:txBody>
                        <a:bodyPr/>
                        <a:lstStyle/>
                        <a:p>
                          <a:pPr algn="ctr"/>
                          <a:r>
                            <a:rPr lang="en-US" altLang="zh-TW" sz="2400" dirty="0"/>
                            <a:t>cordic_optimized1</a:t>
                          </a:r>
                          <a:endParaRPr lang="zh-TW" altLang="en-US" sz="2400" dirty="0"/>
                        </a:p>
                      </a:txBody>
                      <a:tcPr/>
                    </a:tc>
                    <a:tc>
                      <a:txBody>
                        <a:bodyPr/>
                        <a:lstStyle/>
                        <a:p>
                          <a:pPr algn="ctr"/>
                          <a:r>
                            <a:rPr lang="en-US" altLang="zh-TW" sz="2400" dirty="0"/>
                            <a:t>cordic_optimized2</a:t>
                          </a:r>
                          <a:endParaRPr lang="zh-TW" altLang="en-US" sz="2400" dirty="0"/>
                        </a:p>
                      </a:txBody>
                      <a:tcPr/>
                    </a:tc>
                    <a:extLst>
                      <a:ext uri="{0D108BD9-81ED-4DB2-BD59-A6C34878D82A}">
                        <a16:rowId xmlns:a16="http://schemas.microsoft.com/office/drawing/2014/main" val="3248612136"/>
                      </a:ext>
                    </a:extLst>
                  </a:tr>
                  <a:tr h="457200">
                    <a:tc>
                      <a:txBody>
                        <a:bodyPr/>
                        <a:lstStyle/>
                        <a:p>
                          <a:pPr algn="l"/>
                          <a:r>
                            <a:rPr lang="en-US" altLang="zh-TW" sz="2400" b="1" dirty="0"/>
                            <a:t>Data type</a:t>
                          </a:r>
                          <a:endParaRPr lang="zh-TW" altLang="en-US" sz="2400" b="1" dirty="0"/>
                        </a:p>
                      </a:txBody>
                      <a:tcPr/>
                    </a:tc>
                    <a:tc>
                      <a:txBody>
                        <a:bodyPr/>
                        <a:lstStyle/>
                        <a:p>
                          <a:pPr algn="ctr"/>
                          <a:r>
                            <a:rPr lang="en-US" altLang="zh-TW" sz="2000" dirty="0"/>
                            <a:t>float</a:t>
                          </a:r>
                          <a:endParaRPr lang="zh-TW" altLang="en-US" sz="2000" dirty="0"/>
                        </a:p>
                      </a:txBody>
                      <a:tcPr/>
                    </a:tc>
                    <a:tc>
                      <a:txBody>
                        <a:bodyPr/>
                        <a:lstStyle/>
                        <a:p>
                          <a:pPr algn="ctr"/>
                          <a:r>
                            <a:rPr lang="en-US" altLang="zh-TW" sz="2000" kern="1200" dirty="0" err="1">
                              <a:solidFill>
                                <a:schemeClr val="dk1"/>
                              </a:solidFill>
                              <a:effectLst/>
                            </a:rPr>
                            <a:t>ap_fixed</a:t>
                          </a:r>
                          <a:r>
                            <a:rPr lang="en-US" altLang="zh-TW" sz="2000" kern="1200" dirty="0">
                              <a:solidFill>
                                <a:schemeClr val="dk1"/>
                              </a:solidFill>
                              <a:effectLst/>
                            </a:rPr>
                            <a:t>&lt;16,4&gt;</a:t>
                          </a:r>
                          <a:endParaRPr lang="zh-TW" altLang="en-US" sz="2000" dirty="0"/>
                        </a:p>
                      </a:txBody>
                      <a:tcPr/>
                    </a:tc>
                    <a:tc>
                      <a:txBody>
                        <a:bodyPr/>
                        <a:lstStyle/>
                        <a:p>
                          <a:pPr algn="ctr"/>
                          <a:r>
                            <a:rPr lang="en-US" altLang="zh-TW" sz="2000" kern="1200" dirty="0" err="1">
                              <a:solidFill>
                                <a:schemeClr val="dk1"/>
                              </a:solidFill>
                              <a:effectLst/>
                            </a:rPr>
                            <a:t>ap_fixed</a:t>
                          </a:r>
                          <a:r>
                            <a:rPr lang="en-US" altLang="zh-TW" sz="2000" kern="1200" dirty="0">
                              <a:solidFill>
                                <a:schemeClr val="dk1"/>
                              </a:solidFill>
                              <a:effectLst/>
                            </a:rPr>
                            <a:t>&lt;16,4&gt;</a:t>
                          </a:r>
                          <a:endParaRPr lang="zh-TW" altLang="en-US" sz="2000" dirty="0"/>
                        </a:p>
                      </a:txBody>
                      <a:tcPr/>
                    </a:tc>
                    <a:extLst>
                      <a:ext uri="{0D108BD9-81ED-4DB2-BD59-A6C34878D82A}">
                        <a16:rowId xmlns:a16="http://schemas.microsoft.com/office/drawing/2014/main" val="2310457378"/>
                      </a:ext>
                    </a:extLst>
                  </a:tr>
                  <a:tr h="457200">
                    <a:tc>
                      <a:txBody>
                        <a:bodyPr/>
                        <a:lstStyle/>
                        <a:p>
                          <a:pPr algn="l"/>
                          <a:r>
                            <a:rPr lang="en-US" altLang="zh-TW" sz="2400" b="1" dirty="0"/>
                            <a:t>Computation operation</a:t>
                          </a:r>
                          <a:endParaRPr lang="zh-TW" altLang="en-US" sz="2400" b="1" dirty="0"/>
                        </a:p>
                      </a:txBody>
                      <a:tcPr/>
                    </a:tc>
                    <a:tc>
                      <a:txBody>
                        <a:bodyPr/>
                        <a:lstStyle/>
                        <a:p>
                          <a:endParaRPr lang="zh-TW"/>
                        </a:p>
                      </a:txBody>
                      <a:tcPr>
                        <a:blipFill>
                          <a:blip r:embed="rId3"/>
                          <a:stretch>
                            <a:fillRect l="-142857" t="-209333" r="-232418" b="-530667"/>
                          </a:stretch>
                        </a:blipFill>
                      </a:tcPr>
                    </a:tc>
                    <a:tc>
                      <a:txBody>
                        <a:bodyPr/>
                        <a:lstStyle/>
                        <a:p>
                          <a:endParaRPr lang="zh-TW"/>
                        </a:p>
                      </a:txBody>
                      <a:tcPr>
                        <a:blipFill>
                          <a:blip r:embed="rId3"/>
                          <a:stretch>
                            <a:fillRect l="-205581" t="-209333" r="-96744" b="-530667"/>
                          </a:stretch>
                        </a:blipFill>
                      </a:tcPr>
                    </a:tc>
                    <a:tc>
                      <a:txBody>
                        <a:bodyPr/>
                        <a:lstStyle/>
                        <a:p>
                          <a:endParaRPr lang="zh-TW"/>
                        </a:p>
                      </a:txBody>
                      <a:tcPr>
                        <a:blipFill>
                          <a:blip r:embed="rId3"/>
                          <a:stretch>
                            <a:fillRect l="-318160" t="-209333" r="-726" b="-530667"/>
                          </a:stretch>
                        </a:blipFill>
                      </a:tcPr>
                    </a:tc>
                    <a:extLst>
                      <a:ext uri="{0D108BD9-81ED-4DB2-BD59-A6C34878D82A}">
                        <a16:rowId xmlns:a16="http://schemas.microsoft.com/office/drawing/2014/main" val="2243852901"/>
                      </a:ext>
                    </a:extLst>
                  </a:tr>
                  <a:tr h="457200">
                    <a:tc>
                      <a:txBody>
                        <a:bodyPr/>
                        <a:lstStyle/>
                        <a:p>
                          <a:pPr algn="l"/>
                          <a:r>
                            <a:rPr lang="en-US" altLang="zh-TW" sz="2400" b="1" dirty="0"/>
                            <a:t>Latency (ns)</a:t>
                          </a:r>
                          <a:endParaRPr lang="zh-TW" altLang="en-US" sz="2400" b="1" dirty="0"/>
                        </a:p>
                      </a:txBody>
                      <a:tcPr/>
                    </a:tc>
                    <a:tc>
                      <a:txBody>
                        <a:bodyPr/>
                        <a:lstStyle/>
                        <a:p>
                          <a:pPr algn="ctr"/>
                          <a:r>
                            <a:rPr lang="en-US" altLang="zh-TW" sz="2000" dirty="0"/>
                            <a:t>4910</a:t>
                          </a:r>
                          <a:endParaRPr lang="zh-TW" altLang="en-US" sz="2000" dirty="0"/>
                        </a:p>
                      </a:txBody>
                      <a:tcPr/>
                    </a:tc>
                    <a:tc>
                      <a:txBody>
                        <a:bodyPr/>
                        <a:lstStyle/>
                        <a:p>
                          <a:pPr algn="ctr"/>
                          <a:r>
                            <a:rPr lang="en-US" altLang="zh-TW" sz="2000" dirty="0"/>
                            <a:t>1040</a:t>
                          </a:r>
                          <a:endParaRPr lang="zh-TW" altLang="en-US" sz="2000" dirty="0"/>
                        </a:p>
                      </a:txBody>
                      <a:tcPr/>
                    </a:tc>
                    <a:tc>
                      <a:txBody>
                        <a:bodyPr/>
                        <a:lstStyle/>
                        <a:p>
                          <a:pPr algn="ctr"/>
                          <a:r>
                            <a:rPr lang="en-US" altLang="zh-TW" sz="2000" dirty="0"/>
                            <a:t>390</a:t>
                          </a:r>
                          <a:endParaRPr lang="zh-TW" altLang="en-US" sz="2000" dirty="0"/>
                        </a:p>
                      </a:txBody>
                      <a:tcPr/>
                    </a:tc>
                    <a:extLst>
                      <a:ext uri="{0D108BD9-81ED-4DB2-BD59-A6C34878D82A}">
                        <a16:rowId xmlns:a16="http://schemas.microsoft.com/office/drawing/2014/main" val="848819021"/>
                      </a:ext>
                    </a:extLst>
                  </a:tr>
                  <a:tr h="457200">
                    <a:tc>
                      <a:txBody>
                        <a:bodyPr/>
                        <a:lstStyle/>
                        <a:p>
                          <a:pPr algn="l"/>
                          <a:r>
                            <a:rPr lang="en-US" altLang="zh-TW" sz="2400" b="1" dirty="0"/>
                            <a:t>BRAM</a:t>
                          </a:r>
                          <a:endParaRPr lang="zh-TW" altLang="en-US" sz="2400" b="1" dirty="0"/>
                        </a:p>
                      </a:txBody>
                      <a:tcPr/>
                    </a:tc>
                    <a:tc>
                      <a:txBody>
                        <a:bodyPr/>
                        <a:lstStyle/>
                        <a:p>
                          <a:pPr algn="ctr"/>
                          <a:r>
                            <a:rPr lang="en-US" altLang="zh-TW" sz="2000" dirty="0"/>
                            <a:t>2</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1666303698"/>
                      </a:ext>
                    </a:extLst>
                  </a:tr>
                  <a:tr h="457200">
                    <a:tc>
                      <a:txBody>
                        <a:bodyPr/>
                        <a:lstStyle/>
                        <a:p>
                          <a:pPr algn="l"/>
                          <a:r>
                            <a:rPr lang="en-US" altLang="zh-TW" sz="2400" b="1" dirty="0"/>
                            <a:t>DSP</a:t>
                          </a:r>
                          <a:endParaRPr lang="zh-TW" altLang="en-US" sz="2400" b="1" dirty="0"/>
                        </a:p>
                      </a:txBody>
                      <a:tcPr/>
                    </a:tc>
                    <a:tc>
                      <a:txBody>
                        <a:bodyPr/>
                        <a:lstStyle/>
                        <a:p>
                          <a:pPr algn="ctr"/>
                          <a:r>
                            <a:rPr lang="en-US" altLang="zh-TW" sz="2000" dirty="0"/>
                            <a:t>10</a:t>
                          </a:r>
                          <a:endParaRPr lang="zh-TW" altLang="en-US" sz="2000" dirty="0"/>
                        </a:p>
                      </a:txBody>
                      <a:tcPr/>
                    </a:tc>
                    <a:tc>
                      <a:txBody>
                        <a:bodyPr/>
                        <a:lstStyle/>
                        <a:p>
                          <a:pPr algn="ctr"/>
                          <a:r>
                            <a:rPr lang="en-US" altLang="zh-TW" sz="2000" dirty="0"/>
                            <a:t>3</a:t>
                          </a:r>
                          <a:endParaRPr lang="zh-TW" altLang="en-US" sz="2000" dirty="0"/>
                        </a:p>
                      </a:txBody>
                      <a:tcPr/>
                    </a:tc>
                    <a:tc>
                      <a:txBody>
                        <a:bodyPr/>
                        <a:lstStyle/>
                        <a:p>
                          <a:pPr algn="ctr"/>
                          <a:r>
                            <a:rPr lang="en-US" altLang="zh-TW" sz="2000" dirty="0"/>
                            <a:t>1</a:t>
                          </a:r>
                          <a:endParaRPr lang="zh-TW" altLang="en-US" sz="2000" dirty="0"/>
                        </a:p>
                      </a:txBody>
                      <a:tcPr/>
                    </a:tc>
                    <a:extLst>
                      <a:ext uri="{0D108BD9-81ED-4DB2-BD59-A6C34878D82A}">
                        <a16:rowId xmlns:a16="http://schemas.microsoft.com/office/drawing/2014/main" val="479039684"/>
                      </a:ext>
                    </a:extLst>
                  </a:tr>
                  <a:tr h="457200">
                    <a:tc>
                      <a:txBody>
                        <a:bodyPr/>
                        <a:lstStyle/>
                        <a:p>
                          <a:pPr algn="l"/>
                          <a:r>
                            <a:rPr lang="en-US" altLang="zh-TW" sz="2400" b="1" dirty="0"/>
                            <a:t>FF</a:t>
                          </a:r>
                          <a:endParaRPr lang="zh-TW" altLang="en-US" sz="2400" b="1" dirty="0"/>
                        </a:p>
                      </a:txBody>
                      <a:tcPr/>
                    </a:tc>
                    <a:tc>
                      <a:txBody>
                        <a:bodyPr/>
                        <a:lstStyle/>
                        <a:p>
                          <a:pPr algn="ctr"/>
                          <a:r>
                            <a:rPr lang="en-US" altLang="zh-TW" sz="2000" dirty="0"/>
                            <a:t>1470</a:t>
                          </a:r>
                          <a:endParaRPr lang="zh-TW" altLang="en-US" sz="2000" dirty="0"/>
                        </a:p>
                      </a:txBody>
                      <a:tcPr/>
                    </a:tc>
                    <a:tc>
                      <a:txBody>
                        <a:bodyPr/>
                        <a:lstStyle/>
                        <a:p>
                          <a:pPr algn="ctr"/>
                          <a:r>
                            <a:rPr lang="en-US" altLang="zh-TW" sz="2000" dirty="0"/>
                            <a:t>170</a:t>
                          </a:r>
                          <a:endParaRPr lang="zh-TW" altLang="en-US" sz="2000" dirty="0"/>
                        </a:p>
                      </a:txBody>
                      <a:tcPr/>
                    </a:tc>
                    <a:tc>
                      <a:txBody>
                        <a:bodyPr/>
                        <a:lstStyle/>
                        <a:p>
                          <a:pPr algn="ctr"/>
                          <a:r>
                            <a:rPr lang="en-US" altLang="zh-TW" sz="2000" dirty="0"/>
                            <a:t>142</a:t>
                          </a:r>
                          <a:endParaRPr lang="zh-TW" altLang="en-US" sz="2000" dirty="0"/>
                        </a:p>
                      </a:txBody>
                      <a:tcPr/>
                    </a:tc>
                    <a:extLst>
                      <a:ext uri="{0D108BD9-81ED-4DB2-BD59-A6C34878D82A}">
                        <a16:rowId xmlns:a16="http://schemas.microsoft.com/office/drawing/2014/main" val="2916269996"/>
                      </a:ext>
                    </a:extLst>
                  </a:tr>
                  <a:tr h="457200">
                    <a:tc>
                      <a:txBody>
                        <a:bodyPr/>
                        <a:lstStyle/>
                        <a:p>
                          <a:pPr algn="l"/>
                          <a:r>
                            <a:rPr lang="en-US" altLang="zh-TW" sz="2400" b="1" dirty="0"/>
                            <a:t>LUT</a:t>
                          </a:r>
                          <a:endParaRPr lang="zh-TW" altLang="en-US" sz="2400" b="1" dirty="0"/>
                        </a:p>
                      </a:txBody>
                      <a:tcPr/>
                    </a:tc>
                    <a:tc>
                      <a:txBody>
                        <a:bodyPr/>
                        <a:lstStyle/>
                        <a:p>
                          <a:pPr algn="ctr"/>
                          <a:r>
                            <a:rPr lang="en-US" altLang="zh-TW" sz="2000" dirty="0"/>
                            <a:t>2428</a:t>
                          </a:r>
                          <a:endParaRPr lang="zh-TW" altLang="en-US" sz="2000" dirty="0"/>
                        </a:p>
                      </a:txBody>
                      <a:tcPr/>
                    </a:tc>
                    <a:tc>
                      <a:txBody>
                        <a:bodyPr/>
                        <a:lstStyle/>
                        <a:p>
                          <a:pPr algn="ctr"/>
                          <a:r>
                            <a:rPr lang="en-US" altLang="zh-TW" sz="2000" dirty="0"/>
                            <a:t>388</a:t>
                          </a:r>
                          <a:endParaRPr lang="zh-TW" altLang="en-US" sz="2000" dirty="0"/>
                        </a:p>
                      </a:txBody>
                      <a:tcPr/>
                    </a:tc>
                    <a:tc>
                      <a:txBody>
                        <a:bodyPr/>
                        <a:lstStyle/>
                        <a:p>
                          <a:pPr algn="ctr"/>
                          <a:r>
                            <a:rPr lang="en-US" altLang="zh-TW" sz="2000" dirty="0"/>
                            <a:t>521</a:t>
                          </a:r>
                          <a:endParaRPr lang="zh-TW" altLang="en-US" sz="2000" dirty="0"/>
                        </a:p>
                      </a:txBody>
                      <a:tcPr/>
                    </a:tc>
                    <a:extLst>
                      <a:ext uri="{0D108BD9-81ED-4DB2-BD59-A6C34878D82A}">
                        <a16:rowId xmlns:a16="http://schemas.microsoft.com/office/drawing/2014/main" val="4269125291"/>
                      </a:ext>
                    </a:extLst>
                  </a:tr>
                </a:tbl>
              </a:graphicData>
            </a:graphic>
          </p:graphicFrame>
        </mc:Fallback>
      </mc:AlternateContent>
      <p:sp>
        <p:nvSpPr>
          <p:cNvPr id="4" name="投影片編號版面配置區 3">
            <a:extLst>
              <a:ext uri="{FF2B5EF4-FFF2-40B4-BE49-F238E27FC236}">
                <a16:creationId xmlns:a16="http://schemas.microsoft.com/office/drawing/2014/main" id="{B50216DC-DB48-698B-BB1E-060E3B6E4044}"/>
              </a:ext>
            </a:extLst>
          </p:cNvPr>
          <p:cNvSpPr>
            <a:spLocks noGrp="1"/>
          </p:cNvSpPr>
          <p:nvPr>
            <p:ph type="sldNum" sz="quarter" idx="12"/>
          </p:nvPr>
        </p:nvSpPr>
        <p:spPr/>
        <p:txBody>
          <a:bodyPr/>
          <a:lstStyle/>
          <a:p>
            <a:fld id="{E87AC57D-1DB1-4E4B-AB7F-2C735D9C1383}" type="slidenum">
              <a:rPr lang="zh-TW" altLang="en-US" smtClean="0"/>
              <a:pPr/>
              <a:t>8</a:t>
            </a:fld>
            <a:endParaRPr lang="zh-TW" altLang="en-US"/>
          </a:p>
        </p:txBody>
      </p:sp>
    </p:spTree>
    <p:extLst>
      <p:ext uri="{BB962C8B-B14F-4D97-AF65-F5344CB8AC3E}">
        <p14:creationId xmlns:p14="http://schemas.microsoft.com/office/powerpoint/2010/main" val="264936002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17848</TotalTime>
  <Words>861</Words>
  <Application>Microsoft Office PowerPoint</Application>
  <PresentationFormat>Widescreen</PresentationFormat>
  <Paragraphs>153</Paragraphs>
  <Slides>20</Slides>
  <Notes>14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佈景主題</vt:lpstr>
      <vt:lpstr>PowerPoint Presentation</vt:lpstr>
      <vt:lpstr>Agenda</vt:lpstr>
      <vt:lpstr>Project Targets</vt:lpstr>
      <vt:lpstr>1. CORDIC</vt:lpstr>
      <vt:lpstr>Concept (1/3)</vt:lpstr>
      <vt:lpstr>Concept (2/3)</vt:lpstr>
      <vt:lpstr>Concept (3/3)</vt:lpstr>
      <vt:lpstr>Kernel Code-baseline</vt:lpstr>
      <vt:lpstr>Comparison</vt:lpstr>
      <vt:lpstr>Question1:   One important design parameter is the number of rotations. Change that number to numbers between 10 and 20 and describe the trends. What happens to performance? Resource usage? Accuracy of the results? Why does the accuracy stop improving after some number of iterations? Can you precisely state when that occurs?</vt:lpstr>
      <vt:lpstr>Question2:   Another important design parameter is the data type of the variables. Is one data type sufficient for every variable or is it better for each variable to have a different type? Does the best data type depend on the input data? What is the best technique for the designer to determine the data type(s)?</vt:lpstr>
      <vt:lpstr>Question3:   What is the effect of using simple operations (add and shift) in the CORDIC as opposed to multiply and divide? How does resource usage change? Performance? Accuracy?</vt:lpstr>
      <vt:lpstr>2. CORDIC_LUT</vt:lpstr>
      <vt:lpstr>Kernel Code  (1/2)</vt:lpstr>
      <vt:lpstr>Kernel Code (2/2)</vt:lpstr>
      <vt:lpstr>Question1:   The testbench assumes that the inputs x, y are normalized between [-1,1]. What is the minimum number of integer bits required for x and y? What is the minimal number of integer bits for the output data type R and Theta?</vt:lpstr>
      <vt:lpstr>Question2:   Modify the number of fractional bits for the input and output data types. How does the precision of the input and output data types affect the accuracy (RMSE) results?</vt:lpstr>
      <vt:lpstr>Question3:   What is the performance (throughput, latency) of the LUT implementation? How does this change as the input and output data types change?</vt:lpstr>
      <vt:lpstr>Question4:   What advantages/disadvantages of the CORDIC implementation compared to the LUT-based implementation?</vt:lpstr>
      <vt:lpstr>Thanks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Scalable Synthetic Block-level I/O Workload Generator for Storage Research</dc:title>
  <dc:creator>家維 許</dc:creator>
  <cp:lastModifiedBy>Jiin Lai</cp:lastModifiedBy>
  <cp:revision>742</cp:revision>
  <dcterms:created xsi:type="dcterms:W3CDTF">2019-11-20T05:17:39Z</dcterms:created>
  <dcterms:modified xsi:type="dcterms:W3CDTF">2022-11-03T06:23:32Z</dcterms:modified>
</cp:coreProperties>
</file>