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847" r:id="rId2"/>
    <p:sldId id="846" r:id="rId3"/>
    <p:sldId id="848" r:id="rId4"/>
    <p:sldId id="849" r:id="rId5"/>
    <p:sldId id="850" r:id="rId6"/>
    <p:sldId id="851" r:id="rId7"/>
    <p:sldId id="853" r:id="rId8"/>
    <p:sldId id="854" r:id="rId9"/>
    <p:sldId id="852" r:id="rId10"/>
    <p:sldId id="855" r:id="rId11"/>
    <p:sldId id="856" r:id="rId12"/>
    <p:sldId id="857" r:id="rId13"/>
    <p:sldId id="858" r:id="rId14"/>
    <p:sldId id="859" r:id="rId15"/>
    <p:sldId id="860" r:id="rId16"/>
    <p:sldId id="861" r:id="rId17"/>
    <p:sldId id="862" r:id="rId18"/>
    <p:sldId id="863" r:id="rId19"/>
    <p:sldId id="864" r:id="rId20"/>
    <p:sldId id="865" r:id="rId21"/>
    <p:sldId id="866" r:id="rId22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承洋 張" initials="承洋" lastIdx="1" clrIdx="0">
    <p:extLst>
      <p:ext uri="{19B8F6BF-5375-455C-9EA6-DF929625EA0E}">
        <p15:presenceInfo xmlns:p15="http://schemas.microsoft.com/office/powerpoint/2012/main" userId="878b0b28cfadb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6F9F3D"/>
    <a:srgbClr val="A7A7A7"/>
    <a:srgbClr val="F8CBAD"/>
    <a:srgbClr val="E7E7E7"/>
    <a:srgbClr val="CBCBCB"/>
    <a:srgbClr val="000000"/>
    <a:srgbClr val="FCECE8"/>
    <a:srgbClr val="F8D7C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5518" autoAdjust="0"/>
  </p:normalViewPr>
  <p:slideViewPr>
    <p:cSldViewPr>
      <p:cViewPr varScale="1">
        <p:scale>
          <a:sx n="98" d="100"/>
          <a:sy n="98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3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A3A8-D713-4A68-97FC-B41DECBD5FF7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F3FE-76B9-4BC4-9B3E-662DD7408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2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EDF4-5C68-4297-82C6-6A3F95B7082D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C285-BCF8-4C7E-BBE4-3CE7CF449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7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6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8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4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3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3C285-BCF8-4C7E-BBE4-3CE7CF44922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6C93A8B-36D9-451E-90F7-6599F3F328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19600"/>
            <a:ext cx="9144000" cy="1523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Speaker:</a:t>
            </a:r>
          </a:p>
          <a:p>
            <a:r>
              <a:rPr lang="en-US" altLang="zh-TW" dirty="0"/>
              <a:t>Advisor: </a:t>
            </a:r>
          </a:p>
          <a:p>
            <a:r>
              <a:rPr lang="en-US" altLang="zh-TW" dirty="0"/>
              <a:t>Date: </a:t>
            </a:r>
            <a:endParaRPr lang="zh-TW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03C2A-FBD7-4EA4-93FF-BB298273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35" y="2636837"/>
            <a:ext cx="10515600" cy="1325563"/>
          </a:xfrm>
        </p:spPr>
        <p:txBody>
          <a:bodyPr>
            <a:normAutofit/>
          </a:bodyPr>
          <a:lstStyle>
            <a:lvl1pPr algn="ctr">
              <a:defRPr sz="5400" b="1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cxnSp>
        <p:nvCxnSpPr>
          <p:cNvPr id="9" name="直線接點 7">
            <a:extLst>
              <a:ext uri="{FF2B5EF4-FFF2-40B4-BE49-F238E27FC236}">
                <a16:creationId xmlns:a16="http://schemas.microsoft.com/office/drawing/2014/main" id="{0BD00BF3-D6B8-47D0-A934-5E813C1AA32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31850" y="4114800"/>
            <a:ext cx="10543371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D60C81A9-09CD-4A57-B672-92AE15DC18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15000" y="6636851"/>
            <a:ext cx="762000" cy="2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1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zh-TW" sz="9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AAHLS</a:t>
            </a:r>
          </a:p>
        </p:txBody>
      </p:sp>
    </p:spTree>
    <p:extLst>
      <p:ext uri="{BB962C8B-B14F-4D97-AF65-F5344CB8AC3E}">
        <p14:creationId xmlns:p14="http://schemas.microsoft.com/office/powerpoint/2010/main" val="27821502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>
            <a:extLst>
              <a:ext uri="{FF2B5EF4-FFF2-40B4-BE49-F238E27FC236}">
                <a16:creationId xmlns:a16="http://schemas.microsoft.com/office/drawing/2014/main" id="{23339A0C-F87B-4A22-A12B-F663F11C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15" y="184050"/>
            <a:ext cx="10515600" cy="1005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72FF7154-21D3-4EF9-A792-1B552EBB98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7615" y="1441039"/>
            <a:ext cx="10796185" cy="418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TW" dirty="0"/>
              <a:t>First Row</a:t>
            </a:r>
            <a:endParaRPr lang="zh-TW" altLang="en-US" dirty="0"/>
          </a:p>
          <a:p>
            <a:pPr lvl="1"/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endParaRPr lang="zh-TW" altLang="en-US" dirty="0"/>
          </a:p>
          <a:p>
            <a:pPr lvl="2"/>
            <a:r>
              <a:rPr lang="en-US" altLang="zh-TW" dirty="0"/>
              <a:t>Third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9646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C77690-AEA4-4A5C-BE59-8DB1E53F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15" y="184050"/>
            <a:ext cx="10515600" cy="1005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7533FD-8EC6-443D-8916-5519DBC4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15" y="1441039"/>
            <a:ext cx="10796185" cy="418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First Row</a:t>
            </a:r>
            <a:endParaRPr lang="zh-TW" altLang="en-US" dirty="0"/>
          </a:p>
          <a:p>
            <a:pPr lvl="1"/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endParaRPr lang="zh-TW" altLang="en-US" dirty="0"/>
          </a:p>
          <a:p>
            <a:pPr lvl="2"/>
            <a:r>
              <a:rPr lang="en-US" altLang="zh-TW" dirty="0"/>
              <a:t>Third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endParaRPr lang="zh-TW" alt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C92B100-608C-4D1D-9585-7D07DC57602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435167" y="6627848"/>
            <a:ext cx="1731433" cy="20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rtl="1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2F4D2785-A076-4F3E-A175-152D0C56177B}" type="slidenum">
              <a:rPr kumimoji="1" lang="en-US" sz="1000" b="1" i="1" smtClean="0">
                <a:solidFill>
                  <a:srgbClr val="000000"/>
                </a:solidFill>
                <a:latin typeface="Arial" pitchFamily="34" charset="0"/>
                <a:ea typeface="HY헤드라인M"/>
                <a:cs typeface="Arial" pitchFamily="34" charset="0"/>
              </a:rPr>
              <a:pPr algn="r" rtl="1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endParaRPr kumimoji="1" lang="en-US" sz="1000" b="1" i="1" dirty="0">
              <a:solidFill>
                <a:srgbClr val="000000"/>
              </a:solidFill>
              <a:latin typeface="Arial" pitchFamily="34" charset="0"/>
              <a:ea typeface="HY헤드라인M"/>
              <a:cs typeface="Arial" pitchFamily="34" charset="0"/>
            </a:endParaRPr>
          </a:p>
        </p:txBody>
      </p:sp>
      <p:cxnSp>
        <p:nvCxnSpPr>
          <p:cNvPr id="9" name="直線接點 7">
            <a:extLst>
              <a:ext uri="{FF2B5EF4-FFF2-40B4-BE49-F238E27FC236}">
                <a16:creationId xmlns:a16="http://schemas.microsoft.com/office/drawing/2014/main" id="{3F407F21-E3A9-45DE-BC95-9AD3A31904F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5629" y="1259928"/>
            <a:ext cx="1115297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05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416B72DD-6CB2-4484-91B8-F533191F4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Edan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Jiin</a:t>
            </a:r>
            <a:r>
              <a:rPr lang="en-US" altLang="zh-TW" dirty="0"/>
              <a:t> Lai</a:t>
            </a:r>
          </a:p>
          <a:p>
            <a:r>
              <a:rPr lang="en-US" altLang="zh-TW" dirty="0"/>
              <a:t>Date: 2022/10/20 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894EB4-F40A-4ABF-8E46-C5FBAF76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LabA</a:t>
            </a:r>
            <a:r>
              <a:rPr lang="en-US" altLang="zh-TW" dirty="0"/>
              <a:t>: Host Code 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01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45DCC-8039-4FD3-AABB-EF81B9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Lab1: Use the Out-of-order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D7016-501F-4D9F-BC62-B95722EE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Setup params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Execution code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B62551-A5D5-4135-AE86-E313627C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2400"/>
            <a:ext cx="5874278" cy="21967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4725F62-925F-44EB-8EFA-30C7CD76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511094"/>
            <a:ext cx="5874278" cy="18636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E81250-6455-47B1-8204-1A035586E366}"/>
              </a:ext>
            </a:extLst>
          </p:cNvPr>
          <p:cNvSpPr/>
          <p:nvPr/>
        </p:nvSpPr>
        <p:spPr>
          <a:xfrm>
            <a:off x="9067800" y="2362200"/>
            <a:ext cx="609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2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45DCC-8039-4FD3-AABB-EF81B9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Lab1: Use the In-order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D7016-501F-4D9F-BC62-B95722EE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8"/>
            <a:ext cx="10796185" cy="5416961"/>
          </a:xfrm>
        </p:spPr>
        <p:txBody>
          <a:bodyPr>
            <a:normAutofit/>
          </a:bodyPr>
          <a:lstStyle/>
          <a:p>
            <a:r>
              <a:rPr lang="en-US" altLang="zh-TW" dirty="0"/>
              <a:t>Timeline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Total execution time: 0.043s → </a:t>
            </a:r>
            <a:r>
              <a:rPr lang="en-US" altLang="zh-TW" b="1" dirty="0">
                <a:solidFill>
                  <a:srgbClr val="FF0000"/>
                </a:solidFill>
              </a:rPr>
              <a:t>0.024s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1BE322-D805-4756-8BE4-8391461FDC7C}"/>
              </a:ext>
            </a:extLst>
          </p:cNvPr>
          <p:cNvGrpSpPr/>
          <p:nvPr/>
        </p:nvGrpSpPr>
        <p:grpSpPr>
          <a:xfrm>
            <a:off x="3190849" y="1441038"/>
            <a:ext cx="8150251" cy="4577181"/>
            <a:chOff x="3190849" y="1441038"/>
            <a:chExt cx="8150251" cy="457718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47DDA6-0FF3-4B68-A431-1EE542CF193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190849" y="1441038"/>
              <a:ext cx="8150251" cy="4577181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3A209ABC-3E18-4BDA-87F4-CFF3C8C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6108338" y="3657600"/>
              <a:ext cx="140062" cy="4919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617019C-BA50-4DE3-961C-8525D1FB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665" y="3276600"/>
              <a:ext cx="91135" cy="8729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DC12D241-A943-4DAD-AEA7-12E5B30486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3713059"/>
              <a:ext cx="76200" cy="5541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29ACB8CF-249C-40D9-B627-6E5E8D787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3276600"/>
              <a:ext cx="76200" cy="990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52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05EB2-ECF4-41CA-A16F-AB46EA7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BB180-08B3-4176-91DC-C987F6FA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execution of one pass is longer in </a:t>
            </a:r>
            <a:r>
              <a:rPr lang="en-US" altLang="zh-TW" dirty="0" err="1"/>
              <a:t>oooqueue</a:t>
            </a:r>
            <a:endParaRPr lang="en-US" altLang="zh-TW" dirty="0"/>
          </a:p>
          <a:p>
            <a:pPr lvl="1"/>
            <a:r>
              <a:rPr lang="en-US" altLang="zh-TW" dirty="0"/>
              <a:t>Longer latency per task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Problem in the current design</a:t>
            </a:r>
          </a:p>
          <a:p>
            <a:pPr lvl="1"/>
            <a:r>
              <a:rPr lang="en-US" altLang="zh-TW" dirty="0"/>
              <a:t>No synchronization until the end</a:t>
            </a:r>
          </a:p>
          <a:p>
            <a:pPr lvl="1"/>
            <a:r>
              <a:rPr lang="en-US" altLang="zh-TW" dirty="0"/>
              <a:t>If the </a:t>
            </a:r>
            <a:r>
              <a:rPr lang="en-US" altLang="zh-TW" dirty="0" err="1"/>
              <a:t>numBuffers</a:t>
            </a:r>
            <a:r>
              <a:rPr lang="en-US" altLang="zh-TW" dirty="0"/>
              <a:t> is too large → FPGA will consume too much host memories, which can only be released at the end of the program.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6FBFC3-68E0-4173-8634-F1FDE750A110}"/>
              </a:ext>
            </a:extLst>
          </p:cNvPr>
          <p:cNvPicPr/>
          <p:nvPr/>
        </p:nvPicPr>
        <p:blipFill rotWithShape="1">
          <a:blip r:embed="rId2"/>
          <a:srcRect l="32426" t="27950" r="64049" b="10159"/>
          <a:stretch/>
        </p:blipFill>
        <p:spPr>
          <a:xfrm>
            <a:off x="5029200" y="1898650"/>
            <a:ext cx="381000" cy="2057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8F65ADA-2A66-48E1-BAF4-8A293C6D9C57}"/>
              </a:ext>
            </a:extLst>
          </p:cNvPr>
          <p:cNvPicPr/>
          <p:nvPr/>
        </p:nvPicPr>
        <p:blipFill rotWithShape="1">
          <a:blip r:embed="rId3"/>
          <a:srcRect l="36580" t="16796" r="51266" b="38255"/>
          <a:stretch/>
        </p:blipFill>
        <p:spPr>
          <a:xfrm>
            <a:off x="6019800" y="1866900"/>
            <a:ext cx="990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2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D40A0-5ADB-4A8D-A576-064FC9AD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Lab2: Kernel and Host Code Synchronization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0029A-AD64-4D12-9CD2-817B7A6D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OpenCL framework has two methods for synchronization</a:t>
            </a:r>
          </a:p>
          <a:p>
            <a:pPr lvl="1"/>
            <a:r>
              <a:rPr lang="en-US" altLang="zh-TW" dirty="0" err="1"/>
              <a:t>clFinish</a:t>
            </a:r>
            <a:r>
              <a:rPr lang="en-US" altLang="zh-TW" dirty="0"/>
              <a:t> and </a:t>
            </a:r>
            <a:r>
              <a:rPr lang="en-US" altLang="zh-TW" dirty="0" err="1"/>
              <a:t>clWaitForEvents</a:t>
            </a:r>
            <a:endParaRPr lang="en-US" altLang="zh-TW" dirty="0"/>
          </a:p>
          <a:p>
            <a:r>
              <a:rPr lang="en-US" altLang="zh-TW" dirty="0"/>
              <a:t>Modify the execution section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5C9EF7-60FA-42B8-A760-2399481D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00" y="2971800"/>
            <a:ext cx="5762625" cy="31315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1A9AA5-4606-41ED-82D5-DF580F8A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75" y="3741085"/>
            <a:ext cx="4259637" cy="1592939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091631A5-9357-4B6B-97AC-0B0B0B966E5D}"/>
              </a:ext>
            </a:extLst>
          </p:cNvPr>
          <p:cNvSpPr/>
          <p:nvPr/>
        </p:nvSpPr>
        <p:spPr>
          <a:xfrm>
            <a:off x="5181599" y="4347054"/>
            <a:ext cx="409575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B87659-2AC4-4491-85DF-A32501CC6638}"/>
              </a:ext>
            </a:extLst>
          </p:cNvPr>
          <p:cNvSpPr/>
          <p:nvPr/>
        </p:nvSpPr>
        <p:spPr>
          <a:xfrm>
            <a:off x="6400800" y="4800600"/>
            <a:ext cx="3200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4B976FB-EFC6-4B04-A42C-3B7208D2A5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6600" y="1349060"/>
            <a:ext cx="8229600" cy="461707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2145DCC-8039-4FD3-AABB-EF81B9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Lab2: Kernel and Host Code Synchronization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D7016-501F-4D9F-BC62-B95722EE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8"/>
            <a:ext cx="10796185" cy="5416961"/>
          </a:xfrm>
        </p:spPr>
        <p:txBody>
          <a:bodyPr>
            <a:normAutofit/>
          </a:bodyPr>
          <a:lstStyle/>
          <a:p>
            <a:r>
              <a:rPr lang="en-US" altLang="zh-TW" dirty="0"/>
              <a:t>Timeline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Total execution time: 0.024s →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0.033s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E508A7-EE5E-4BCC-AD00-4702A535215D}"/>
              </a:ext>
            </a:extLst>
          </p:cNvPr>
          <p:cNvSpPr/>
          <p:nvPr/>
        </p:nvSpPr>
        <p:spPr>
          <a:xfrm>
            <a:off x="7086600" y="3124200"/>
            <a:ext cx="212725" cy="76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1FE5A9-E81B-408C-B58A-44AF7946F4FC}"/>
              </a:ext>
            </a:extLst>
          </p:cNvPr>
          <p:cNvSpPr/>
          <p:nvPr/>
        </p:nvSpPr>
        <p:spPr>
          <a:xfrm>
            <a:off x="7370763" y="3467100"/>
            <a:ext cx="401637" cy="76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C12D241-A943-4DAD-AEA7-12E5B3048601}"/>
              </a:ext>
            </a:extLst>
          </p:cNvPr>
          <p:cNvCxnSpPr>
            <a:cxnSpLocks/>
          </p:cNvCxnSpPr>
          <p:nvPr/>
        </p:nvCxnSpPr>
        <p:spPr>
          <a:xfrm>
            <a:off x="7299325" y="3151929"/>
            <a:ext cx="92075" cy="353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9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8210E-B3E6-4D86-BFFA-C9A3A73A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75864-67AF-4888-85E1-10EC2A96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like a trade-off between in-order-queue and out-of-order queue</a:t>
            </a:r>
          </a:p>
          <a:p>
            <a:pPr lvl="1"/>
            <a:r>
              <a:rPr lang="en-US" altLang="zh-TW" dirty="0"/>
              <a:t>Out-of-order inside a batch, in-order between batches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clFinish</a:t>
            </a:r>
            <a:r>
              <a:rPr lang="en-US" altLang="zh-TW" dirty="0"/>
              <a:t> is the synchronization point of the host program</a:t>
            </a:r>
          </a:p>
          <a:p>
            <a:pPr lvl="1"/>
            <a:r>
              <a:rPr lang="en-US" altLang="zh-TW" dirty="0"/>
              <a:t>Called four times in Lab2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95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7D306-580B-4AC5-B8C8-052D9498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Lab2: Kernel and Host Code Synchronization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CE72F-CE1C-4B62-A867-764DF9BD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let the current task depends on the finish of the previous task</a:t>
            </a:r>
          </a:p>
          <a:p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3DB1661-318A-49B1-AFC3-8228118868E4}"/>
              </a:ext>
            </a:extLst>
          </p:cNvPr>
          <p:cNvGrpSpPr/>
          <p:nvPr/>
        </p:nvGrpSpPr>
        <p:grpSpPr>
          <a:xfrm>
            <a:off x="151436" y="3048000"/>
            <a:ext cx="5411165" cy="2286000"/>
            <a:chOff x="6286890" y="2057400"/>
            <a:chExt cx="5411165" cy="2286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4640CE1-89EE-4059-B55E-D3E8410AE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890" y="2057400"/>
              <a:ext cx="5411165" cy="2286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EC1024-7A81-4F65-9274-01206654DE04}"/>
                </a:ext>
              </a:extLst>
            </p:cNvPr>
            <p:cNvSpPr/>
            <p:nvPr/>
          </p:nvSpPr>
          <p:spPr>
            <a:xfrm>
              <a:off x="8725290" y="3154321"/>
              <a:ext cx="26670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C3DBBB7-45CD-4964-BBC9-174EAA1A5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4650"/>
            <a:ext cx="5634239" cy="1581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CC1A80-4EAA-42BD-81DB-CCA9DDF4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964" y="4772189"/>
            <a:ext cx="5415298" cy="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5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45DCC-8039-4FD3-AABB-EF81B9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Lab2: Kernel and Host Code Synchronization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D7016-501F-4D9F-BC62-B95722EE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8"/>
            <a:ext cx="10796185" cy="541696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Timeline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Total execution time: 0.033s →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0.027s</a:t>
            </a:r>
          </a:p>
          <a:p>
            <a:pPr lvl="1"/>
            <a:r>
              <a:rPr lang="en-US" altLang="zh-TW" dirty="0"/>
              <a:t>More overlap reduce execution time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28DAD05-AEE3-4B44-86EE-AC3364A86A2F}"/>
              </a:ext>
            </a:extLst>
          </p:cNvPr>
          <p:cNvGrpSpPr/>
          <p:nvPr/>
        </p:nvGrpSpPr>
        <p:grpSpPr>
          <a:xfrm>
            <a:off x="3352800" y="1371600"/>
            <a:ext cx="7597654" cy="4114800"/>
            <a:chOff x="2819399" y="1371600"/>
            <a:chExt cx="8131055" cy="4572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8543079-1D20-4885-8955-00AF66B3461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9399" y="1371600"/>
              <a:ext cx="8131055" cy="4572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E508A7-EE5E-4BCC-AD00-4702A535215D}"/>
                </a:ext>
              </a:extLst>
            </p:cNvPr>
            <p:cNvSpPr/>
            <p:nvPr/>
          </p:nvSpPr>
          <p:spPr>
            <a:xfrm>
              <a:off x="6324600" y="3113829"/>
              <a:ext cx="533400" cy="865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1FE5A9-E81B-408C-B58A-44AF7946F4FC}"/>
                </a:ext>
              </a:extLst>
            </p:cNvPr>
            <p:cNvSpPr/>
            <p:nvPr/>
          </p:nvSpPr>
          <p:spPr>
            <a:xfrm>
              <a:off x="6858001" y="3467100"/>
              <a:ext cx="304800" cy="762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DC12D241-A943-4DAD-AEA7-12E5B3048601}"/>
                </a:ext>
              </a:extLst>
            </p:cNvPr>
            <p:cNvCxnSpPr>
              <a:cxnSpLocks/>
            </p:cNvCxnSpPr>
            <p:nvPr/>
          </p:nvCxnSpPr>
          <p:spPr>
            <a:xfrm>
              <a:off x="6792851" y="3170979"/>
              <a:ext cx="92075" cy="3532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03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ED957-7204-45C1-BD7C-E6B39D6F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Lab2: Kernel and Host Code Synchronization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06F67-DF38-4F08-A5D7-93794A5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clWaitForEvent</a:t>
            </a:r>
            <a:endParaRPr lang="en-US" altLang="zh-TW" dirty="0"/>
          </a:p>
          <a:p>
            <a:r>
              <a:rPr lang="en-US" altLang="zh-TW" dirty="0"/>
              <a:t>Timeline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B40B2-E6B3-4112-BAC4-BBE081A5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41039"/>
            <a:ext cx="4331293" cy="217164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6573BF77-A61B-496A-9A68-0B263634456B}"/>
              </a:ext>
            </a:extLst>
          </p:cNvPr>
          <p:cNvGrpSpPr/>
          <p:nvPr/>
        </p:nvGrpSpPr>
        <p:grpSpPr>
          <a:xfrm>
            <a:off x="1219200" y="2367599"/>
            <a:ext cx="8001000" cy="4490401"/>
            <a:chOff x="1219200" y="2367599"/>
            <a:chExt cx="8001000" cy="449040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409BBE3-0EE3-43FB-BA20-31638FFDF92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2367599"/>
              <a:ext cx="8001000" cy="449040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CE765C-C00F-47D6-918D-893C2825AC73}"/>
                </a:ext>
              </a:extLst>
            </p:cNvPr>
            <p:cNvSpPr/>
            <p:nvPr/>
          </p:nvSpPr>
          <p:spPr>
            <a:xfrm>
              <a:off x="4343400" y="4114800"/>
              <a:ext cx="609600" cy="7791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A050FF-180B-4662-AF0F-34BA1BFF063F}"/>
                </a:ext>
              </a:extLst>
            </p:cNvPr>
            <p:cNvSpPr/>
            <p:nvPr/>
          </p:nvSpPr>
          <p:spPr>
            <a:xfrm>
              <a:off x="5105400" y="4449889"/>
              <a:ext cx="348343" cy="685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B71975F9-E947-4913-AC87-29E76700DD4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953000" y="4175414"/>
              <a:ext cx="152400" cy="3087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9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22269-0130-46F7-B917-E1AC084A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Lab3: OpenCL API Buffer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4C802-F770-4AEB-A67A-E9B951EB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err="1"/>
              <a:t>numBuffer</a:t>
            </a:r>
            <a:r>
              <a:rPr lang="en-US" altLang="zh-TW" dirty="0"/>
              <a:t> to 100 to get a more accurate average throughput estimate per transfer</a:t>
            </a:r>
          </a:p>
          <a:p>
            <a:r>
              <a:rPr lang="en-US" altLang="zh-TW" dirty="0"/>
              <a:t>We then sweep the buffer size from 2</a:t>
            </a:r>
            <a:r>
              <a:rPr lang="en-US" altLang="zh-TW" baseline="30000" dirty="0"/>
              <a:t>14</a:t>
            </a:r>
            <a:r>
              <a:rPr lang="en-US" altLang="zh-TW" dirty="0"/>
              <a:t> to 2</a:t>
            </a:r>
            <a:r>
              <a:rPr lang="en-US" altLang="zh-TW" baseline="30000" dirty="0"/>
              <a:t>21</a:t>
            </a:r>
            <a:r>
              <a:rPr lang="en-US" altLang="zh-TW" dirty="0"/>
              <a:t> to observe the change of the throughput</a:t>
            </a:r>
          </a:p>
          <a:p>
            <a:r>
              <a:rPr lang="en-US" altLang="zh-TW" dirty="0"/>
              <a:t>Saturate when buffer size</a:t>
            </a:r>
            <a:br>
              <a:rPr lang="en-US" altLang="zh-TW" dirty="0"/>
            </a:br>
            <a:r>
              <a:rPr lang="en-US" altLang="zh-TW" dirty="0"/>
              <a:t>is close to </a:t>
            </a:r>
            <a:r>
              <a:rPr lang="en-US" altLang="zh-TW" b="1" dirty="0"/>
              <a:t>2</a:t>
            </a:r>
            <a:r>
              <a:rPr lang="en-US" altLang="zh-TW" b="1" baseline="30000" dirty="0"/>
              <a:t>20</a:t>
            </a:r>
          </a:p>
          <a:p>
            <a:r>
              <a:rPr lang="en-US" altLang="zh-TW" dirty="0"/>
              <a:t>The saturated throughput </a:t>
            </a:r>
            <a:br>
              <a:rPr lang="en-US" altLang="zh-TW" dirty="0"/>
            </a:br>
            <a:r>
              <a:rPr lang="en-US" altLang="zh-TW" dirty="0"/>
              <a:t>is approximate </a:t>
            </a:r>
            <a:r>
              <a:rPr lang="en-US" altLang="zh-TW" b="1" dirty="0"/>
              <a:t>34000Mb/s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A1EB17-5CDE-43E8-B613-DDCA0EE256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0200" y="2819400"/>
            <a:ext cx="6052674" cy="39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F9B8D-CC27-42F0-A14B-E4B5A8EE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Optimization of HLS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555DE-3B30-44F0-AB9A-F4BC82B7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07" y="1441039"/>
            <a:ext cx="10796185" cy="4188564"/>
          </a:xfrm>
        </p:spPr>
        <p:txBody>
          <a:bodyPr/>
          <a:lstStyle/>
          <a:p>
            <a:r>
              <a:rPr lang="en-US" altLang="zh-TW" dirty="0"/>
              <a:t>Host program optimization</a:t>
            </a:r>
          </a:p>
          <a:p>
            <a:pPr lvl="1"/>
            <a:r>
              <a:rPr lang="en-US" altLang="zh-TW" dirty="0"/>
              <a:t>Schedule the tasks to increase the u-rate of kernels</a:t>
            </a:r>
          </a:p>
          <a:p>
            <a:r>
              <a:rPr lang="en-US" altLang="zh-TW" dirty="0"/>
              <a:t>Kernel code optimization</a:t>
            </a:r>
          </a:p>
          <a:p>
            <a:pPr lvl="1"/>
            <a:r>
              <a:rPr lang="en-US" altLang="zh-TW" dirty="0"/>
              <a:t>Pipeline/parallelize the kernel</a:t>
            </a:r>
          </a:p>
          <a:p>
            <a:r>
              <a:rPr lang="en-US" altLang="zh-TW" dirty="0"/>
              <a:t>Topological optimization</a:t>
            </a:r>
          </a:p>
          <a:p>
            <a:pPr lvl="1"/>
            <a:r>
              <a:rPr lang="en-US" altLang="zh-TW" dirty="0"/>
              <a:t>Connect a specific DDR to a specific kernel</a:t>
            </a:r>
          </a:p>
          <a:p>
            <a:r>
              <a:rPr lang="en-US" altLang="zh-TW" dirty="0"/>
              <a:t>Implementation optimization</a:t>
            </a:r>
          </a:p>
          <a:p>
            <a:pPr lvl="1"/>
            <a:r>
              <a:rPr lang="en-US" altLang="zh-TW" dirty="0"/>
              <a:t>DSP or LUT for the kernel</a:t>
            </a:r>
          </a:p>
          <a:p>
            <a:pPr lvl="1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7D708A-EEDB-42B4-B5EB-120F5AE0659E}"/>
              </a:ext>
            </a:extLst>
          </p:cNvPr>
          <p:cNvSpPr/>
          <p:nvPr/>
        </p:nvSpPr>
        <p:spPr>
          <a:xfrm>
            <a:off x="557615" y="1447800"/>
            <a:ext cx="7900585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552F4B-5A76-4222-9871-8648B4D10E31}"/>
              </a:ext>
            </a:extLst>
          </p:cNvPr>
          <p:cNvSpPr txBox="1"/>
          <p:nvPr/>
        </p:nvSpPr>
        <p:spPr>
          <a:xfrm>
            <a:off x="4800600" y="6150730"/>
            <a:ext cx="718517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We will focus on the </a:t>
            </a:r>
            <a:r>
              <a:rPr lang="en-US" altLang="zh-TW" sz="2800" b="1" i="1" dirty="0"/>
              <a:t>host program optimization</a:t>
            </a:r>
          </a:p>
        </p:txBody>
      </p:sp>
    </p:spTree>
    <p:extLst>
      <p:ext uri="{BB962C8B-B14F-4D97-AF65-F5344CB8AC3E}">
        <p14:creationId xmlns:p14="http://schemas.microsoft.com/office/powerpoint/2010/main" val="8504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9490F-C48E-49E9-AD59-3BC0405D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7D371-CD0D-4D8A-AB9F-42F68ABD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 code indeed influences the execution time and resource usage</a:t>
            </a:r>
          </a:p>
          <a:p>
            <a:pPr lvl="1"/>
            <a:r>
              <a:rPr lang="en-US" altLang="zh-TW" dirty="0"/>
              <a:t>Good host code make your kernel highly utilized without occupy too many host resources</a:t>
            </a:r>
          </a:p>
          <a:p>
            <a:endParaRPr lang="en-US" altLang="zh-TW" dirty="0"/>
          </a:p>
          <a:p>
            <a:r>
              <a:rPr lang="en-US" altLang="zh-TW" dirty="0"/>
              <a:t>The final sweep of the buffer size indicates the proper buffer size to use in our system to make the interface fully utilized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14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D4973-08B3-462B-8B30-B7F3AC92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6456E-5A2C-4DD3-8E53-43C729B2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release the buffer occupied by the host code?</a:t>
            </a:r>
          </a:p>
          <a:p>
            <a:pPr lvl="1"/>
            <a:r>
              <a:rPr lang="en-US" altLang="zh-TW" dirty="0"/>
              <a:t>Insert </a:t>
            </a:r>
            <a:r>
              <a:rPr lang="en-US" altLang="zh-TW" dirty="0" err="1"/>
              <a:t>clFinish</a:t>
            </a:r>
            <a:endParaRPr lang="en-US" altLang="zh-TW" dirty="0"/>
          </a:p>
          <a:p>
            <a:pPr lvl="1"/>
            <a:r>
              <a:rPr lang="en-US" altLang="zh-TW" dirty="0"/>
              <a:t>Insert </a:t>
            </a:r>
            <a:r>
              <a:rPr lang="en-US" altLang="zh-TW" dirty="0" err="1"/>
              <a:t>clWaitForEvent</a:t>
            </a:r>
            <a:endParaRPr lang="en-US" altLang="zh-TW" dirty="0"/>
          </a:p>
          <a:p>
            <a:pPr lvl="1"/>
            <a:r>
              <a:rPr lang="en-US" altLang="zh-TW" dirty="0"/>
              <a:t>Let event depends on the finish of the previous 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0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C76C5-BB81-4752-B0B2-4AC4772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52AE8-9A25-41E6-AE6D-31D0F0A3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0" y="4419600"/>
            <a:ext cx="10796185" cy="1981200"/>
          </a:xfrm>
        </p:spPr>
        <p:txBody>
          <a:bodyPr/>
          <a:lstStyle/>
          <a:p>
            <a:r>
              <a:rPr lang="en-US" altLang="zh-TW" dirty="0"/>
              <a:t>read: convert AXI to </a:t>
            </a:r>
            <a:r>
              <a:rPr lang="en-US" altLang="zh-TW" dirty="0" err="1"/>
              <a:t>AXI_Stream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write: convert </a:t>
            </a:r>
            <a:r>
              <a:rPr lang="en-US" altLang="zh-TW" dirty="0" err="1"/>
              <a:t>AXI_Stream</a:t>
            </a:r>
            <a:r>
              <a:rPr lang="en-US" altLang="zh-TW" dirty="0"/>
              <a:t> to AXI</a:t>
            </a:r>
          </a:p>
          <a:p>
            <a:r>
              <a:rPr lang="en-US" altLang="zh-TW" dirty="0"/>
              <a:t>exec: add </a:t>
            </a:r>
            <a:r>
              <a:rPr lang="en-US" altLang="zh-TW" dirty="0" err="1"/>
              <a:t>processDelays</a:t>
            </a:r>
            <a:r>
              <a:rPr lang="en-US" altLang="zh-TW" dirty="0"/>
              <a:t> to the input and write out the result after </a:t>
            </a:r>
            <a:r>
              <a:rPr lang="en-US" altLang="zh-TW" dirty="0" err="1"/>
              <a:t>processDelays</a:t>
            </a:r>
            <a:r>
              <a:rPr lang="en-US" altLang="zh-TW" dirty="0"/>
              <a:t> cycles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FAB1A0-2F8A-43C8-8A76-08DE29B2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5" y="1447800"/>
            <a:ext cx="1120465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277C3-1D0F-4712-86CA-4F976AE9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Used Pragma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7CEE2-CF26-409B-92A3-5E2769BE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</a:p>
          <a:p>
            <a:pPr lvl="1"/>
            <a:r>
              <a:rPr lang="en-US" altLang="zh-TW" dirty="0"/>
              <a:t>Reduces the II into 1 as possible</a:t>
            </a:r>
          </a:p>
          <a:p>
            <a:pPr lvl="1"/>
            <a:r>
              <a:rPr lang="en-US" altLang="zh-TW" dirty="0"/>
              <a:t>Depends on the read and write latency</a:t>
            </a:r>
          </a:p>
          <a:p>
            <a:pPr lvl="2"/>
            <a:r>
              <a:rPr lang="en-US" altLang="zh-TW" dirty="0"/>
              <a:t>How many copies of HW required</a:t>
            </a:r>
          </a:p>
          <a:p>
            <a:r>
              <a:rPr lang="en-US" altLang="zh-TW" dirty="0"/>
              <a:t>DATAFLOW</a:t>
            </a:r>
          </a:p>
          <a:p>
            <a:pPr lvl="1"/>
            <a:r>
              <a:rPr lang="en-US" altLang="zh-TW" dirty="0"/>
              <a:t>Enable task-level pipelining</a:t>
            </a:r>
          </a:p>
          <a:p>
            <a:pPr lvl="1"/>
            <a:r>
              <a:rPr lang="en-US" altLang="zh-TW" dirty="0"/>
              <a:t>Especially for adjacent for loops</a:t>
            </a:r>
          </a:p>
          <a:p>
            <a:pPr lvl="1"/>
            <a:r>
              <a:rPr lang="en-US" altLang="zh-TW" dirty="0"/>
              <a:t>Also reduce the II of the entire function</a:t>
            </a:r>
          </a:p>
          <a:p>
            <a:pPr lvl="1"/>
            <a:r>
              <a:rPr lang="en-US" altLang="zh-TW" dirty="0"/>
              <a:t>Not working in current example</a:t>
            </a:r>
          </a:p>
          <a:p>
            <a:pPr lvl="2"/>
            <a:r>
              <a:rPr lang="en-US" altLang="zh-TW" dirty="0"/>
              <a:t>Shown in the result</a:t>
            </a:r>
          </a:p>
          <a:p>
            <a:pPr lvl="1"/>
            <a:endParaRPr lang="zh-TW" altLang="en-US" dirty="0"/>
          </a:p>
        </p:txBody>
      </p:sp>
      <p:pic>
        <p:nvPicPr>
          <p:cNvPr id="1026" name="Picture 2" descr="https://docs.xilinx.com/api/khub/maps/u1ha7A~FnJAUGn1TvNNmSQ/resources/51KceOwRueyqsbOy_VA7Sg/content?Ft-Calling-App=ft%2Fturnkey-portal&amp;Ft-Calling-App-Version=4.0.17">
            <a:extLst>
              <a:ext uri="{FF2B5EF4-FFF2-40B4-BE49-F238E27FC236}">
                <a16:creationId xmlns:a16="http://schemas.microsoft.com/office/drawing/2014/main" id="{DA8E1310-5B7F-4D9F-AAFC-60C41A30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95" y="1239283"/>
            <a:ext cx="4345390" cy="25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xilinx.com/htmldocs/xilinx2017_4/sdaccel_doc/mid1504034892994.image">
            <a:extLst>
              <a:ext uri="{FF2B5EF4-FFF2-40B4-BE49-F238E27FC236}">
                <a16:creationId xmlns:a16="http://schemas.microsoft.com/office/drawing/2014/main" id="{3780CF8E-2087-4A0D-B381-44EBEBBB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95" y="3883176"/>
            <a:ext cx="4345390" cy="262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A98B975-6B2A-49C0-B332-6730ED4FB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450617"/>
            <a:ext cx="3857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93158-3FB1-44C7-8EDF-9624DB28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of Module-pass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D5A99-2D5D-4551-AEA9-D0DBFB43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9"/>
            <a:ext cx="5462185" cy="4188564"/>
          </a:xfrm>
        </p:spPr>
        <p:txBody>
          <a:bodyPr/>
          <a:lstStyle/>
          <a:p>
            <a:r>
              <a:rPr lang="en-US" altLang="zh-TW" dirty="0"/>
              <a:t>read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write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79C101-CDD1-4CCA-8A1F-CC9C719A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2625"/>
            <a:ext cx="3505200" cy="1476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5FE8B7-695C-4E1C-B7E3-A1D8DA39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3228"/>
            <a:ext cx="3714750" cy="147637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57EB112-A046-432D-B851-43268C125C88}"/>
              </a:ext>
            </a:extLst>
          </p:cNvPr>
          <p:cNvSpPr txBox="1">
            <a:spLocks/>
          </p:cNvSpPr>
          <p:nvPr/>
        </p:nvSpPr>
        <p:spPr>
          <a:xfrm>
            <a:off x="5815415" y="1441039"/>
            <a:ext cx="5462185" cy="418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5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exec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pass_dataflow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EE29E1-2D15-4E76-BDA7-63AA3CB9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5" y="1685925"/>
            <a:ext cx="3514725" cy="22002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BF38E9-9E91-488D-A875-C71719DB1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5" y="4434973"/>
            <a:ext cx="3714750" cy="23892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AFC1D2-9F77-4BAF-86B5-A168E3C3A640}"/>
              </a:ext>
            </a:extLst>
          </p:cNvPr>
          <p:cNvSpPr/>
          <p:nvPr/>
        </p:nvSpPr>
        <p:spPr>
          <a:xfrm>
            <a:off x="7696200" y="5105400"/>
            <a:ext cx="14478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58C3F2-D1CE-4752-8646-1EC793699791}"/>
              </a:ext>
            </a:extLst>
          </p:cNvPr>
          <p:cNvSpPr/>
          <p:nvPr/>
        </p:nvSpPr>
        <p:spPr>
          <a:xfrm>
            <a:off x="1371600" y="2690812"/>
            <a:ext cx="1600200" cy="128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785C8A-394C-4DD9-933D-95ED4F228558}"/>
              </a:ext>
            </a:extLst>
          </p:cNvPr>
          <p:cNvSpPr/>
          <p:nvPr/>
        </p:nvSpPr>
        <p:spPr>
          <a:xfrm>
            <a:off x="1447800" y="4877126"/>
            <a:ext cx="1524000" cy="152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9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61FBB-843B-4CF1-8DCE-9148DAB7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8EDA4-5A3A-4F83-9E25-5DD95141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8"/>
            <a:ext cx="10796185" cy="51121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Flow chart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ApiHandle</a:t>
            </a:r>
            <a:endParaRPr lang="en-US" altLang="zh-TW" dirty="0"/>
          </a:p>
          <a:p>
            <a:pPr lvl="1"/>
            <a:r>
              <a:rPr lang="en-US" altLang="zh-TW" dirty="0"/>
              <a:t>Setup device</a:t>
            </a:r>
          </a:p>
          <a:p>
            <a:pPr lvl="1"/>
            <a:r>
              <a:rPr lang="en-US" altLang="zh-TW" dirty="0"/>
              <a:t>Create kernel</a:t>
            </a:r>
          </a:p>
          <a:p>
            <a:pPr lvl="1"/>
            <a:r>
              <a:rPr lang="en-US" altLang="zh-TW" dirty="0"/>
              <a:t>Create queue</a:t>
            </a:r>
          </a:p>
          <a:p>
            <a:r>
              <a:rPr lang="en-US" altLang="zh-TW" dirty="0"/>
              <a:t>Task</a:t>
            </a:r>
          </a:p>
          <a:p>
            <a:pPr lvl="1"/>
            <a:r>
              <a:rPr lang="en-US" altLang="zh-TW" dirty="0"/>
              <a:t>Create global buffer for input and output</a:t>
            </a:r>
          </a:p>
          <a:p>
            <a:pPr lvl="1"/>
            <a:r>
              <a:rPr lang="en-US" altLang="zh-TW" dirty="0"/>
              <a:t>Set kernel </a:t>
            </a:r>
            <a:r>
              <a:rPr lang="en-US" altLang="zh-TW" dirty="0" err="1"/>
              <a:t>args</a:t>
            </a:r>
            <a:endParaRPr lang="en-US" altLang="zh-TW" dirty="0"/>
          </a:p>
          <a:p>
            <a:pPr lvl="1"/>
            <a:r>
              <a:rPr lang="en-US" altLang="zh-TW" dirty="0"/>
              <a:t>Move input data to global buffer</a:t>
            </a:r>
          </a:p>
          <a:p>
            <a:pPr lvl="1"/>
            <a:r>
              <a:rPr lang="en-US" altLang="zh-TW" dirty="0"/>
              <a:t>Start kernel</a:t>
            </a:r>
          </a:p>
          <a:p>
            <a:pPr lvl="1"/>
            <a:r>
              <a:rPr lang="en-US" altLang="zh-TW" dirty="0"/>
              <a:t>Read output data from the global buffer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2F6E5B-A374-4A28-91D2-CA5AE9B1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0460182" cy="762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DBB58-CBA9-4DC4-87D3-C7A4984A614A}"/>
              </a:ext>
            </a:extLst>
          </p:cNvPr>
          <p:cNvSpPr/>
          <p:nvPr/>
        </p:nvSpPr>
        <p:spPr>
          <a:xfrm>
            <a:off x="4953000" y="1752600"/>
            <a:ext cx="21336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10C46-C9DA-4B13-B944-984A7EC1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56516-0870-4300-B8F6-56D1BBC7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8"/>
            <a:ext cx="10796185" cy="5112161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numBuffers</a:t>
            </a:r>
            <a:endParaRPr lang="en-US" altLang="zh-TW" dirty="0"/>
          </a:p>
          <a:p>
            <a:pPr lvl="1"/>
            <a:r>
              <a:rPr lang="en-US" altLang="zh-TW" dirty="0"/>
              <a:t>Total number of tasks</a:t>
            </a:r>
          </a:p>
          <a:p>
            <a:pPr lvl="1"/>
            <a:r>
              <a:rPr lang="en-US" altLang="zh-TW" dirty="0"/>
              <a:t>Set to 10 in the first and 100 in the second task</a:t>
            </a:r>
          </a:p>
          <a:p>
            <a:r>
              <a:rPr lang="en-US" altLang="zh-TW" dirty="0" err="1"/>
              <a:t>oooQueue</a:t>
            </a:r>
            <a:endParaRPr lang="en-US" altLang="zh-TW" dirty="0"/>
          </a:p>
          <a:p>
            <a:pPr lvl="1"/>
            <a:r>
              <a:rPr lang="en-US" altLang="zh-TW" dirty="0"/>
              <a:t>Set the queue as the out-of-order queue</a:t>
            </a:r>
          </a:p>
          <a:p>
            <a:pPr lvl="1"/>
            <a:r>
              <a:rPr lang="en-US" altLang="zh-TW" dirty="0"/>
              <a:t>Set to true except the first experiment of Lab1</a:t>
            </a:r>
          </a:p>
          <a:p>
            <a:r>
              <a:rPr lang="en-US" altLang="zh-TW" dirty="0" err="1"/>
              <a:t>processDelay</a:t>
            </a:r>
            <a:endParaRPr lang="en-US" altLang="zh-TW" dirty="0"/>
          </a:p>
          <a:p>
            <a:pPr lvl="1"/>
            <a:r>
              <a:rPr lang="en-US" altLang="zh-TW" dirty="0"/>
              <a:t>The number required to be added to the output</a:t>
            </a:r>
          </a:p>
          <a:p>
            <a:pPr lvl="1"/>
            <a:r>
              <a:rPr lang="en-US" altLang="zh-TW" dirty="0"/>
              <a:t>Set to 1</a:t>
            </a:r>
          </a:p>
          <a:p>
            <a:r>
              <a:rPr lang="en-US" altLang="zh-TW" dirty="0" err="1"/>
              <a:t>bufferSize</a:t>
            </a:r>
            <a:endParaRPr lang="en-US" altLang="zh-TW" dirty="0"/>
          </a:p>
          <a:p>
            <a:pPr lvl="1"/>
            <a:r>
              <a:rPr lang="en-US" altLang="zh-TW" dirty="0"/>
              <a:t>The number of input data per task</a:t>
            </a:r>
          </a:p>
          <a:p>
            <a:pPr lvl="1"/>
            <a:r>
              <a:rPr lang="en-US" altLang="zh-TW" dirty="0"/>
              <a:t>Set as 16384 in the first two labs and sweep in the third lab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75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45DCC-8039-4FD3-AABB-EF81B9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Lab1: Use the In-order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D7016-501F-4D9F-BC62-B95722EE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Setup params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Execution code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6D4D36-0036-45D5-AE04-2284266B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87923"/>
            <a:ext cx="5874278" cy="18791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EB62551-A5D5-4135-AE86-E313627C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962400"/>
            <a:ext cx="5874278" cy="2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45DCC-8039-4FD3-AABB-EF81B9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Lab1: Use the In-order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D7016-501F-4D9F-BC62-B95722EE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15" y="1441038"/>
            <a:ext cx="10796185" cy="5416961"/>
          </a:xfrm>
        </p:spPr>
        <p:txBody>
          <a:bodyPr>
            <a:normAutofit/>
          </a:bodyPr>
          <a:lstStyle/>
          <a:p>
            <a:r>
              <a:rPr lang="en-US" altLang="zh-TW" dirty="0"/>
              <a:t>Timeline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Total execution time: 0.043s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B5D3963-A332-4066-A4AD-3EFDCAFB9364}"/>
              </a:ext>
            </a:extLst>
          </p:cNvPr>
          <p:cNvGrpSpPr/>
          <p:nvPr/>
        </p:nvGrpSpPr>
        <p:grpSpPr>
          <a:xfrm>
            <a:off x="1219200" y="1905000"/>
            <a:ext cx="10809880" cy="3816762"/>
            <a:chOff x="2341476" y="3173083"/>
            <a:chExt cx="9480389" cy="33473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F5FCA08-CB80-4293-931C-08A50BE26C7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41476" y="3173083"/>
              <a:ext cx="9480389" cy="3347344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3A209ABC-3E18-4BDA-87F4-CFF3C8C28D22}"/>
                </a:ext>
              </a:extLst>
            </p:cNvPr>
            <p:cNvCxnSpPr/>
            <p:nvPr/>
          </p:nvCxnSpPr>
          <p:spPr>
            <a:xfrm>
              <a:off x="5334000" y="5576848"/>
              <a:ext cx="76200" cy="3139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617019C-BA50-4DE3-961C-8525D1FB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800" y="5334000"/>
              <a:ext cx="152400" cy="5568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DC12D241-A943-4DAD-AEA7-12E5B304860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334000"/>
              <a:ext cx="88307" cy="152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29ACB8CF-249C-40D9-B627-6E5E8D7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5576848"/>
              <a:ext cx="76200" cy="3139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76393</TotalTime>
  <Words>623</Words>
  <Application>Microsoft Office PowerPoint</Application>
  <PresentationFormat>寬螢幕</PresentationFormat>
  <Paragraphs>173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HY헤드라인M</vt:lpstr>
      <vt:lpstr>宋体</vt:lpstr>
      <vt:lpstr>微軟正黑體</vt:lpstr>
      <vt:lpstr>新細明體</vt:lpstr>
      <vt:lpstr>Arial</vt:lpstr>
      <vt:lpstr>Calibri</vt:lpstr>
      <vt:lpstr>Times New Roman</vt:lpstr>
      <vt:lpstr>Wingdings</vt:lpstr>
      <vt:lpstr>Office 佈景主題</vt:lpstr>
      <vt:lpstr>LabA: Host Code Optimization</vt:lpstr>
      <vt:lpstr>Performance Optimization of HLS</vt:lpstr>
      <vt:lpstr>System Diagram</vt:lpstr>
      <vt:lpstr>Used Pragma</vt:lpstr>
      <vt:lpstr>Code of Module-pass</vt:lpstr>
      <vt:lpstr>Host Program</vt:lpstr>
      <vt:lpstr>Current Settings</vt:lpstr>
      <vt:lpstr>Lab1: Use the In-order Queue</vt:lpstr>
      <vt:lpstr>Lab1: Use the In-order Queue</vt:lpstr>
      <vt:lpstr>Lab1: Use the Out-of-order Queue</vt:lpstr>
      <vt:lpstr>Lab1: Use the In-order Queue</vt:lpstr>
      <vt:lpstr>Observation</vt:lpstr>
      <vt:lpstr>Lab2: Kernel and Host Code Synchronization</vt:lpstr>
      <vt:lpstr>Lab2: Kernel and Host Code Synchronization</vt:lpstr>
      <vt:lpstr>Observation</vt:lpstr>
      <vt:lpstr>Lab2: Kernel and Host Code Synchronization</vt:lpstr>
      <vt:lpstr>Lab2: Kernel and Host Code Synchronization</vt:lpstr>
      <vt:lpstr>Lab2: Kernel and Host Code Synchronization </vt:lpstr>
      <vt:lpstr>Lab3: OpenCL API Buffer Size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奕達 陳</cp:lastModifiedBy>
  <cp:revision>2334</cp:revision>
  <cp:lastPrinted>2020-08-26T14:58:38Z</cp:lastPrinted>
  <dcterms:created xsi:type="dcterms:W3CDTF">2012-12-03T13:22:54Z</dcterms:created>
  <dcterms:modified xsi:type="dcterms:W3CDTF">2022-10-20T06:16:15Z</dcterms:modified>
</cp:coreProperties>
</file>