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handoutMasterIdLst>
    <p:handoutMasterId r:id="rId35"/>
  </p:handoutMasterIdLst>
  <p:sldIdLst>
    <p:sldId id="355" r:id="rId2"/>
    <p:sldId id="390" r:id="rId3"/>
    <p:sldId id="372" r:id="rId4"/>
    <p:sldId id="373" r:id="rId5"/>
    <p:sldId id="374" r:id="rId6"/>
    <p:sldId id="375" r:id="rId7"/>
    <p:sldId id="387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67" r:id="rId19"/>
    <p:sldId id="386" r:id="rId20"/>
    <p:sldId id="388" r:id="rId21"/>
    <p:sldId id="362" r:id="rId22"/>
    <p:sldId id="359" r:id="rId23"/>
    <p:sldId id="363" r:id="rId24"/>
    <p:sldId id="360" r:id="rId25"/>
    <p:sldId id="364" r:id="rId26"/>
    <p:sldId id="361" r:id="rId27"/>
    <p:sldId id="365" r:id="rId28"/>
    <p:sldId id="366" r:id="rId29"/>
    <p:sldId id="369" r:id="rId30"/>
    <p:sldId id="370" r:id="rId31"/>
    <p:sldId id="371" r:id="rId32"/>
    <p:sldId id="389" r:id="rId33"/>
  </p:sldIdLst>
  <p:sldSz cx="9144000" cy="6858000" type="screen4x3"/>
  <p:notesSz cx="10234613" cy="71040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" initials="J" lastIdx="11" clrIdx="0"/>
  <p:cmAuthor id="2" name="Windows 使用者" initials="W使" lastIdx="2" clrIdx="1"/>
  <p:cmAuthor id="3" name="CYYAO" initials="C" lastIdx="1" clrIdx="2">
    <p:extLst>
      <p:ext uri="{19B8F6BF-5375-455C-9EA6-DF929625EA0E}">
        <p15:presenceInfo xmlns:p15="http://schemas.microsoft.com/office/powerpoint/2012/main" userId="CYY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2"/>
    <a:srgbClr val="FBD8BC"/>
    <a:srgbClr val="FFF2CC"/>
    <a:srgbClr val="F5F5F5"/>
    <a:srgbClr val="FBFBFB"/>
    <a:srgbClr val="D9E2F3"/>
    <a:srgbClr val="0000CC"/>
    <a:srgbClr val="009900"/>
    <a:srgbClr val="FFFFFF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3" autoAdjust="0"/>
    <p:restoredTop sz="89394" autoAdjust="0"/>
  </p:normalViewPr>
  <p:slideViewPr>
    <p:cSldViewPr snapToGrid="0">
      <p:cViewPr varScale="1">
        <p:scale>
          <a:sx n="112" d="100"/>
          <a:sy n="112" d="100"/>
        </p:scale>
        <p:origin x="9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3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/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/>
      <dgm:t>
        <a:bodyPr/>
        <a:lstStyle/>
        <a:p>
          <a:r>
            <a:rPr kumimoji="1" lang="en-US" b="1"/>
            <a:t>Folded</a:t>
          </a:r>
          <a:endParaRPr lang="zh-TW" b="1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2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/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/>
      <dgm:t>
        <a:bodyPr/>
        <a:lstStyle/>
        <a:p>
          <a:r>
            <a:rPr kumimoji="1" lang="en-US" b="1"/>
            <a:t>Folded</a:t>
          </a:r>
          <a:endParaRPr lang="zh-TW" b="1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3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>
        <a:solidFill>
          <a:schemeClr val="accent2"/>
        </a:solidFill>
      </dgm:spPr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/>
      <dgm:t>
        <a:bodyPr/>
        <a:lstStyle/>
        <a:p>
          <a:r>
            <a:rPr kumimoji="1" lang="en-US" b="1"/>
            <a:t>Folded</a:t>
          </a:r>
          <a:endParaRPr lang="zh-TW" b="1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3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>
        <a:solidFill>
          <a:schemeClr val="accent3"/>
        </a:solidFill>
      </dgm:spPr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>
        <a:solidFill>
          <a:schemeClr val="accent2"/>
        </a:solidFill>
      </dgm:spPr>
      <dgm:t>
        <a:bodyPr/>
        <a:lstStyle/>
        <a:p>
          <a:r>
            <a:rPr kumimoji="1" lang="en-US" b="1" dirty="0"/>
            <a:t>Folded</a:t>
          </a:r>
          <a:endParaRPr lang="zh-TW" b="1" dirty="0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2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/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/>
      <dgm:t>
        <a:bodyPr/>
        <a:lstStyle/>
        <a:p>
          <a:r>
            <a:rPr kumimoji="1" lang="en-US" b="1"/>
            <a:t>Folded</a:t>
          </a:r>
          <a:endParaRPr lang="zh-TW" b="1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1A9898-1C3B-1047-8D9C-2F16438983CD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72ABD6FB-340E-BB40-9BEE-6AE760C5379A}">
      <dgm:prSet/>
      <dgm:spPr/>
      <dgm:t>
        <a:bodyPr/>
        <a:lstStyle/>
        <a:p>
          <a:r>
            <a:rPr kumimoji="1" lang="en-US" b="1"/>
            <a:t>Input ONNX</a:t>
          </a:r>
          <a:endParaRPr lang="zh-TW" b="1"/>
        </a:p>
      </dgm:t>
    </dgm:pt>
    <dgm:pt modelId="{7B7AF65F-76DF-A243-9E08-021662A1E132}" type="par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7A584EA2-ED74-5748-95D9-3900C1C11CFB}" type="sibTrans" cxnId="{4C705DFF-ED67-474C-BC37-17F99D1D82B0}">
      <dgm:prSet/>
      <dgm:spPr/>
      <dgm:t>
        <a:bodyPr/>
        <a:lstStyle/>
        <a:p>
          <a:endParaRPr lang="zh-TW" altLang="en-US" b="1"/>
        </a:p>
      </dgm:t>
    </dgm:pt>
    <dgm:pt modelId="{3677A9E3-A1D2-3840-97CD-B51EF28A050B}">
      <dgm:prSet/>
      <dgm:spPr/>
      <dgm:t>
        <a:bodyPr/>
        <a:lstStyle/>
        <a:p>
          <a:r>
            <a:rPr kumimoji="1" lang="en-US" b="1"/>
            <a:t>Tidy Up</a:t>
          </a:r>
          <a:endParaRPr lang="zh-TW" b="1"/>
        </a:p>
      </dgm:t>
    </dgm:pt>
    <dgm:pt modelId="{4D6CBC4E-445B-CE42-988E-3EA5966FA0F9}" type="par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5646ABAC-3E3C-2842-9A90-BB706A2D123C}" type="sibTrans" cxnId="{072F8F26-208C-5A4B-AF4C-E4D9358C8986}">
      <dgm:prSet/>
      <dgm:spPr/>
      <dgm:t>
        <a:bodyPr/>
        <a:lstStyle/>
        <a:p>
          <a:endParaRPr lang="zh-TW" altLang="en-US" b="1"/>
        </a:p>
      </dgm:t>
    </dgm:pt>
    <dgm:pt modelId="{142EE6C8-6390-1243-B4C0-12059A24B15D}">
      <dgm:prSet/>
      <dgm:spPr>
        <a:solidFill>
          <a:schemeClr val="accent3"/>
        </a:solidFill>
      </dgm:spPr>
      <dgm:t>
        <a:bodyPr/>
        <a:lstStyle/>
        <a:p>
          <a:r>
            <a:rPr kumimoji="1" lang="en-US" b="1" dirty="0"/>
            <a:t>Streamlined</a:t>
          </a:r>
          <a:endParaRPr lang="zh-TW" b="1" dirty="0"/>
        </a:p>
      </dgm:t>
    </dgm:pt>
    <dgm:pt modelId="{F0F8FDBD-EC18-9C48-9000-A05BAE16FFB6}" type="par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7DF4EC09-14EA-6541-AB16-ECB63BD11CC4}" type="sibTrans" cxnId="{B150A742-6777-824C-8B65-E86DBDEA5594}">
      <dgm:prSet/>
      <dgm:spPr/>
      <dgm:t>
        <a:bodyPr/>
        <a:lstStyle/>
        <a:p>
          <a:endParaRPr lang="zh-TW" altLang="en-US" b="1"/>
        </a:p>
      </dgm:t>
    </dgm:pt>
    <dgm:pt modelId="{2413D99F-584F-F24C-A782-D8617219DD5A}">
      <dgm:prSet/>
      <dgm:spPr>
        <a:solidFill>
          <a:schemeClr val="accent3"/>
        </a:solidFill>
      </dgm:spPr>
      <dgm:t>
        <a:bodyPr/>
        <a:lstStyle/>
        <a:p>
          <a:r>
            <a:rPr kumimoji="1" lang="en-US" b="1"/>
            <a:t>Dataflow</a:t>
          </a:r>
          <a:endParaRPr lang="zh-TW" b="1"/>
        </a:p>
      </dgm:t>
    </dgm:pt>
    <dgm:pt modelId="{E8F306B7-8282-BB4D-940E-06C92FD98A11}" type="par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D5348EF1-BE46-A84C-83F7-316E00E7D4FA}" type="sibTrans" cxnId="{DF941F30-7FB3-E34C-800F-59AB942802C1}">
      <dgm:prSet/>
      <dgm:spPr/>
      <dgm:t>
        <a:bodyPr/>
        <a:lstStyle/>
        <a:p>
          <a:endParaRPr lang="zh-TW" altLang="en-US" b="1"/>
        </a:p>
      </dgm:t>
    </dgm:pt>
    <dgm:pt modelId="{C10DE5F9-8C81-6845-97A7-ABDEC0650479}">
      <dgm:prSet/>
      <dgm:spPr>
        <a:solidFill>
          <a:schemeClr val="accent2"/>
        </a:solidFill>
      </dgm:spPr>
      <dgm:t>
        <a:bodyPr/>
        <a:lstStyle/>
        <a:p>
          <a:r>
            <a:rPr kumimoji="1" lang="en-US" b="1" dirty="0"/>
            <a:t>Folded</a:t>
          </a:r>
          <a:endParaRPr lang="zh-TW" b="1" dirty="0"/>
        </a:p>
      </dgm:t>
    </dgm:pt>
    <dgm:pt modelId="{0891E336-E794-F247-A7B1-8673A5B294CF}" type="par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61E85582-E8E3-C24B-BC46-927A687D84FE}" type="sibTrans" cxnId="{72682973-510F-5D4E-BF94-2FF1B74310C3}">
      <dgm:prSet/>
      <dgm:spPr/>
      <dgm:t>
        <a:bodyPr/>
        <a:lstStyle/>
        <a:p>
          <a:endParaRPr lang="zh-TW" altLang="en-US" b="1"/>
        </a:p>
      </dgm:t>
    </dgm:pt>
    <dgm:pt modelId="{095F8CEF-CB8F-B74F-808E-B021B67D42AB}">
      <dgm:prSet/>
      <dgm:spPr/>
      <dgm:t>
        <a:bodyPr/>
        <a:lstStyle/>
        <a:p>
          <a:r>
            <a:rPr kumimoji="1" lang="en-US" b="1"/>
            <a:t>Hardware Generation</a:t>
          </a:r>
          <a:endParaRPr lang="zh-TW" b="1"/>
        </a:p>
      </dgm:t>
    </dgm:pt>
    <dgm:pt modelId="{A9A49985-5D49-0848-9A88-0C7CBCDB2B83}" type="par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8273E53B-0A96-444B-BCDA-49EE93401655}" type="sibTrans" cxnId="{1D1B6EB9-BF7E-3C43-A85C-F4AF4EDB4C3C}">
      <dgm:prSet/>
      <dgm:spPr/>
      <dgm:t>
        <a:bodyPr/>
        <a:lstStyle/>
        <a:p>
          <a:endParaRPr lang="zh-TW" altLang="en-US" b="1"/>
        </a:p>
      </dgm:t>
    </dgm:pt>
    <dgm:pt modelId="{67ABCF4E-8542-0849-8BE7-C550E46E914E}" type="pres">
      <dgm:prSet presAssocID="{D91A9898-1C3B-1047-8D9C-2F16438983CD}" presName="Name0" presStyleCnt="0">
        <dgm:presLayoutVars>
          <dgm:dir/>
          <dgm:animLvl val="lvl"/>
          <dgm:resizeHandles val="exact"/>
        </dgm:presLayoutVars>
      </dgm:prSet>
      <dgm:spPr/>
    </dgm:pt>
    <dgm:pt modelId="{981EF408-6A17-B949-9D73-86B5AE1A736E}" type="pres">
      <dgm:prSet presAssocID="{095F8CEF-CB8F-B74F-808E-B021B67D42AB}" presName="boxAndChildren" presStyleCnt="0"/>
      <dgm:spPr/>
    </dgm:pt>
    <dgm:pt modelId="{740AB9D5-37DE-6141-A692-66C0371105D9}" type="pres">
      <dgm:prSet presAssocID="{095F8CEF-CB8F-B74F-808E-B021B67D42AB}" presName="parentTextBox" presStyleLbl="node1" presStyleIdx="0" presStyleCnt="6"/>
      <dgm:spPr/>
    </dgm:pt>
    <dgm:pt modelId="{49E1A53D-27DA-004F-AF4A-BED3B19C348B}" type="pres">
      <dgm:prSet presAssocID="{61E85582-E8E3-C24B-BC46-927A687D84FE}" presName="sp" presStyleCnt="0"/>
      <dgm:spPr/>
    </dgm:pt>
    <dgm:pt modelId="{F122B93A-895C-644E-A437-C74DEC3EE218}" type="pres">
      <dgm:prSet presAssocID="{C10DE5F9-8C81-6845-97A7-ABDEC0650479}" presName="arrowAndChildren" presStyleCnt="0"/>
      <dgm:spPr/>
    </dgm:pt>
    <dgm:pt modelId="{C14B5CDC-57B8-DC4B-8A9F-A8DC64A2975D}" type="pres">
      <dgm:prSet presAssocID="{C10DE5F9-8C81-6845-97A7-ABDEC0650479}" presName="parentTextArrow" presStyleLbl="node1" presStyleIdx="1" presStyleCnt="6"/>
      <dgm:spPr/>
    </dgm:pt>
    <dgm:pt modelId="{DDD6D69C-2FF2-4544-87FD-BDEF2C318C51}" type="pres">
      <dgm:prSet presAssocID="{D5348EF1-BE46-A84C-83F7-316E00E7D4FA}" presName="sp" presStyleCnt="0"/>
      <dgm:spPr/>
    </dgm:pt>
    <dgm:pt modelId="{868AA277-EB98-9840-87A7-04CD0158D883}" type="pres">
      <dgm:prSet presAssocID="{2413D99F-584F-F24C-A782-D8617219DD5A}" presName="arrowAndChildren" presStyleCnt="0"/>
      <dgm:spPr/>
    </dgm:pt>
    <dgm:pt modelId="{7D727F7E-79FA-114C-9A85-F11D83145BF9}" type="pres">
      <dgm:prSet presAssocID="{2413D99F-584F-F24C-A782-D8617219DD5A}" presName="parentTextArrow" presStyleLbl="node1" presStyleIdx="2" presStyleCnt="6"/>
      <dgm:spPr/>
    </dgm:pt>
    <dgm:pt modelId="{CF5C0859-7BB8-6944-9D0D-D1A0A27B1317}" type="pres">
      <dgm:prSet presAssocID="{7DF4EC09-14EA-6541-AB16-ECB63BD11CC4}" presName="sp" presStyleCnt="0"/>
      <dgm:spPr/>
    </dgm:pt>
    <dgm:pt modelId="{0DB2337C-89BF-B340-871F-14A5A5C1F8BC}" type="pres">
      <dgm:prSet presAssocID="{142EE6C8-6390-1243-B4C0-12059A24B15D}" presName="arrowAndChildren" presStyleCnt="0"/>
      <dgm:spPr/>
    </dgm:pt>
    <dgm:pt modelId="{CDDEC5EC-81FD-4642-89DF-BF352FF13463}" type="pres">
      <dgm:prSet presAssocID="{142EE6C8-6390-1243-B4C0-12059A24B15D}" presName="parentTextArrow" presStyleLbl="node1" presStyleIdx="3" presStyleCnt="6"/>
      <dgm:spPr/>
    </dgm:pt>
    <dgm:pt modelId="{5B771B1F-4603-6144-8341-8CD84654B2D8}" type="pres">
      <dgm:prSet presAssocID="{5646ABAC-3E3C-2842-9A90-BB706A2D123C}" presName="sp" presStyleCnt="0"/>
      <dgm:spPr/>
    </dgm:pt>
    <dgm:pt modelId="{76E5239B-0ADF-1442-8987-29DB6AFFE833}" type="pres">
      <dgm:prSet presAssocID="{3677A9E3-A1D2-3840-97CD-B51EF28A050B}" presName="arrowAndChildren" presStyleCnt="0"/>
      <dgm:spPr/>
    </dgm:pt>
    <dgm:pt modelId="{6A4C059F-4676-D847-9824-8CC673758E36}" type="pres">
      <dgm:prSet presAssocID="{3677A9E3-A1D2-3840-97CD-B51EF28A050B}" presName="parentTextArrow" presStyleLbl="node1" presStyleIdx="4" presStyleCnt="6"/>
      <dgm:spPr/>
    </dgm:pt>
    <dgm:pt modelId="{DE281B90-615C-1345-81D4-DFDF5E8D5A05}" type="pres">
      <dgm:prSet presAssocID="{7A584EA2-ED74-5748-95D9-3900C1C11CFB}" presName="sp" presStyleCnt="0"/>
      <dgm:spPr/>
    </dgm:pt>
    <dgm:pt modelId="{7C73957D-DAAC-E94C-A46E-5F9432290200}" type="pres">
      <dgm:prSet presAssocID="{72ABD6FB-340E-BB40-9BEE-6AE760C5379A}" presName="arrowAndChildren" presStyleCnt="0"/>
      <dgm:spPr/>
    </dgm:pt>
    <dgm:pt modelId="{DC098383-D711-0E4A-8091-1862DFF1C882}" type="pres">
      <dgm:prSet presAssocID="{72ABD6FB-340E-BB40-9BEE-6AE760C5379A}" presName="parentTextArrow" presStyleLbl="node1" presStyleIdx="5" presStyleCnt="6"/>
      <dgm:spPr/>
    </dgm:pt>
  </dgm:ptLst>
  <dgm:cxnLst>
    <dgm:cxn modelId="{072F8F26-208C-5A4B-AF4C-E4D9358C8986}" srcId="{D91A9898-1C3B-1047-8D9C-2F16438983CD}" destId="{3677A9E3-A1D2-3840-97CD-B51EF28A050B}" srcOrd="1" destOrd="0" parTransId="{4D6CBC4E-445B-CE42-988E-3EA5966FA0F9}" sibTransId="{5646ABAC-3E3C-2842-9A90-BB706A2D123C}"/>
    <dgm:cxn modelId="{DF941F30-7FB3-E34C-800F-59AB942802C1}" srcId="{D91A9898-1C3B-1047-8D9C-2F16438983CD}" destId="{2413D99F-584F-F24C-A782-D8617219DD5A}" srcOrd="3" destOrd="0" parTransId="{E8F306B7-8282-BB4D-940E-06C92FD98A11}" sibTransId="{D5348EF1-BE46-A84C-83F7-316E00E7D4FA}"/>
    <dgm:cxn modelId="{DF52C132-68D5-6C44-9D62-6CD35DB81470}" type="presOf" srcId="{D91A9898-1C3B-1047-8D9C-2F16438983CD}" destId="{67ABCF4E-8542-0849-8BE7-C550E46E914E}" srcOrd="0" destOrd="0" presId="urn:microsoft.com/office/officeart/2005/8/layout/process4"/>
    <dgm:cxn modelId="{C6E6223E-EB14-5F40-B6F0-80996179C328}" type="presOf" srcId="{142EE6C8-6390-1243-B4C0-12059A24B15D}" destId="{CDDEC5EC-81FD-4642-89DF-BF352FF13463}" srcOrd="0" destOrd="0" presId="urn:microsoft.com/office/officeart/2005/8/layout/process4"/>
    <dgm:cxn modelId="{B150A742-6777-824C-8B65-E86DBDEA5594}" srcId="{D91A9898-1C3B-1047-8D9C-2F16438983CD}" destId="{142EE6C8-6390-1243-B4C0-12059A24B15D}" srcOrd="2" destOrd="0" parTransId="{F0F8FDBD-EC18-9C48-9000-A05BAE16FFB6}" sibTransId="{7DF4EC09-14EA-6541-AB16-ECB63BD11CC4}"/>
    <dgm:cxn modelId="{1A29F067-5A6F-FE41-86E5-2445C0E2396A}" type="presOf" srcId="{C10DE5F9-8C81-6845-97A7-ABDEC0650479}" destId="{C14B5CDC-57B8-DC4B-8A9F-A8DC64A2975D}" srcOrd="0" destOrd="0" presId="urn:microsoft.com/office/officeart/2005/8/layout/process4"/>
    <dgm:cxn modelId="{72682973-510F-5D4E-BF94-2FF1B74310C3}" srcId="{D91A9898-1C3B-1047-8D9C-2F16438983CD}" destId="{C10DE5F9-8C81-6845-97A7-ABDEC0650479}" srcOrd="4" destOrd="0" parTransId="{0891E336-E794-F247-A7B1-8673A5B294CF}" sibTransId="{61E85582-E8E3-C24B-BC46-927A687D84FE}"/>
    <dgm:cxn modelId="{C26AD275-C69F-1B48-8FE2-456811F96B96}" type="presOf" srcId="{2413D99F-584F-F24C-A782-D8617219DD5A}" destId="{7D727F7E-79FA-114C-9A85-F11D83145BF9}" srcOrd="0" destOrd="0" presId="urn:microsoft.com/office/officeart/2005/8/layout/process4"/>
    <dgm:cxn modelId="{1D1B6EB9-BF7E-3C43-A85C-F4AF4EDB4C3C}" srcId="{D91A9898-1C3B-1047-8D9C-2F16438983CD}" destId="{095F8CEF-CB8F-B74F-808E-B021B67D42AB}" srcOrd="5" destOrd="0" parTransId="{A9A49985-5D49-0848-9A88-0C7CBCDB2B83}" sibTransId="{8273E53B-0A96-444B-BCDA-49EE93401655}"/>
    <dgm:cxn modelId="{C63B53C8-C233-2843-BAAC-AC22118AD63F}" type="presOf" srcId="{3677A9E3-A1D2-3840-97CD-B51EF28A050B}" destId="{6A4C059F-4676-D847-9824-8CC673758E36}" srcOrd="0" destOrd="0" presId="urn:microsoft.com/office/officeart/2005/8/layout/process4"/>
    <dgm:cxn modelId="{7C8727EF-C642-9643-BD15-C9E8C7C51A07}" type="presOf" srcId="{095F8CEF-CB8F-B74F-808E-B021B67D42AB}" destId="{740AB9D5-37DE-6141-A692-66C0371105D9}" srcOrd="0" destOrd="0" presId="urn:microsoft.com/office/officeart/2005/8/layout/process4"/>
    <dgm:cxn modelId="{EB2156F0-5EE6-444F-A06C-9A1D4B4F80AC}" type="presOf" srcId="{72ABD6FB-340E-BB40-9BEE-6AE760C5379A}" destId="{DC098383-D711-0E4A-8091-1862DFF1C882}" srcOrd="0" destOrd="0" presId="urn:microsoft.com/office/officeart/2005/8/layout/process4"/>
    <dgm:cxn modelId="{4C705DFF-ED67-474C-BC37-17F99D1D82B0}" srcId="{D91A9898-1C3B-1047-8D9C-2F16438983CD}" destId="{72ABD6FB-340E-BB40-9BEE-6AE760C5379A}" srcOrd="0" destOrd="0" parTransId="{7B7AF65F-76DF-A243-9E08-021662A1E132}" sibTransId="{7A584EA2-ED74-5748-95D9-3900C1C11CFB}"/>
    <dgm:cxn modelId="{8D77FC2C-543A-AE4D-A019-1C5AA10D609A}" type="presParOf" srcId="{67ABCF4E-8542-0849-8BE7-C550E46E914E}" destId="{981EF408-6A17-B949-9D73-86B5AE1A736E}" srcOrd="0" destOrd="0" presId="urn:microsoft.com/office/officeart/2005/8/layout/process4"/>
    <dgm:cxn modelId="{FC4D135E-4783-5D4B-91C8-5ADA9F24BA49}" type="presParOf" srcId="{981EF408-6A17-B949-9D73-86B5AE1A736E}" destId="{740AB9D5-37DE-6141-A692-66C0371105D9}" srcOrd="0" destOrd="0" presId="urn:microsoft.com/office/officeart/2005/8/layout/process4"/>
    <dgm:cxn modelId="{C45F9B98-D2FB-9D4D-B789-237F9ECB7CB2}" type="presParOf" srcId="{67ABCF4E-8542-0849-8BE7-C550E46E914E}" destId="{49E1A53D-27DA-004F-AF4A-BED3B19C348B}" srcOrd="1" destOrd="0" presId="urn:microsoft.com/office/officeart/2005/8/layout/process4"/>
    <dgm:cxn modelId="{EA405EFC-2C45-0B4B-AEA1-06EC1C083295}" type="presParOf" srcId="{67ABCF4E-8542-0849-8BE7-C550E46E914E}" destId="{F122B93A-895C-644E-A437-C74DEC3EE218}" srcOrd="2" destOrd="0" presId="urn:microsoft.com/office/officeart/2005/8/layout/process4"/>
    <dgm:cxn modelId="{46F2A13D-7F45-9246-8747-4EF2E8309BDC}" type="presParOf" srcId="{F122B93A-895C-644E-A437-C74DEC3EE218}" destId="{C14B5CDC-57B8-DC4B-8A9F-A8DC64A2975D}" srcOrd="0" destOrd="0" presId="urn:microsoft.com/office/officeart/2005/8/layout/process4"/>
    <dgm:cxn modelId="{5ED0C343-F7FE-5C49-B425-1B6D6DFADE37}" type="presParOf" srcId="{67ABCF4E-8542-0849-8BE7-C550E46E914E}" destId="{DDD6D69C-2FF2-4544-87FD-BDEF2C318C51}" srcOrd="3" destOrd="0" presId="urn:microsoft.com/office/officeart/2005/8/layout/process4"/>
    <dgm:cxn modelId="{ED9E242C-1D34-F042-807C-B9A88003AD4A}" type="presParOf" srcId="{67ABCF4E-8542-0849-8BE7-C550E46E914E}" destId="{868AA277-EB98-9840-87A7-04CD0158D883}" srcOrd="4" destOrd="0" presId="urn:microsoft.com/office/officeart/2005/8/layout/process4"/>
    <dgm:cxn modelId="{6D0C2981-2785-324D-8EEB-818CC35FA855}" type="presParOf" srcId="{868AA277-EB98-9840-87A7-04CD0158D883}" destId="{7D727F7E-79FA-114C-9A85-F11D83145BF9}" srcOrd="0" destOrd="0" presId="urn:microsoft.com/office/officeart/2005/8/layout/process4"/>
    <dgm:cxn modelId="{F644C9E6-7FA0-5540-A157-1F1CCAF15A71}" type="presParOf" srcId="{67ABCF4E-8542-0849-8BE7-C550E46E914E}" destId="{CF5C0859-7BB8-6944-9D0D-D1A0A27B1317}" srcOrd="5" destOrd="0" presId="urn:microsoft.com/office/officeart/2005/8/layout/process4"/>
    <dgm:cxn modelId="{EA1AA9CB-69F2-0A41-ACC1-AB220052451F}" type="presParOf" srcId="{67ABCF4E-8542-0849-8BE7-C550E46E914E}" destId="{0DB2337C-89BF-B340-871F-14A5A5C1F8BC}" srcOrd="6" destOrd="0" presId="urn:microsoft.com/office/officeart/2005/8/layout/process4"/>
    <dgm:cxn modelId="{56B9D26F-FA0A-1A46-8FBC-201615456A4A}" type="presParOf" srcId="{0DB2337C-89BF-B340-871F-14A5A5C1F8BC}" destId="{CDDEC5EC-81FD-4642-89DF-BF352FF13463}" srcOrd="0" destOrd="0" presId="urn:microsoft.com/office/officeart/2005/8/layout/process4"/>
    <dgm:cxn modelId="{E231F714-8B79-8648-B3A4-302013502AD1}" type="presParOf" srcId="{67ABCF4E-8542-0849-8BE7-C550E46E914E}" destId="{5B771B1F-4603-6144-8341-8CD84654B2D8}" srcOrd="7" destOrd="0" presId="urn:microsoft.com/office/officeart/2005/8/layout/process4"/>
    <dgm:cxn modelId="{54121E6D-B067-E740-97EB-210A18E2678A}" type="presParOf" srcId="{67ABCF4E-8542-0849-8BE7-C550E46E914E}" destId="{76E5239B-0ADF-1442-8987-29DB6AFFE833}" srcOrd="8" destOrd="0" presId="urn:microsoft.com/office/officeart/2005/8/layout/process4"/>
    <dgm:cxn modelId="{41E2B87F-6437-5C46-A13A-F56B4D876B6B}" type="presParOf" srcId="{76E5239B-0ADF-1442-8987-29DB6AFFE833}" destId="{6A4C059F-4676-D847-9824-8CC673758E36}" srcOrd="0" destOrd="0" presId="urn:microsoft.com/office/officeart/2005/8/layout/process4"/>
    <dgm:cxn modelId="{4BE9F30A-9144-C140-AE42-6A63CDD80761}" type="presParOf" srcId="{67ABCF4E-8542-0849-8BE7-C550E46E914E}" destId="{DE281B90-615C-1345-81D4-DFDF5E8D5A05}" srcOrd="9" destOrd="0" presId="urn:microsoft.com/office/officeart/2005/8/layout/process4"/>
    <dgm:cxn modelId="{FB260BF0-6D87-F242-B673-2C7623F353B9}" type="presParOf" srcId="{67ABCF4E-8542-0849-8BE7-C550E46E914E}" destId="{7C73957D-DAAC-E94C-A46E-5F9432290200}" srcOrd="10" destOrd="0" presId="urn:microsoft.com/office/officeart/2005/8/layout/process4"/>
    <dgm:cxn modelId="{D3FE0120-4413-AE4A-B6AD-98B3722EA8A5}" type="presParOf" srcId="{7C73957D-DAAC-E94C-A46E-5F9432290200}" destId="{DC098383-D711-0E4A-8091-1862DFF1C8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Folded</a:t>
          </a:r>
          <a:endParaRPr lang="zh-TW" sz="1900" b="1" kern="120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Folded</a:t>
          </a:r>
          <a:endParaRPr lang="zh-TW" sz="1900" b="1" kern="120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Folded</a:t>
          </a:r>
          <a:endParaRPr lang="zh-TW" sz="1900" b="1" kern="120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Folded</a:t>
          </a:r>
          <a:endParaRPr lang="zh-TW" sz="1900" b="1" kern="1200" dirty="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Folded</a:t>
          </a:r>
          <a:endParaRPr lang="zh-TW" sz="1900" b="1" kern="120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AB9D5-37DE-6141-A692-66C0371105D9}">
      <dsp:nvSpPr>
        <dsp:cNvPr id="0" name=""/>
        <dsp:cNvSpPr/>
      </dsp:nvSpPr>
      <dsp:spPr>
        <a:xfrm>
          <a:off x="0" y="4643992"/>
          <a:ext cx="2853444" cy="6095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Hardware Generation</a:t>
          </a:r>
          <a:endParaRPr lang="zh-TW" sz="1900" b="1" kern="1200"/>
        </a:p>
      </dsp:txBody>
      <dsp:txXfrm>
        <a:off x="0" y="4643992"/>
        <a:ext cx="2853444" cy="609521"/>
      </dsp:txXfrm>
    </dsp:sp>
    <dsp:sp modelId="{C14B5CDC-57B8-DC4B-8A9F-A8DC64A2975D}">
      <dsp:nvSpPr>
        <dsp:cNvPr id="0" name=""/>
        <dsp:cNvSpPr/>
      </dsp:nvSpPr>
      <dsp:spPr>
        <a:xfrm rot="10800000">
          <a:off x="0" y="3715691"/>
          <a:ext cx="2853444" cy="937444"/>
        </a:xfrm>
        <a:prstGeom prst="upArrowCallou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Folded</a:t>
          </a:r>
          <a:endParaRPr lang="zh-TW" sz="1900" b="1" kern="1200" dirty="0"/>
        </a:p>
      </dsp:txBody>
      <dsp:txXfrm rot="10800000">
        <a:off x="0" y="3715691"/>
        <a:ext cx="2853444" cy="609123"/>
      </dsp:txXfrm>
    </dsp:sp>
    <dsp:sp modelId="{7D727F7E-79FA-114C-9A85-F11D83145BF9}">
      <dsp:nvSpPr>
        <dsp:cNvPr id="0" name=""/>
        <dsp:cNvSpPr/>
      </dsp:nvSpPr>
      <dsp:spPr>
        <a:xfrm rot="10800000">
          <a:off x="0" y="2787389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Dataflow</a:t>
          </a:r>
          <a:endParaRPr lang="zh-TW" sz="1900" b="1" kern="1200"/>
        </a:p>
      </dsp:txBody>
      <dsp:txXfrm rot="10800000">
        <a:off x="0" y="2787389"/>
        <a:ext cx="2853444" cy="609123"/>
      </dsp:txXfrm>
    </dsp:sp>
    <dsp:sp modelId="{CDDEC5EC-81FD-4642-89DF-BF352FF13463}">
      <dsp:nvSpPr>
        <dsp:cNvPr id="0" name=""/>
        <dsp:cNvSpPr/>
      </dsp:nvSpPr>
      <dsp:spPr>
        <a:xfrm rot="10800000">
          <a:off x="0" y="1859088"/>
          <a:ext cx="2853444" cy="937444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 dirty="0"/>
            <a:t>Streamlined</a:t>
          </a:r>
          <a:endParaRPr lang="zh-TW" sz="1900" b="1" kern="1200" dirty="0"/>
        </a:p>
      </dsp:txBody>
      <dsp:txXfrm rot="10800000">
        <a:off x="0" y="1859088"/>
        <a:ext cx="2853444" cy="609123"/>
      </dsp:txXfrm>
    </dsp:sp>
    <dsp:sp modelId="{6A4C059F-4676-D847-9824-8CC673758E36}">
      <dsp:nvSpPr>
        <dsp:cNvPr id="0" name=""/>
        <dsp:cNvSpPr/>
      </dsp:nvSpPr>
      <dsp:spPr>
        <a:xfrm rot="10800000">
          <a:off x="0" y="930787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Tidy Up</a:t>
          </a:r>
          <a:endParaRPr lang="zh-TW" sz="1900" b="1" kern="1200"/>
        </a:p>
      </dsp:txBody>
      <dsp:txXfrm rot="10800000">
        <a:off x="0" y="930787"/>
        <a:ext cx="2853444" cy="609123"/>
      </dsp:txXfrm>
    </dsp:sp>
    <dsp:sp modelId="{DC098383-D711-0E4A-8091-1862DFF1C882}">
      <dsp:nvSpPr>
        <dsp:cNvPr id="0" name=""/>
        <dsp:cNvSpPr/>
      </dsp:nvSpPr>
      <dsp:spPr>
        <a:xfrm rot="10800000">
          <a:off x="0" y="2486"/>
          <a:ext cx="2853444" cy="9374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b="1" kern="1200"/>
            <a:t>Input ONNX</a:t>
          </a:r>
          <a:endParaRPr lang="zh-TW" sz="1900" b="1" kern="1200"/>
        </a:p>
      </dsp:txBody>
      <dsp:txXfrm rot="10800000">
        <a:off x="0" y="2486"/>
        <a:ext cx="2853444" cy="609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6109" y="1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B5C7D3D3-43CA-4488-B0B4-7D9A8AA03A0C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747383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6109" y="6747383"/>
            <a:ext cx="4436115" cy="35668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5A263592-05C8-4AE0-8AF7-8B04174C84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52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C9BC9CD5-4BDA-4193-B98A-B1D6B83F128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24E09542-1283-4A9B-9106-BA2907344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3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613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94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96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14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98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6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63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3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52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There is a transformation missing at the beginning of the streamlining block, which is the absorb. </a:t>
            </a:r>
            <a:r>
              <a:rPr lang="en" altLang="zh-TW" u="sng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AbsorbSignBiasIntoMultiThreshold</a:t>
            </a:r>
            <a:r>
              <a:rPr lang="en" altLang="zh-TW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()</a:t>
            </a:r>
            <a:r>
              <a:rPr lang="en" altLang="zh-TW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transformation. This transformation would normally set the </a:t>
            </a:r>
            <a:r>
              <a:rPr lang="en" altLang="zh-TW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out_bias</a:t>
            </a:r>
            <a:r>
              <a:rPr lang="en" altLang="zh-TW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attributes accordingly.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01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09542-1283-4A9B-9106-BA290734421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5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按一下以編輯母片子標題樣式</a:t>
            </a:r>
          </a:p>
        </p:txBody>
      </p:sp>
      <p:pic>
        <p:nvPicPr>
          <p:cNvPr id="12" name="Picture 12" descr="校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92" y="56984"/>
            <a:ext cx="640847" cy="6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785810" y="37696"/>
            <a:ext cx="175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 GIEE</a:t>
            </a:r>
            <a:r>
              <a:rPr lang="en-US" altLang="zh-TW" sz="1600" b="1" i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EECS </a:t>
            </a:r>
            <a:endParaRPr lang="zh-TW" altLang="en-US" sz="1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4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127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8125" y="685800"/>
            <a:ext cx="2016125" cy="55514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9750" y="685800"/>
            <a:ext cx="5895975" cy="555148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100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400" b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68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9791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152000"/>
            <a:ext cx="3960000" cy="525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4000" y="1152000"/>
            <a:ext cx="3960000" cy="525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676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00" y="1152000"/>
            <a:ext cx="3960000" cy="64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00" y="1800000"/>
            <a:ext cx="3958976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2000"/>
            <a:ext cx="3960000" cy="64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799999"/>
            <a:ext cx="3960000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kern="0" dirty="0">
                <a:solidFill>
                  <a:schemeClr val="tx1"/>
                </a:solidFill>
                <a:effectLst/>
              </a:rPr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451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07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92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15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992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64290"/>
            <a:ext cx="80645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52000"/>
            <a:ext cx="8064500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785810" y="37696"/>
            <a:ext cx="175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 GIEE</a:t>
            </a:r>
            <a:r>
              <a:rPr lang="en-US" altLang="zh-TW" sz="1600" b="1" i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EECS </a:t>
            </a:r>
            <a:endParaRPr lang="zh-TW" altLang="en-US" sz="16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238901" y="6404948"/>
            <a:ext cx="74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24C3954-D35D-4824-A269-B712E7E04215}" type="slidenum">
              <a:rPr lang="zh-TW" altLang="en-US" sz="1600" b="0" smtClean="0">
                <a:latin typeface="+mj-lt"/>
              </a:rPr>
              <a:pPr algn="r"/>
              <a:t>‹#›</a:t>
            </a:fld>
            <a:endParaRPr lang="zh-TW" altLang="en-US" sz="1600" b="0" dirty="0">
              <a:latin typeface="+mj-lt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39750" y="1049375"/>
            <a:ext cx="806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060" name="Picture 12" descr="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92" y="56984"/>
            <a:ext cx="640847" cy="6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SzPct val="75000"/>
        <a:buFont typeface="Wingdings" panose="05000000000000000000" pitchFamily="2" charset="2"/>
        <a:buChar char="u"/>
        <a:defRPr kumimoji="1" sz="2800" b="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anose="05000000000000000000" pitchFamily="2" charset="2"/>
        <a:buChar char="u"/>
        <a:defRPr kumimoji="1" sz="2400" b="0">
          <a:solidFill>
            <a:schemeClr val="tx1"/>
          </a:solidFill>
          <a:latin typeface="+mj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anose="05000000000000000000" pitchFamily="2" charset="2"/>
        <a:buChar char="Ø"/>
        <a:defRPr kumimoji="1" sz="2000" b="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SzPct val="80000"/>
        <a:buFont typeface="Wingdings" panose="05000000000000000000" pitchFamily="2" charset="2"/>
        <a:buChar char="p"/>
        <a:defRPr kumimoji="1" sz="1800" b="0">
          <a:solidFill>
            <a:schemeClr val="tx1"/>
          </a:solidFill>
          <a:latin typeface="+mj-lt"/>
          <a:ea typeface="+mn-ea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kumimoji="1" sz="1600" b="0">
          <a:solidFill>
            <a:schemeClr val="tx1"/>
          </a:solidFill>
          <a:latin typeface="+mj-lt"/>
          <a:ea typeface="+mn-ea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.github.io/fin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n.readthedocs.io/en/latest/source_code/finn.transformation.fpgadataflow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1263" y="1647825"/>
            <a:ext cx="8181474" cy="1470025"/>
          </a:xfrm>
        </p:spPr>
        <p:txBody>
          <a:bodyPr/>
          <a:lstStyle/>
          <a:p>
            <a:r>
              <a:rPr kumimoji="1" lang="en-US" altLang="zh-TW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anose="020B0604030504040204" pitchFamily="34" charset="-120"/>
              </a:rPr>
              <a:t>High Accuracy Image Classifier Inference on PYNQ-Z2</a:t>
            </a:r>
            <a:endParaRPr kumimoji="1" lang="zh-TW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0" y="3594100"/>
            <a:ext cx="9143999" cy="2589530"/>
          </a:xfrm>
        </p:spPr>
        <p:txBody>
          <a:bodyPr/>
          <a:lstStyle/>
          <a:p>
            <a:r>
              <a:rPr lang="en-US" altLang="zh-TW" sz="2400" dirty="0"/>
              <a:t>Team8</a:t>
            </a:r>
          </a:p>
          <a:p>
            <a:r>
              <a:rPr lang="en-US" altLang="zh-TW" sz="2400" dirty="0">
                <a:ea typeface="Songti TC" panose="02010600040101010101" pitchFamily="2" charset="-120"/>
              </a:rPr>
              <a:t>b07901073</a:t>
            </a:r>
            <a:r>
              <a:rPr lang="zh-TW" altLang="en-US" sz="2400" dirty="0">
                <a:ea typeface="Songti TC" panose="02010600040101010101" pitchFamily="2" charset="-120"/>
              </a:rPr>
              <a:t>吳秉軒</a:t>
            </a:r>
            <a:r>
              <a:rPr lang="en-US" altLang="zh-TW" sz="2400" dirty="0">
                <a:ea typeface="Songti TC" panose="02010600040101010101" pitchFamily="2" charset="-120"/>
              </a:rPr>
              <a:t> </a:t>
            </a:r>
            <a:r>
              <a:rPr lang="zh-TW" altLang="en-US" sz="2400" dirty="0">
                <a:ea typeface="Songti TC" panose="02010600040101010101" pitchFamily="2" charset="-120"/>
              </a:rPr>
              <a:t> </a:t>
            </a:r>
            <a:r>
              <a:rPr lang="en-US" altLang="zh-TW" sz="2400" dirty="0">
                <a:ea typeface="Songti TC" panose="02010600040101010101" pitchFamily="2" charset="-120"/>
              </a:rPr>
              <a:t>r11943012</a:t>
            </a:r>
            <a:r>
              <a:rPr lang="zh-TW" altLang="en-US" sz="2400" dirty="0">
                <a:ea typeface="Songti TC" panose="02010600040101010101" pitchFamily="2" charset="-120"/>
              </a:rPr>
              <a:t>曾維雋 </a:t>
            </a:r>
            <a:r>
              <a:rPr lang="en-US" altLang="zh-TW" sz="2400" dirty="0">
                <a:ea typeface="Songti TC" panose="02010600040101010101" pitchFamily="2" charset="-120"/>
              </a:rPr>
              <a:t> r11943043</a:t>
            </a:r>
            <a:r>
              <a:rPr lang="zh-TW" altLang="en-US" sz="2400" dirty="0">
                <a:ea typeface="Songti TC" panose="02010600040101010101" pitchFamily="2" charset="-120"/>
              </a:rPr>
              <a:t>潘奕亘</a:t>
            </a:r>
            <a:endParaRPr lang="en-US" altLang="zh-TW" sz="2400" dirty="0">
              <a:ea typeface="Songti TC" panose="02010600040101010101" pitchFamily="2" charset="-120"/>
            </a:endParaRPr>
          </a:p>
          <a:p>
            <a:r>
              <a:rPr lang="en-US" altLang="zh-TW" sz="2400" i="1" dirty="0"/>
              <a:t>Graduate Institute of Electronics Engineering </a:t>
            </a:r>
            <a:endParaRPr lang="zh-TW" altLang="en-US" sz="2400" dirty="0"/>
          </a:p>
          <a:p>
            <a:r>
              <a:rPr lang="en-US" altLang="zh-TW" sz="2400" dirty="0"/>
              <a:t>National Taiwan University</a:t>
            </a:r>
            <a:endParaRPr kumimoji="1" lang="en-US" altLang="zh-TW" sz="2400" dirty="0"/>
          </a:p>
          <a:p>
            <a:r>
              <a:rPr lang="en-US" altLang="zh-TW" sz="2400" dirty="0"/>
              <a:t>Dec 29</a:t>
            </a:r>
            <a:r>
              <a:rPr lang="en-US" altLang="zh-TW" sz="2400" baseline="30000" dirty="0"/>
              <a:t>th</a:t>
            </a:r>
            <a:r>
              <a:rPr lang="en-US" altLang="zh-TW" sz="2400" dirty="0"/>
              <a:t>, 2022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06052" y="-250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6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19513-F426-FFB7-5A8C-616842AA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Observation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81395-D00B-7A9F-534A-2AC40791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Last block of ResNet18</a:t>
            </a:r>
          </a:p>
          <a:p>
            <a:pPr lvl="1"/>
            <a:r>
              <a:rPr lang="en-US" altLang="zh-TW" dirty="0"/>
              <a:t>Take about 75% of model’s parameters</a:t>
            </a:r>
          </a:p>
          <a:p>
            <a:r>
              <a:rPr lang="en-US" altLang="zh-TW" dirty="0"/>
              <a:t>Duplicand of </a:t>
            </a:r>
            <a:r>
              <a:rPr lang="en-US" altLang="zh-TW" dirty="0" err="1"/>
              <a:t>ResNet</a:t>
            </a:r>
            <a:r>
              <a:rPr lang="en-US" altLang="zh-TW" dirty="0"/>
              <a:t> block</a:t>
            </a:r>
          </a:p>
          <a:p>
            <a:pPr lvl="1"/>
            <a:r>
              <a:rPr lang="en-US" altLang="zh-TW" dirty="0"/>
              <a:t>2 for each </a:t>
            </a:r>
            <a:r>
              <a:rPr lang="en-US" altLang="zh-TW" dirty="0" err="1"/>
              <a:t>ResNet</a:t>
            </a:r>
            <a:r>
              <a:rPr lang="en-US" altLang="zh-TW" dirty="0"/>
              <a:t> block in ResNet18</a:t>
            </a:r>
          </a:p>
          <a:p>
            <a:r>
              <a:rPr lang="en-US" altLang="zh-TW" dirty="0"/>
              <a:t>ResNet8</a:t>
            </a:r>
          </a:p>
          <a:p>
            <a:pPr lvl="1"/>
            <a:r>
              <a:rPr lang="en-US" altLang="zh-TW" dirty="0"/>
              <a:t>Remove last block &amp; 1 duplicand</a:t>
            </a:r>
          </a:p>
          <a:p>
            <a:pPr lvl="1"/>
            <a:r>
              <a:rPr lang="en-US" altLang="zh-TW" dirty="0"/>
              <a:t>Little impact on accuracy</a:t>
            </a:r>
          </a:p>
          <a:p>
            <a:pPr lvl="2"/>
            <a:r>
              <a:rPr lang="en-US" altLang="zh-TW" dirty="0"/>
              <a:t>92.54% -&gt; 90.11%</a:t>
            </a:r>
          </a:p>
          <a:p>
            <a:pPr lvl="1"/>
            <a:r>
              <a:rPr lang="en-US" altLang="zh-TW" dirty="0"/>
              <a:t>Large impact on resources (</a:t>
            </a:r>
            <a:r>
              <a:rPr lang="en-US" altLang="zh-TW" dirty="0" err="1"/>
              <a:t>onnx</a:t>
            </a:r>
            <a:r>
              <a:rPr lang="en-US" altLang="zh-TW" dirty="0"/>
              <a:t> file)</a:t>
            </a:r>
          </a:p>
          <a:p>
            <a:pPr lvl="2"/>
            <a:r>
              <a:rPr lang="en-US" altLang="zh-TW" dirty="0"/>
              <a:t>~44000kB -&gt; ~4900kB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81AE5B-A36A-57FD-EA90-467E02BBB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52"/>
          <a:stretch/>
        </p:blipFill>
        <p:spPr>
          <a:xfrm>
            <a:off x="7053943" y="1157196"/>
            <a:ext cx="1762366" cy="540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2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E6F4D-650A-A79B-2BF1-DB868F3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Observation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ED440-61A2-D8B7-0D57-D20C36A5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Search on channel &amp; bit width</a:t>
            </a:r>
          </a:p>
          <a:p>
            <a:pPr lvl="1"/>
            <a:r>
              <a:rPr lang="en-US" altLang="zh-TW" dirty="0"/>
              <a:t>Channel: 8~64</a:t>
            </a:r>
          </a:p>
          <a:p>
            <a:pPr lvl="1"/>
            <a:r>
              <a:rPr kumimoji="1" lang="en-US" altLang="zh-TW" dirty="0"/>
              <a:t>Bit width: 4~8</a:t>
            </a:r>
          </a:p>
          <a:p>
            <a:r>
              <a:rPr lang="en-US" altLang="zh-TW" dirty="0"/>
              <a:t>Conclusion</a:t>
            </a:r>
          </a:p>
          <a:p>
            <a:pPr lvl="1"/>
            <a:r>
              <a:rPr lang="en-US" altLang="zh-TW" dirty="0"/>
              <a:t>Suitable number of layer (for a specific accuracy)</a:t>
            </a:r>
          </a:p>
          <a:p>
            <a:pPr lvl="1"/>
            <a:r>
              <a:rPr lang="en-US" altLang="zh-TW" dirty="0"/>
              <a:t>Adjust channel and bit width</a:t>
            </a:r>
          </a:p>
          <a:p>
            <a:pPr lvl="2"/>
            <a:r>
              <a:rPr lang="en-US" altLang="zh-TW" dirty="0"/>
              <a:t>Impact: channel &gt; bit width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17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4F493-ED50-4AF7-B802-7E2915C6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Light-weight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5C3AF-9BB3-4C03-8E0E-1A495EE7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Resnet8-6w6a</a:t>
            </a:r>
          </a:p>
          <a:p>
            <a:r>
              <a:rPr lang="en-US" altLang="zh-TW" dirty="0"/>
              <a:t>Accuracy: 84.51%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↓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8.03%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Total parameter: 77,360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↓ 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99%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903682C-FF29-2A44-9BE2-C8CE2C4B1007}"/>
              </a:ext>
            </a:extLst>
          </p:cNvPr>
          <p:cNvGrpSpPr/>
          <p:nvPr/>
        </p:nvGrpSpPr>
        <p:grpSpPr>
          <a:xfrm>
            <a:off x="6522362" y="2007880"/>
            <a:ext cx="2621638" cy="3332154"/>
            <a:chOff x="6271682" y="2200386"/>
            <a:chExt cx="2621638" cy="333215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D8B5177-2FC8-4332-8029-5996765CC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682" y="2200386"/>
              <a:ext cx="2467782" cy="3332154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9D05926-558C-8D3E-BA60-FEFD3773EC32}"/>
                </a:ext>
              </a:extLst>
            </p:cNvPr>
            <p:cNvSpPr txBox="1"/>
            <p:nvPr/>
          </p:nvSpPr>
          <p:spPr>
            <a:xfrm>
              <a:off x="7104186" y="2598023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16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CD97CD-795C-08B5-B801-CAF74EF286B6}"/>
                </a:ext>
              </a:extLst>
            </p:cNvPr>
            <p:cNvSpPr txBox="1"/>
            <p:nvPr/>
          </p:nvSpPr>
          <p:spPr>
            <a:xfrm>
              <a:off x="7104186" y="2969998"/>
              <a:ext cx="6081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16, /2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20C74D0-D675-D73F-B3C6-36F97E66B41D}"/>
                </a:ext>
              </a:extLst>
            </p:cNvPr>
            <p:cNvSpPr txBox="1"/>
            <p:nvPr/>
          </p:nvSpPr>
          <p:spPr>
            <a:xfrm>
              <a:off x="7104186" y="3307820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16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BCDA08A-AF28-4E96-4EC1-9A45434C2024}"/>
                </a:ext>
              </a:extLst>
            </p:cNvPr>
            <p:cNvSpPr txBox="1"/>
            <p:nvPr/>
          </p:nvSpPr>
          <p:spPr>
            <a:xfrm>
              <a:off x="7018434" y="3656034"/>
              <a:ext cx="3545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32</a:t>
              </a:r>
              <a:endParaRPr kumimoji="1" lang="zh-TW" altLang="en-US" sz="105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B40EFD1-28C1-9109-8385-08E68404E553}"/>
                </a:ext>
              </a:extLst>
            </p:cNvPr>
            <p:cNvSpPr txBox="1"/>
            <p:nvPr/>
          </p:nvSpPr>
          <p:spPr>
            <a:xfrm>
              <a:off x="7081046" y="3984463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32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1B5FD1-4791-77C9-7979-776AAF727192}"/>
                </a:ext>
              </a:extLst>
            </p:cNvPr>
            <p:cNvSpPr txBox="1"/>
            <p:nvPr/>
          </p:nvSpPr>
          <p:spPr>
            <a:xfrm>
              <a:off x="7094561" y="4323052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64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E21ED69-7BF2-AF82-F691-D352223B3123}"/>
                </a:ext>
              </a:extLst>
            </p:cNvPr>
            <p:cNvSpPr txBox="1"/>
            <p:nvPr/>
          </p:nvSpPr>
          <p:spPr>
            <a:xfrm>
              <a:off x="7084936" y="4648239"/>
              <a:ext cx="465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1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64</a:t>
              </a:r>
              <a:endParaRPr kumimoji="1" lang="zh-TW" altLang="en-US" sz="11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0F3E7C0-D213-68F3-EAE9-8DB7509AA72A}"/>
                </a:ext>
              </a:extLst>
            </p:cNvPr>
            <p:cNvSpPr txBox="1"/>
            <p:nvPr/>
          </p:nvSpPr>
          <p:spPr>
            <a:xfrm>
              <a:off x="8108083" y="3100803"/>
              <a:ext cx="719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16*16</a:t>
              </a:r>
              <a:endParaRPr kumimoji="1" lang="zh-TW" altLang="en-US" sz="14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1C04EA5-905D-E5EE-D8FA-A8A23747FF46}"/>
                </a:ext>
              </a:extLst>
            </p:cNvPr>
            <p:cNvSpPr txBox="1"/>
            <p:nvPr/>
          </p:nvSpPr>
          <p:spPr>
            <a:xfrm>
              <a:off x="8173926" y="3780000"/>
              <a:ext cx="71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8*8 </a:t>
              </a:r>
              <a:endParaRPr kumimoji="1" lang="zh-TW" altLang="en-US" sz="16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479F8C9-7B01-0063-F7F4-FA7161144F8F}"/>
                </a:ext>
              </a:extLst>
            </p:cNvPr>
            <p:cNvSpPr txBox="1"/>
            <p:nvPr/>
          </p:nvSpPr>
          <p:spPr>
            <a:xfrm>
              <a:off x="8173926" y="4415385"/>
              <a:ext cx="7193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dirty="0">
                  <a:solidFill>
                    <a:srgbClr val="FF0000"/>
                  </a:solidFill>
                  <a:highlight>
                    <a:srgbClr val="F5F5F2"/>
                  </a:highlight>
                </a:rPr>
                <a:t>4*4 </a:t>
              </a:r>
              <a:endParaRPr kumimoji="1" lang="zh-TW" altLang="en-US" sz="1600" dirty="0">
                <a:solidFill>
                  <a:srgbClr val="FF0000"/>
                </a:solidFill>
                <a:highlight>
                  <a:srgbClr val="F5F5F2"/>
                </a:highligh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9082B69-D21B-8156-9AA4-4EDC554A59EB}"/>
                </a:ext>
              </a:extLst>
            </p:cNvPr>
            <p:cNvSpPr/>
            <p:nvPr/>
          </p:nvSpPr>
          <p:spPr bwMode="auto">
            <a:xfrm>
              <a:off x="8586666" y="3780000"/>
              <a:ext cx="135214" cy="3352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42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aphicFrame>
        <p:nvGraphicFramePr>
          <p:cNvPr id="20" name="表格 6">
            <a:extLst>
              <a:ext uri="{FF2B5EF4-FFF2-40B4-BE49-F238E27FC236}">
                <a16:creationId xmlns:a16="http://schemas.microsoft.com/office/drawing/2014/main" id="{58F7190E-5926-7E46-86A8-D8121C32B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49587"/>
              </p:ext>
            </p:extLst>
          </p:nvPr>
        </p:nvGraphicFramePr>
        <p:xfrm>
          <a:off x="539751" y="2915323"/>
          <a:ext cx="5524167" cy="27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89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1841389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  <a:gridCol w="1841389">
                  <a:extLst>
                    <a:ext uri="{9D8B030D-6E8A-4147-A177-3AD203B41FA5}">
                      <a16:colId xmlns:a16="http://schemas.microsoft.com/office/drawing/2014/main" val="128366591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Decreased 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4,608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14,336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57,344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82420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6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50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5B6CE-9C43-4E1C-B668-5A1EB45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Max-utilized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554622-668D-4E3E-85DC-AED79DAA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Maximize the utilization to get higher accuracy (~90%)</a:t>
            </a:r>
          </a:p>
          <a:p>
            <a:pPr lvl="1"/>
            <a:r>
              <a:rPr lang="en-US" altLang="zh-TW" dirty="0"/>
              <a:t>Truncate the model to fit in the PYNQ-Z2</a:t>
            </a:r>
          </a:p>
          <a:p>
            <a:pPr lvl="2"/>
            <a:r>
              <a:rPr lang="en-US" altLang="zh-TW" dirty="0"/>
              <a:t>Reduce layer</a:t>
            </a:r>
          </a:p>
          <a:p>
            <a:pPr lvl="2"/>
            <a:r>
              <a:rPr lang="en-US" altLang="zh-TW" dirty="0"/>
              <a:t>Reduce channel</a:t>
            </a:r>
          </a:p>
          <a:p>
            <a:pPr lvl="1"/>
            <a:r>
              <a:rPr lang="en-US" altLang="zh-TW" dirty="0"/>
              <a:t>Maximize the resource</a:t>
            </a:r>
          </a:p>
          <a:p>
            <a:pPr lvl="2"/>
            <a:r>
              <a:rPr lang="en-US" altLang="zh-TW" dirty="0"/>
              <a:t>Slightly increase channels</a:t>
            </a:r>
          </a:p>
          <a:p>
            <a:pPr lvl="2"/>
            <a:r>
              <a:rPr lang="en-US" altLang="zh-TW" dirty="0"/>
              <a:t>Slightly increase bit width</a:t>
            </a:r>
          </a:p>
          <a:p>
            <a:pPr lvl="1"/>
            <a:r>
              <a:rPr lang="en-US" altLang="zh-TW" dirty="0"/>
              <a:t>Approach ideal accuracy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45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C0EC7-4CE8-4F7A-8D99-843FB517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Resnet10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8A74C-9219-45E0-A803-AD1FF15E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Resnet10-4w4a</a:t>
            </a:r>
          </a:p>
          <a:p>
            <a:r>
              <a:rPr lang="en-US" altLang="zh-TW" dirty="0"/>
              <a:t>Accuracy: 91.57%</a:t>
            </a:r>
          </a:p>
          <a:p>
            <a:r>
              <a:rPr lang="en-US" altLang="zh-TW" dirty="0"/>
              <a:t>Total parameter: 4,897,472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C71F10-2A36-42AD-9401-8915036E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18" y="1767160"/>
            <a:ext cx="2137418" cy="393884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5DA31D-B298-8F4C-8776-B564C924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22440"/>
              </p:ext>
            </p:extLst>
          </p:nvPr>
        </p:nvGraphicFramePr>
        <p:xfrm>
          <a:off x="827409" y="2915323"/>
          <a:ext cx="5236508" cy="27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54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2618254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229,376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917,504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3,670,016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61159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5,120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4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9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4F493-ED50-4AF7-B802-7E2915C6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Resnet8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5C3AF-9BB3-4C03-8E0E-1A495EE7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Resnet8-4w4a</a:t>
            </a:r>
          </a:p>
          <a:p>
            <a:r>
              <a:rPr lang="en-US" altLang="zh-TW" dirty="0"/>
              <a:t>Accuracy: 89.98%</a:t>
            </a:r>
          </a:p>
          <a:p>
            <a:r>
              <a:rPr lang="en-US" altLang="zh-TW" dirty="0"/>
              <a:t>Total parameter: 1,224,896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↓ </a:t>
            </a:r>
            <a:r>
              <a:rPr lang="en-US" altLang="zh-TW" dirty="0">
                <a:solidFill>
                  <a:srgbClr val="333333"/>
                </a:solidFill>
                <a:latin typeface="Helvetica Neue" panose="02000503000000020004" pitchFamily="2" charset="0"/>
              </a:rPr>
              <a:t>75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%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8B5177-2FC8-4332-8029-5996765C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190" y="2238887"/>
            <a:ext cx="2467782" cy="333215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7DF964-BE25-8E4B-964F-1798EB1E7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10501"/>
              </p:ext>
            </p:extLst>
          </p:nvPr>
        </p:nvGraphicFramePr>
        <p:xfrm>
          <a:off x="827409" y="2915323"/>
          <a:ext cx="5236508" cy="232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54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2618254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229,376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917,504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2,560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4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6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7108B-AD8B-4693-8BCE-BAF94028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half of the channel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3EA25-043F-4C35-9B0C-9EA5A175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Resnet8-4w4a</a:t>
            </a:r>
          </a:p>
          <a:p>
            <a:r>
              <a:rPr lang="en-US" altLang="zh-TW" dirty="0"/>
              <a:t>Accuracy: 87.63%</a:t>
            </a:r>
          </a:p>
          <a:p>
            <a:r>
              <a:rPr lang="en-US" altLang="zh-TW" dirty="0"/>
              <a:t>Total parameter: 307,296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↓ </a:t>
            </a:r>
            <a:r>
              <a:rPr lang="en-US" altLang="zh-TW" dirty="0"/>
              <a:t>75%)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BD620D-935F-4D0C-992E-B9CFF085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42" y="2127183"/>
            <a:ext cx="2497661" cy="3383103"/>
          </a:xfrm>
          <a:prstGeom prst="rect">
            <a:avLst/>
          </a:prstGeom>
        </p:spPr>
      </p:pic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3963B85-AC3E-474A-B96E-9D70EBEE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56987"/>
              </p:ext>
            </p:extLst>
          </p:nvPr>
        </p:nvGraphicFramePr>
        <p:xfrm>
          <a:off x="539751" y="2915323"/>
          <a:ext cx="5524167" cy="232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89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1841389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  <a:gridCol w="1841389">
                  <a:extLst>
                    <a:ext uri="{9D8B030D-6E8A-4147-A177-3AD203B41FA5}">
                      <a16:colId xmlns:a16="http://schemas.microsoft.com/office/drawing/2014/main" val="128366591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Decreased 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18,432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57,344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229,376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6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9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F5BA4-1F33-423D-B17C-609A1DDA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Increase channel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82C5B-8A8B-4CF0-AF45-D665648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Resnet8-4w4a</a:t>
            </a:r>
          </a:p>
          <a:p>
            <a:r>
              <a:rPr lang="en-US" altLang="zh-TW" dirty="0"/>
              <a:t>Best accuracy</a:t>
            </a:r>
          </a:p>
          <a:p>
            <a:pPr lvl="1"/>
            <a:r>
              <a:rPr lang="en-US" altLang="zh-TW" dirty="0"/>
              <a:t>Increase number of channel of the last group</a:t>
            </a:r>
          </a:p>
          <a:p>
            <a:pPr lvl="1"/>
            <a:r>
              <a:rPr lang="en-US" altLang="zh-TW" dirty="0"/>
              <a:t>Accuracy: 88.5%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↑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0.87%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0F922D-0135-41D2-8BAA-D9CB7EE2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82344"/>
              </p:ext>
            </p:extLst>
          </p:nvPr>
        </p:nvGraphicFramePr>
        <p:xfrm>
          <a:off x="539749" y="3178207"/>
          <a:ext cx="80645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84">
                  <a:extLst>
                    <a:ext uri="{9D8B030D-6E8A-4147-A177-3AD203B41FA5}">
                      <a16:colId xmlns:a16="http://schemas.microsoft.com/office/drawing/2014/main" val="3026744777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6199859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645306658"/>
                    </a:ext>
                  </a:extLst>
                </a:gridCol>
                <a:gridCol w="1046038">
                  <a:extLst>
                    <a:ext uri="{9D8B030D-6E8A-4147-A177-3AD203B41FA5}">
                      <a16:colId xmlns:a16="http://schemas.microsoft.com/office/drawing/2014/main" val="2826524504"/>
                    </a:ext>
                  </a:extLst>
                </a:gridCol>
                <a:gridCol w="1253688">
                  <a:extLst>
                    <a:ext uri="{9D8B030D-6E8A-4147-A177-3AD203B41FA5}">
                      <a16:colId xmlns:a16="http://schemas.microsoft.com/office/drawing/2014/main" val="1953028232"/>
                    </a:ext>
                  </a:extLst>
                </a:gridCol>
                <a:gridCol w="819279">
                  <a:extLst>
                    <a:ext uri="{9D8B030D-6E8A-4147-A177-3AD203B41FA5}">
                      <a16:colId xmlns:a16="http://schemas.microsoft.com/office/drawing/2014/main" val="1890125245"/>
                    </a:ext>
                  </a:extLst>
                </a:gridCol>
                <a:gridCol w="1163503">
                  <a:extLst>
                    <a:ext uri="{9D8B030D-6E8A-4147-A177-3AD203B41FA5}">
                      <a16:colId xmlns:a16="http://schemas.microsoft.com/office/drawing/2014/main" val="414279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 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7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87.63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33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First group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88.09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8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Middle group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87.85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5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Last group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88.5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12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86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5044E-77CA-4E0F-BFF5-0588F475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Increase bit width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62FDA-1B0D-4C01-9CEC-60B5DE1F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Model: Resnet8-5w5a</a:t>
            </a:r>
          </a:p>
          <a:p>
            <a:r>
              <a:rPr lang="en-US" altLang="zh-TW" dirty="0"/>
              <a:t>Best accuracy</a:t>
            </a:r>
          </a:p>
          <a:p>
            <a:pPr lvl="1"/>
            <a:r>
              <a:rPr lang="en-US" altLang="zh-TW" dirty="0"/>
              <a:t>5 bits for all layers</a:t>
            </a:r>
          </a:p>
          <a:p>
            <a:pPr lvl="1"/>
            <a:r>
              <a:rPr lang="en-US" altLang="zh-TW" dirty="0"/>
              <a:t>Accuracy: 89.33% (</a:t>
            </a:r>
            <a:r>
              <a:rPr lang="zh-TW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↑</a:t>
            </a:r>
            <a:r>
              <a:rPr lang="en-US" altLang="zh-TW" dirty="0">
                <a:solidFill>
                  <a:srgbClr val="333333"/>
                </a:solidFill>
                <a:latin typeface="Helvetica Neue" panose="02000503000000020004" pitchFamily="2" charset="0"/>
              </a:rPr>
              <a:t>1.7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%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3B29779-3614-8D40-AD9C-4D91B3A45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65716"/>
              </p:ext>
            </p:extLst>
          </p:nvPr>
        </p:nvGraphicFramePr>
        <p:xfrm>
          <a:off x="539748" y="3178207"/>
          <a:ext cx="8064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92">
                  <a:extLst>
                    <a:ext uri="{9D8B030D-6E8A-4147-A177-3AD203B41FA5}">
                      <a16:colId xmlns:a16="http://schemas.microsoft.com/office/drawing/2014/main" val="3026744777"/>
                    </a:ext>
                  </a:extLst>
                </a:gridCol>
                <a:gridCol w="979652">
                  <a:extLst>
                    <a:ext uri="{9D8B030D-6E8A-4147-A177-3AD203B41FA5}">
                      <a16:colId xmlns:a16="http://schemas.microsoft.com/office/drawing/2014/main" val="61998599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2645306658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2826524504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1953028232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1890125245"/>
                    </a:ext>
                  </a:extLst>
                </a:gridCol>
                <a:gridCol w="1152072">
                  <a:extLst>
                    <a:ext uri="{9D8B030D-6E8A-4147-A177-3AD203B41FA5}">
                      <a16:colId xmlns:a16="http://schemas.microsoft.com/office/drawing/2014/main" val="414279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 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7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All 4b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87.63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33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First + last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88.23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8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88.15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5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All 5b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89.33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12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6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B8204-22C4-7C2C-BFBA-53FD1EEC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Software issue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C3607-5F38-9D71-CBCF-45C29B8D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onnx</a:t>
            </a:r>
            <a:r>
              <a:rPr lang="en-US" altLang="zh-TW" dirty="0"/>
              <a:t> generation</a:t>
            </a:r>
          </a:p>
          <a:p>
            <a:pPr lvl="1"/>
            <a:r>
              <a:rPr lang="en-US" altLang="zh-TW" dirty="0"/>
              <a:t>Should use </a:t>
            </a:r>
            <a:r>
              <a:rPr lang="en-US" altLang="zh-TW" dirty="0" err="1"/>
              <a:t>QuantIdentity</a:t>
            </a:r>
            <a:r>
              <a:rPr lang="en-US" altLang="zh-TW" dirty="0"/>
              <a:t> for shortcut</a:t>
            </a:r>
          </a:p>
          <a:p>
            <a:pPr lvl="1"/>
            <a:r>
              <a:rPr lang="en-US" altLang="zh-TW" dirty="0"/>
              <a:t>Should put model on CPU before export</a:t>
            </a:r>
          </a:p>
          <a:p>
            <a:r>
              <a:rPr lang="en-US" altLang="zh-TW" dirty="0" err="1"/>
              <a:t>onnx</a:t>
            </a:r>
            <a:r>
              <a:rPr lang="en-US" altLang="zh-TW" dirty="0"/>
              <a:t> size</a:t>
            </a:r>
          </a:p>
          <a:p>
            <a:pPr lvl="1"/>
            <a:r>
              <a:rPr lang="en-US" altLang="zh-TW" dirty="0"/>
              <a:t>Only represent resource of parameter</a:t>
            </a:r>
          </a:p>
          <a:p>
            <a:pPr lvl="1"/>
            <a:r>
              <a:rPr lang="en-US" altLang="zh-TW" dirty="0"/>
              <a:t>Synthesize result also involve architecture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3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Goal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Training setting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Immigrate to QNN,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onnx</a:t>
            </a:r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 selection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Software issue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Conclusion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Reference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1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Goal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Training setting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Immigrate to QNN, </a:t>
            </a:r>
            <a:r>
              <a:rPr lang="en-US" altLang="zh-TW" dirty="0" err="1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onnx</a:t>
            </a:r>
            <a:endParaRPr lang="en-US" altLang="zh-TW" dirty="0">
              <a:solidFill>
                <a:schemeClr val="accent3"/>
              </a:solidFill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Model selection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Software issue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Transform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Issue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Result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Conclusion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Reference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95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of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52000"/>
            <a:ext cx="2940869" cy="5256000"/>
          </a:xfrm>
        </p:spPr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VGG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Convolution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Max pooling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pic>
        <p:nvPicPr>
          <p:cNvPr id="5122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38B0D7B1-8A29-CE44-96AB-824E3A8EE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97" b="33620"/>
          <a:stretch/>
        </p:blipFill>
        <p:spPr bwMode="auto">
          <a:xfrm>
            <a:off x="1738670" y="2507227"/>
            <a:ext cx="1352958" cy="42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architecture of ResNet-50-vd. (a) Stem block; (b) Stage1-Block1;... |  Download Scientific Diagram">
            <a:extLst>
              <a:ext uri="{FF2B5EF4-FFF2-40B4-BE49-F238E27FC236}">
                <a16:creationId xmlns:a16="http://schemas.microsoft.com/office/drawing/2014/main" id="{AAE95C09-C4FB-4C41-BFE3-45887752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15" y="3126657"/>
            <a:ext cx="3443313" cy="36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44E4498-E112-3241-916E-25FC9406FFA9}"/>
              </a:ext>
            </a:extLst>
          </p:cNvPr>
          <p:cNvSpPr txBox="1">
            <a:spLocks/>
          </p:cNvSpPr>
          <p:nvPr/>
        </p:nvSpPr>
        <p:spPr bwMode="auto">
          <a:xfrm>
            <a:off x="4366138" y="1152000"/>
            <a:ext cx="2940869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ResNet</a:t>
            </a:r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Convolution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Max pooling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Short-cut path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Average pooling</a:t>
            </a: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261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Transform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18404"/>
              </p:ext>
            </p:extLst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6" y="1152000"/>
            <a:ext cx="4825464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ResNet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-dependent flow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Tackle with the operations of Resnet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Quantized Neural Network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Accelerate the transform flow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More flexible for testing</a:t>
            </a: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436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Transform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6" y="1152000"/>
            <a:ext cx="4825464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Linear streamline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Similar to VGG’s flow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Non-linear streamline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Short-cut path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MoveLinearPastEltwiseAdd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FFF64-8F44-E04F-B94D-73A23420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41" y="4627215"/>
            <a:ext cx="3117727" cy="17807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7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Transform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426616"/>
              </p:ext>
            </p:extLst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5" y="1152000"/>
            <a:ext cx="5237395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BNN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InferBinaryMatrixVectorActivation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InferQuantizedMatrixVectorActivation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QNN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InferQuantizedMatrixVectorActivation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11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Transform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48539"/>
              </p:ext>
            </p:extLst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5" y="1152000"/>
            <a:ext cx="4991589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Folded parameter setting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Configure PE, SIMD and FIFO 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There are some constraints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SIMD must divide </a:t>
            </a:r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IFMChannels</a:t>
            </a:r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  <a:p>
            <a:pPr lvl="1"/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MatrixVectorActivaton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 requires SIMD &gt;= MW/1024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FIFO depth doesn’t have big effect on resource utilization</a:t>
            </a:r>
          </a:p>
          <a:p>
            <a:endParaRPr lang="en-US" altLang="zh-TW" kern="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014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Issue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5" y="1152000"/>
            <a:ext cx="5158737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Assertion error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Signed output requires </a:t>
            </a:r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actval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 &lt; 0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Solution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AbsorbSignBiasIntoMultiThreshold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 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Add it to the beginning of Streamlined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Absorb signed int bias into </a:t>
            </a:r>
            <a:r>
              <a:rPr lang="en-US" altLang="zh-TW" kern="0" dirty="0" err="1">
                <a:latin typeface="+mn-lt"/>
                <a:ea typeface="Microsoft JhengHei" panose="020B0604030504040204" pitchFamily="34" charset="-120"/>
              </a:rPr>
              <a:t>MultiThreshold</a:t>
            </a:r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 and re-evaluate the output type.</a:t>
            </a:r>
          </a:p>
        </p:txBody>
      </p:sp>
    </p:spTree>
    <p:extLst>
      <p:ext uri="{BB962C8B-B14F-4D97-AF65-F5344CB8AC3E}">
        <p14:creationId xmlns:p14="http://schemas.microsoft.com/office/powerpoint/2010/main" val="55261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FINN Issue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CFBD073-CE36-DC4B-A6D7-B219B02E40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152000"/>
          <a:ext cx="2853445" cy="52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77226-3F83-B947-8AB9-5BD723352EDE}"/>
              </a:ext>
            </a:extLst>
          </p:cNvPr>
          <p:cNvSpPr txBox="1">
            <a:spLocks/>
          </p:cNvSpPr>
          <p:nvPr/>
        </p:nvSpPr>
        <p:spPr bwMode="auto">
          <a:xfrm>
            <a:off x="3778785" y="1152000"/>
            <a:ext cx="5237395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Wingdings" panose="05000000000000000000" pitchFamily="2" charset="2"/>
              <a:buChar char="u"/>
              <a:defRPr kumimoji="1" sz="2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anose="05000000000000000000" pitchFamily="2" charset="2"/>
              <a:buChar char="u"/>
              <a:defRPr kumimoji="1" sz="2000" b="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Wingdings" panose="05000000000000000000" pitchFamily="2" charset="2"/>
              <a:buChar char="p"/>
              <a:defRPr kumimoji="1" sz="1600" b="0">
                <a:solidFill>
                  <a:schemeClr val="tx1"/>
                </a:solidFill>
                <a:latin typeface="+mj-lt"/>
                <a:ea typeface="+mn-ea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kumimoji="1" sz="14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2513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Folded output shape is not consistent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Fpgadataflow.InsertDWC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pPr lvl="1"/>
            <a:r>
              <a:rPr lang="en-US" altLang="zh-TW" u="sng" kern="0" dirty="0" err="1">
                <a:latin typeface="+mn-lt"/>
                <a:ea typeface="Microsoft JhengHei" panose="020B0604030504040204" pitchFamily="34" charset="-120"/>
              </a:rPr>
              <a:t>Fpgadataflow.InsertFIFO</a:t>
            </a:r>
            <a:r>
              <a:rPr lang="en-US" altLang="zh-TW" u="sng" kern="0" dirty="0">
                <a:latin typeface="+mn-lt"/>
                <a:ea typeface="Microsoft JhengHei" panose="020B0604030504040204" pitchFamily="34" charset="-120"/>
              </a:rPr>
              <a:t>()</a:t>
            </a:r>
          </a:p>
          <a:p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Eliminate these commands</a:t>
            </a:r>
          </a:p>
          <a:p>
            <a:pPr lvl="1"/>
            <a:r>
              <a:rPr lang="en-US" altLang="zh-TW" kern="0" dirty="0">
                <a:latin typeface="+mn-lt"/>
                <a:ea typeface="Microsoft JhengHei" panose="020B0604030504040204" pitchFamily="34" charset="-120"/>
              </a:rPr>
              <a:t>DWC(data width converter) may cause error.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BE979A-C47E-8545-BA4F-0D5C5745F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965" y="5669777"/>
            <a:ext cx="5237396" cy="7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3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High accuracy version (ResNet10, 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Microsoft JhengHei" panose="020B0604030504040204" pitchFamily="34" charset="-120"/>
              </a:rPr>
              <a:t>90.11%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)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02FBBF4-4B9C-874F-ABDE-E42AB6D3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88855"/>
              </p:ext>
            </p:extLst>
          </p:nvPr>
        </p:nvGraphicFramePr>
        <p:xfrm>
          <a:off x="569620" y="1780465"/>
          <a:ext cx="4002380" cy="462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95">
                  <a:extLst>
                    <a:ext uri="{9D8B030D-6E8A-4147-A177-3AD203B41FA5}">
                      <a16:colId xmlns:a16="http://schemas.microsoft.com/office/drawing/2014/main" val="3849484713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590350954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2174788710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866556598"/>
                    </a:ext>
                  </a:extLst>
                </a:gridCol>
              </a:tblGrid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Layer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 bit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Shape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Channel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4355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3164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321017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26790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74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2182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16456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39562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43400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4x4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256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8100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318376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9F18490-DDB0-AB45-A6E2-F39FD5B1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98433"/>
              </p:ext>
            </p:extLst>
          </p:nvPr>
        </p:nvGraphicFramePr>
        <p:xfrm>
          <a:off x="4793381" y="1780465"/>
          <a:ext cx="4002380" cy="251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658">
                  <a:extLst>
                    <a:ext uri="{9D8B030D-6E8A-4147-A177-3AD203B41FA5}">
                      <a16:colId xmlns:a16="http://schemas.microsoft.com/office/drawing/2014/main" val="2464639436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1395754442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3759686525"/>
                    </a:ext>
                  </a:extLst>
                </a:gridCol>
                <a:gridCol w="1153303">
                  <a:extLst>
                    <a:ext uri="{9D8B030D-6E8A-4147-A177-3AD203B41FA5}">
                      <a16:colId xmlns:a16="http://schemas.microsoft.com/office/drawing/2014/main" val="1026190898"/>
                    </a:ext>
                  </a:extLst>
                </a:gridCol>
              </a:tblGrid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Element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ResNet10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PYNQ-Z2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3598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121%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53200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8331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38%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6070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 (slice)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96921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91%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106400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86995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127%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19422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BUFG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07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High accuracy version (ResNet8, </a:t>
            </a:r>
            <a:r>
              <a:rPr lang="en-US" altLang="zh-TW" dirty="0">
                <a:solidFill>
                  <a:schemeClr val="accent6"/>
                </a:solidFill>
                <a:latin typeface="+mn-lt"/>
                <a:ea typeface="Microsoft JhengHei" panose="020B0604030504040204" pitchFamily="34" charset="-120"/>
              </a:rPr>
              <a:t>89.33%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)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02FBBF4-4B9C-874F-ABDE-E42AB6D3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77804"/>
              </p:ext>
            </p:extLst>
          </p:nvPr>
        </p:nvGraphicFramePr>
        <p:xfrm>
          <a:off x="569620" y="1780465"/>
          <a:ext cx="4002380" cy="420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95">
                  <a:extLst>
                    <a:ext uri="{9D8B030D-6E8A-4147-A177-3AD203B41FA5}">
                      <a16:colId xmlns:a16="http://schemas.microsoft.com/office/drawing/2014/main" val="3849484713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590350954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2174788710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866556598"/>
                    </a:ext>
                  </a:extLst>
                </a:gridCol>
              </a:tblGrid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Layer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 bit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Shape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Channel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4355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3164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321017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26790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74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2182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16456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39562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43400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81005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9F18490-DDB0-AB45-A6E2-F39FD5B1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5513"/>
              </p:ext>
            </p:extLst>
          </p:nvPr>
        </p:nvGraphicFramePr>
        <p:xfrm>
          <a:off x="4793381" y="1780465"/>
          <a:ext cx="4002380" cy="251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658">
                  <a:extLst>
                    <a:ext uri="{9D8B030D-6E8A-4147-A177-3AD203B41FA5}">
                      <a16:colId xmlns:a16="http://schemas.microsoft.com/office/drawing/2014/main" val="2464639436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1395754442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3759686525"/>
                    </a:ext>
                  </a:extLst>
                </a:gridCol>
                <a:gridCol w="1153303">
                  <a:extLst>
                    <a:ext uri="{9D8B030D-6E8A-4147-A177-3AD203B41FA5}">
                      <a16:colId xmlns:a16="http://schemas.microsoft.com/office/drawing/2014/main" val="1026190898"/>
                    </a:ext>
                  </a:extLst>
                </a:gridCol>
              </a:tblGrid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Element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ResNet8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PYNQ-Z2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3598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40593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76%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53200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8331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6070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 (slice)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63355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106400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86995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19422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BUFG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9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Goal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Training setting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Immigrate to QNN,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onnx</a:t>
            </a:r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Model selection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Software issue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Conclusion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Reference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53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Lightweight version (ResNet10, </a:t>
            </a:r>
            <a:r>
              <a:rPr lang="en-US" altLang="zh-TW" dirty="0">
                <a:solidFill>
                  <a:schemeClr val="accent6"/>
                </a:solidFill>
                <a:latin typeface="+mn-lt"/>
                <a:ea typeface="Microsoft JhengHei" panose="020B0604030504040204" pitchFamily="34" charset="-120"/>
              </a:rPr>
              <a:t>84.51%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)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02FBBF4-4B9C-874F-ABDE-E42AB6D3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21785"/>
              </p:ext>
            </p:extLst>
          </p:nvPr>
        </p:nvGraphicFramePr>
        <p:xfrm>
          <a:off x="569620" y="1780465"/>
          <a:ext cx="4002380" cy="462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95">
                  <a:extLst>
                    <a:ext uri="{9D8B030D-6E8A-4147-A177-3AD203B41FA5}">
                      <a16:colId xmlns:a16="http://schemas.microsoft.com/office/drawing/2014/main" val="3849484713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590350954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2174788710"/>
                    </a:ext>
                  </a:extLst>
                </a:gridCol>
                <a:gridCol w="1000595">
                  <a:extLst>
                    <a:ext uri="{9D8B030D-6E8A-4147-A177-3AD203B41FA5}">
                      <a16:colId xmlns:a16="http://schemas.microsoft.com/office/drawing/2014/main" val="1866556598"/>
                    </a:ext>
                  </a:extLst>
                </a:gridCol>
              </a:tblGrid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Layer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 bit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Shape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Channel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4355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3164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321017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267909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Conv1_2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32x32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27760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274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21825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Conv2_2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16x16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16456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39562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4x4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043400"/>
                  </a:ext>
                </a:extLst>
              </a:tr>
              <a:tr h="4206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Conv3_2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8x8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381005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9F18490-DDB0-AB45-A6E2-F39FD5B1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65759"/>
              </p:ext>
            </p:extLst>
          </p:nvPr>
        </p:nvGraphicFramePr>
        <p:xfrm>
          <a:off x="4793381" y="1780465"/>
          <a:ext cx="4002380" cy="251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658">
                  <a:extLst>
                    <a:ext uri="{9D8B030D-6E8A-4147-A177-3AD203B41FA5}">
                      <a16:colId xmlns:a16="http://schemas.microsoft.com/office/drawing/2014/main" val="2464639436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1395754442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3759686525"/>
                    </a:ext>
                  </a:extLst>
                </a:gridCol>
                <a:gridCol w="1153303">
                  <a:extLst>
                    <a:ext uri="{9D8B030D-6E8A-4147-A177-3AD203B41FA5}">
                      <a16:colId xmlns:a16="http://schemas.microsoft.com/office/drawing/2014/main" val="1026190898"/>
                    </a:ext>
                  </a:extLst>
                </a:gridCol>
              </a:tblGrid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Element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ResNet10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PYNQ-Z2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3598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35617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53200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8331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6070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 (slice)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46435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106400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86995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140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19422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BUFG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32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77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 truncation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Critical layer: last convolution layer</a:t>
            </a:r>
            <a:endParaRPr lang="en-US" altLang="zh-TW" u="sng" dirty="0">
              <a:latin typeface="+mn-lt"/>
              <a:ea typeface="Microsoft JhengHei" panose="020B0604030504040204" pitchFamily="34" charset="-120"/>
            </a:endParaRP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Impact: channel &gt; bit width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Parameter suggestion (for PYNQ-Z2)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Layer: ~10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Bit width: 4-6 bits</a:t>
            </a:r>
          </a:p>
          <a:p>
            <a:pPr lvl="1"/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Model-dependent transform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At most 80% HW utilization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9F18490-DDB0-AB45-A6E2-F39FD5B1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73737"/>
              </p:ext>
            </p:extLst>
          </p:nvPr>
        </p:nvGraphicFramePr>
        <p:xfrm>
          <a:off x="4674870" y="3429000"/>
          <a:ext cx="4214388" cy="293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57">
                  <a:extLst>
                    <a:ext uri="{9D8B030D-6E8A-4147-A177-3AD203B41FA5}">
                      <a16:colId xmlns:a16="http://schemas.microsoft.com/office/drawing/2014/main" val="2464639436"/>
                    </a:ext>
                  </a:extLst>
                </a:gridCol>
                <a:gridCol w="1386038">
                  <a:extLst>
                    <a:ext uri="{9D8B030D-6E8A-4147-A177-3AD203B41FA5}">
                      <a16:colId xmlns:a16="http://schemas.microsoft.com/office/drawing/2014/main" val="1395754442"/>
                    </a:ext>
                  </a:extLst>
                </a:gridCol>
                <a:gridCol w="1520793">
                  <a:extLst>
                    <a:ext uri="{9D8B030D-6E8A-4147-A177-3AD203B41FA5}">
                      <a16:colId xmlns:a16="http://schemas.microsoft.com/office/drawing/2014/main" val="3759686525"/>
                    </a:ext>
                  </a:extLst>
                </a:gridCol>
              </a:tblGrid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Performance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Accuracy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Lightweight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83598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76%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67%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8331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LUTRAM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18%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360704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FF (slice)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60%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44%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86995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BRAM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54%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19422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BUFG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3%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135470"/>
                  </a:ext>
                </a:extLst>
              </a:tr>
              <a:tr h="418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Accuracy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6"/>
                          </a:solidFill>
                        </a:rPr>
                        <a:t>89.33%</a:t>
                      </a:r>
                      <a:endParaRPr lang="zh-TW" alt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accent6"/>
                          </a:solidFill>
                        </a:rPr>
                        <a:t>84.51%</a:t>
                      </a:r>
                      <a:endParaRPr lang="zh-TW" alt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20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43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latin typeface="+mn-lt"/>
                <a:ea typeface="Microsoft JhengHei" panose="020B0604030504040204" pitchFamily="34" charset="-120"/>
                <a:hlinkClick r:id="rId3"/>
              </a:rPr>
              <a:t>https://github.com/Xilinx/brevitas</a:t>
            </a:r>
          </a:p>
          <a:p>
            <a:r>
              <a:rPr lang="en-US" altLang="zh-TW" sz="2000" dirty="0">
                <a:latin typeface="+mn-lt"/>
                <a:ea typeface="Microsoft JhengHei" panose="020B0604030504040204" pitchFamily="34" charset="-120"/>
                <a:hlinkClick r:id="rId3"/>
              </a:rPr>
              <a:t>https://xilinx.github.io/finn/</a:t>
            </a:r>
            <a:endParaRPr lang="en-US" altLang="zh-TW" sz="2000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sz="2000" dirty="0">
                <a:latin typeface="+mn-lt"/>
                <a:ea typeface="Microsoft JhengHei" panose="020B0604030504040204" pitchFamily="34" charset="-120"/>
                <a:hlinkClick r:id="rId4"/>
              </a:rPr>
              <a:t>https://finn.readthedocs.io/en/latest/source_code/finn.transformation.fpgadataflow.html</a:t>
            </a:r>
            <a:endParaRPr lang="en-US" altLang="zh-TW" sz="2000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sz="2000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09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Image classifier on cifar10 using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ResNet</a:t>
            </a:r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Implement 2 version: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1. Lightweight </a:t>
            </a:r>
            <a:r>
              <a:rPr lang="en-US" altLang="zh-TW" dirty="0" err="1">
                <a:latin typeface="+mn-lt"/>
                <a:ea typeface="Microsoft JhengHei" panose="020B0604030504040204" pitchFamily="34" charset="-120"/>
              </a:rPr>
              <a:t>ResNet</a:t>
            </a:r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 based on baseline accuracy (~85%)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2. Maximize the utilization of resources on PYNQ-Z2 (or KV260) to approach best performance (~90%)</a:t>
            </a: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Design a methodology of tuning model’s parameter</a:t>
            </a:r>
          </a:p>
          <a:p>
            <a:r>
              <a:rPr lang="en-US" altLang="zh-TW" strike="sngStrike" dirty="0">
                <a:latin typeface="+mn-lt"/>
                <a:ea typeface="Microsoft JhengHei" panose="020B0604030504040204" pitchFamily="34" charset="-120"/>
              </a:rPr>
              <a:t>(Option) Finish an End-to-end image classifier application accelerated with FPGA</a:t>
            </a: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89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FE78D-E2B6-2CEF-48B0-46DBD140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Training set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B65E1-1261-A636-052A-E9785BF2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 from ResNet18</a:t>
            </a:r>
          </a:p>
          <a:p>
            <a:r>
              <a:rPr lang="en-US" altLang="zh-TW" dirty="0"/>
              <a:t>Preprocessing</a:t>
            </a:r>
          </a:p>
          <a:p>
            <a:pPr lvl="1"/>
            <a:r>
              <a:rPr lang="en-US" altLang="zh-TW" dirty="0" err="1"/>
              <a:t>RandomCrop</a:t>
            </a:r>
            <a:endParaRPr lang="en-US" altLang="zh-TW" dirty="0"/>
          </a:p>
          <a:p>
            <a:pPr lvl="1"/>
            <a:r>
              <a:rPr lang="en-US" altLang="zh-TW" dirty="0" err="1"/>
              <a:t>RandomHorizontalFlip</a:t>
            </a:r>
            <a:endParaRPr lang="en-US" altLang="zh-TW" dirty="0"/>
          </a:p>
          <a:p>
            <a:pPr lvl="1"/>
            <a:r>
              <a:rPr lang="en-US" altLang="zh-TW" dirty="0"/>
              <a:t>Normalize</a:t>
            </a:r>
          </a:p>
          <a:p>
            <a:r>
              <a:rPr lang="en-US" altLang="zh-TW" dirty="0"/>
              <a:t>Optimizer: SGD</a:t>
            </a:r>
          </a:p>
          <a:p>
            <a:pPr lvl="1"/>
            <a:r>
              <a:rPr kumimoji="1" lang="en-US" altLang="zh-TW" dirty="0"/>
              <a:t>Learning rate: 0.1, mom</a:t>
            </a:r>
            <a:r>
              <a:rPr lang="en-US" altLang="zh-TW" dirty="0"/>
              <a:t>entum: 0.9, weight decay: 5*10</a:t>
            </a:r>
            <a:r>
              <a:rPr lang="en-US" altLang="zh-TW" baseline="30000" dirty="0"/>
              <a:t>-4</a:t>
            </a:r>
          </a:p>
          <a:p>
            <a:pPr lvl="1"/>
            <a:r>
              <a:rPr kumimoji="1" lang="en-US" altLang="zh-TW" dirty="0"/>
              <a:t>Scheduler: </a:t>
            </a:r>
            <a:r>
              <a:rPr lang="en-US" altLang="zh-TW" sz="1800" dirty="0" err="1">
                <a:ea typeface="Microsoft JhengHei" panose="020B0604030504040204" pitchFamily="34" charset="-120"/>
              </a:rPr>
              <a:t>CosineAnnealingLR</a:t>
            </a:r>
            <a:endParaRPr kumimoji="1" lang="en-US" altLang="zh-TW" dirty="0"/>
          </a:p>
          <a:p>
            <a:r>
              <a:rPr lang="en-US" altLang="zh-TW" dirty="0"/>
              <a:t>Epoch: 200</a:t>
            </a:r>
          </a:p>
          <a:p>
            <a:r>
              <a:rPr kumimoji="1" lang="en-US" altLang="zh-TW" dirty="0"/>
              <a:t>Batch size: 128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69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971E3-E6CC-1835-A669-4E08A2DF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Immigrate to QNN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1CF20-7098-0EA2-E92C-C934B9C4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Using layer from QNN library</a:t>
            </a:r>
          </a:p>
          <a:p>
            <a:pPr lvl="1"/>
            <a:r>
              <a:rPr lang="en-US" altLang="zh-TW" dirty="0" err="1"/>
              <a:t>QuantIdentity</a:t>
            </a:r>
            <a:r>
              <a:rPr lang="en-US" altLang="zh-TW" dirty="0"/>
              <a:t> for input and shortcut</a:t>
            </a:r>
            <a:endParaRPr kumimoji="1" lang="en-US" altLang="zh-TW" dirty="0"/>
          </a:p>
          <a:p>
            <a:pPr lvl="1"/>
            <a:r>
              <a:rPr lang="en-US" altLang="zh-TW" dirty="0"/>
              <a:t>Conv2d -&gt; QuantConv2d</a:t>
            </a:r>
          </a:p>
          <a:p>
            <a:pPr lvl="1"/>
            <a:r>
              <a:rPr lang="en-US" altLang="zh-TW" dirty="0"/>
              <a:t>Set bit width for each layer’s parameters</a:t>
            </a:r>
          </a:p>
          <a:p>
            <a:r>
              <a:rPr lang="en-US" altLang="zh-TW" dirty="0"/>
              <a:t>Export with </a:t>
            </a:r>
            <a:r>
              <a:rPr lang="en-US" altLang="zh-TW" dirty="0" err="1"/>
              <a:t>FINNManager</a:t>
            </a:r>
            <a:endParaRPr lang="en-US" altLang="zh-TW" dirty="0"/>
          </a:p>
          <a:p>
            <a:pPr lvl="1"/>
            <a:r>
              <a:rPr lang="en-US" altLang="zh-TW" dirty="0" err="1"/>
              <a:t>onnx</a:t>
            </a:r>
            <a:r>
              <a:rPr lang="en-US" altLang="zh-TW" dirty="0"/>
              <a:t> file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00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91238-4501-46B1-A745-8726B96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AA58A-277D-4CDA-BD7A-7630733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Goal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Training setting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Immigrate to QNN, </a:t>
            </a:r>
            <a:r>
              <a:rPr lang="en-US" altLang="zh-TW" dirty="0" err="1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onnx</a:t>
            </a:r>
            <a:endParaRPr lang="en-US" altLang="zh-TW" dirty="0">
              <a:solidFill>
                <a:schemeClr val="accent3"/>
              </a:solidFill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Model selection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Lightweight model</a:t>
            </a:r>
          </a:p>
          <a:p>
            <a:pPr lvl="1"/>
            <a:r>
              <a:rPr lang="en-US" altLang="zh-TW" dirty="0">
                <a:latin typeface="+mn-lt"/>
                <a:ea typeface="Microsoft JhengHei" panose="020B0604030504040204" pitchFamily="34" charset="-120"/>
              </a:rPr>
              <a:t>Max-utilized model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Software issue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FINN implementation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Conclusion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+mn-lt"/>
                <a:ea typeface="Microsoft JhengHei" panose="020B0604030504040204" pitchFamily="34" charset="-120"/>
              </a:rPr>
              <a:t>Reference</a:t>
            </a:r>
          </a:p>
          <a:p>
            <a:endParaRPr lang="en-US" altLang="zh-TW" dirty="0">
              <a:solidFill>
                <a:schemeClr val="accent3"/>
              </a:solidFill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  <a:p>
            <a:endParaRPr lang="en-US" altLang="zh-TW" dirty="0">
              <a:latin typeface="+mn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24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8AC59-96D8-C519-F683-EFDA9D53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Model selection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D9F478-75DD-EA78-D7C2-6CB6AF73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kumimoji="1" lang="en-US" altLang="zh-TW" dirty="0"/>
              <a:t>arameter setting</a:t>
            </a:r>
          </a:p>
          <a:p>
            <a:pPr lvl="1"/>
            <a:r>
              <a:rPr lang="en-US" altLang="zh-TW" dirty="0"/>
              <a:t>Layer</a:t>
            </a:r>
          </a:p>
          <a:p>
            <a:pPr lvl="1"/>
            <a:r>
              <a:rPr kumimoji="1" lang="en-US" altLang="zh-TW" dirty="0"/>
              <a:t>Channel</a:t>
            </a:r>
          </a:p>
          <a:p>
            <a:pPr lvl="1"/>
            <a:r>
              <a:rPr lang="en-US" altLang="zh-TW" dirty="0"/>
              <a:t>Bit width</a:t>
            </a:r>
          </a:p>
          <a:p>
            <a:r>
              <a:rPr lang="en-US" altLang="zh-TW" dirty="0"/>
              <a:t>Design 2 versions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Light-weight model (~85%)</a:t>
            </a:r>
          </a:p>
          <a:p>
            <a:pPr lvl="1"/>
            <a:r>
              <a:rPr kumimoji="1" lang="en-US" altLang="zh-TW" dirty="0"/>
              <a:t>Max-utilized model (~90%)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05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3CE299-F7DC-4F76-98DC-744C0CC66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52"/>
          <a:stretch/>
        </p:blipFill>
        <p:spPr>
          <a:xfrm>
            <a:off x="6660103" y="1157196"/>
            <a:ext cx="1762366" cy="54048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1BBAD9-73F6-41DD-B92F-7D393181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Original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78733-FA18-4C51-856C-248C7AFD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47" y="1231640"/>
            <a:ext cx="8064500" cy="5256000"/>
          </a:xfrm>
        </p:spPr>
        <p:txBody>
          <a:bodyPr/>
          <a:lstStyle/>
          <a:p>
            <a:r>
              <a:rPr lang="en-US" altLang="zh-TW" dirty="0"/>
              <a:t>Model: Resnet18-4w4a</a:t>
            </a:r>
          </a:p>
          <a:p>
            <a:r>
              <a:rPr lang="en-US" altLang="zh-TW" dirty="0"/>
              <a:t>Accuracy: 92.54%</a:t>
            </a:r>
          </a:p>
          <a:p>
            <a:r>
              <a:rPr lang="en-US" altLang="zh-TW" dirty="0"/>
              <a:t>Total parameter: 11,164,352</a:t>
            </a:r>
          </a:p>
          <a:p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09C4BE1-258A-964A-B68A-07D03965F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09016"/>
              </p:ext>
            </p:extLst>
          </p:nvPr>
        </p:nvGraphicFramePr>
        <p:xfrm>
          <a:off x="827409" y="2915323"/>
          <a:ext cx="5236508" cy="271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54">
                  <a:extLst>
                    <a:ext uri="{9D8B030D-6E8A-4147-A177-3AD203B41FA5}">
                      <a16:colId xmlns:a16="http://schemas.microsoft.com/office/drawing/2014/main" val="912721012"/>
                    </a:ext>
                  </a:extLst>
                </a:gridCol>
                <a:gridCol w="2618254">
                  <a:extLst>
                    <a:ext uri="{9D8B030D-6E8A-4147-A177-3AD203B41FA5}">
                      <a16:colId xmlns:a16="http://schemas.microsoft.com/office/drawing/2014/main" val="965032752"/>
                    </a:ext>
                  </a:extLst>
                </a:gridCol>
              </a:tblGrid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Layer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 of Param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27115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Conv0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1,728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3914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147,456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535722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524,288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791038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2,097,152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810831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Group4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8,388,608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61159"/>
                  </a:ext>
                </a:extLst>
              </a:tr>
              <a:tr h="3872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Fully-connected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5,120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4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09975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42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eeting02102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eting02102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eting02102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345ABAFC-3B45-4BB5-8F21-E2E87A397AB6}" vid="{D3919A68-6895-450C-9F49-846E1DE7FC7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203895</TotalTime>
  <Words>1353</Words>
  <Application>Microsoft Macintosh PowerPoint</Application>
  <PresentationFormat>如螢幕大小 (4:3)</PresentationFormat>
  <Paragraphs>648</Paragraphs>
  <Slides>32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Arial</vt:lpstr>
      <vt:lpstr>Calibri</vt:lpstr>
      <vt:lpstr>Helvetica Neue</vt:lpstr>
      <vt:lpstr>Times New Roman</vt:lpstr>
      <vt:lpstr>Wingdings</vt:lpstr>
      <vt:lpstr>佈景主題1</vt:lpstr>
      <vt:lpstr>High Accuracy Image Classifier Inference on PYNQ-Z2</vt:lpstr>
      <vt:lpstr>Outline</vt:lpstr>
      <vt:lpstr>Outline</vt:lpstr>
      <vt:lpstr>Goal</vt:lpstr>
      <vt:lpstr>Training set</vt:lpstr>
      <vt:lpstr>Immigrate to QNN</vt:lpstr>
      <vt:lpstr>Outline</vt:lpstr>
      <vt:lpstr>Model selection</vt:lpstr>
      <vt:lpstr>Original model</vt:lpstr>
      <vt:lpstr>Observation</vt:lpstr>
      <vt:lpstr>Observation</vt:lpstr>
      <vt:lpstr>Light-weight model</vt:lpstr>
      <vt:lpstr>Max-utilized model</vt:lpstr>
      <vt:lpstr>Resnet10</vt:lpstr>
      <vt:lpstr>Resnet8</vt:lpstr>
      <vt:lpstr>Reduce half of the channel</vt:lpstr>
      <vt:lpstr>Increase channel</vt:lpstr>
      <vt:lpstr>Increase bit width</vt:lpstr>
      <vt:lpstr>Software issue</vt:lpstr>
      <vt:lpstr>Outline</vt:lpstr>
      <vt:lpstr>Difference of Architecture</vt:lpstr>
      <vt:lpstr>FINN Transform</vt:lpstr>
      <vt:lpstr>FINN Transform</vt:lpstr>
      <vt:lpstr>FINN Transform</vt:lpstr>
      <vt:lpstr>FINN Transform</vt:lpstr>
      <vt:lpstr>FINN Issue</vt:lpstr>
      <vt:lpstr>FINN Issue</vt:lpstr>
      <vt:lpstr>Implementation Result</vt:lpstr>
      <vt:lpstr>Implementation Result</vt:lpstr>
      <vt:lpstr>Implementation Result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Measurement Environment 4</dc:title>
  <dc:creator>CYYAO</dc:creator>
  <cp:lastModifiedBy>Yi-Hsuan Pan (潘奕亘)</cp:lastModifiedBy>
  <cp:revision>7785</cp:revision>
  <cp:lastPrinted>2019-09-11T01:52:49Z</cp:lastPrinted>
  <dcterms:created xsi:type="dcterms:W3CDTF">2014-03-14T05:44:19Z</dcterms:created>
  <dcterms:modified xsi:type="dcterms:W3CDTF">2023-01-04T04:16:07Z</dcterms:modified>
</cp:coreProperties>
</file>