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6"/>
  </p:notesMasterIdLst>
  <p:handoutMasterIdLst>
    <p:handoutMasterId r:id="rId17"/>
  </p:handoutMasterIdLst>
  <p:sldIdLst>
    <p:sldId id="355" r:id="rId2"/>
    <p:sldId id="357" r:id="rId3"/>
    <p:sldId id="367" r:id="rId4"/>
    <p:sldId id="360" r:id="rId5"/>
    <p:sldId id="369" r:id="rId6"/>
    <p:sldId id="362" r:id="rId7"/>
    <p:sldId id="361" r:id="rId8"/>
    <p:sldId id="364" r:id="rId9"/>
    <p:sldId id="363" r:id="rId10"/>
    <p:sldId id="372" r:id="rId11"/>
    <p:sldId id="370" r:id="rId12"/>
    <p:sldId id="368" r:id="rId13"/>
    <p:sldId id="373" r:id="rId14"/>
    <p:sldId id="371" r:id="rId15"/>
  </p:sldIdLst>
  <p:sldSz cx="9144000" cy="6858000" type="screen4x3"/>
  <p:notesSz cx="10234613" cy="71040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" initials="J" lastIdx="11" clrIdx="0"/>
  <p:cmAuthor id="2" name="Windows 使用者" initials="W使" lastIdx="2" clrIdx="1"/>
  <p:cmAuthor id="3" name="CYYAO" initials="C" lastIdx="1" clrIdx="2">
    <p:extLst>
      <p:ext uri="{19B8F6BF-5375-455C-9EA6-DF929625EA0E}">
        <p15:presenceInfo xmlns:p15="http://schemas.microsoft.com/office/powerpoint/2012/main" userId="CYY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2"/>
    <a:srgbClr val="FBD8BC"/>
    <a:srgbClr val="FFF2CC"/>
    <a:srgbClr val="F5F5F5"/>
    <a:srgbClr val="FBFBFB"/>
    <a:srgbClr val="D9E2F3"/>
    <a:srgbClr val="0000CC"/>
    <a:srgbClr val="009900"/>
    <a:srgbClr val="FFFFFF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DE900-607C-4437-B296-A3E406E36FAF}" v="2" dt="2022-12-07T16:41:02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 autoAdjust="0"/>
    <p:restoredTop sz="89388" autoAdjust="0"/>
  </p:normalViewPr>
  <p:slideViewPr>
    <p:cSldViewPr snapToGrid="0">
      <p:cViewPr varScale="1">
        <p:scale>
          <a:sx n="114" d="100"/>
          <a:sy n="114" d="100"/>
        </p:scale>
        <p:origin x="2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6115" cy="35668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6109" y="1"/>
            <a:ext cx="4436115" cy="35668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B5C7D3D3-43CA-4488-B0B4-7D9A8AA03A0C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747383"/>
            <a:ext cx="4436115" cy="35668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6109" y="6747383"/>
            <a:ext cx="4436115" cy="35668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5A263592-05C8-4AE0-8AF7-8B04174C84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52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6437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248" y="0"/>
            <a:ext cx="4434999" cy="356437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C9BC9CD5-4BDA-4193-B98A-B1D6B83F1283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5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248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24E09542-1283-4A9B-9106-BA2907344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3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61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49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95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21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按一下以編輯母片子標題樣式</a:t>
            </a:r>
          </a:p>
        </p:txBody>
      </p:sp>
      <p:pic>
        <p:nvPicPr>
          <p:cNvPr id="12" name="Picture 12" descr="校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92" y="56984"/>
            <a:ext cx="640847" cy="64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785810" y="37696"/>
            <a:ext cx="175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NTU GIEE</a:t>
            </a:r>
            <a:r>
              <a:rPr lang="en-US" altLang="zh-TW" sz="1600" b="1" i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EECS </a:t>
            </a:r>
            <a:endParaRPr lang="zh-TW" altLang="en-US" sz="1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147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127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8125" y="685800"/>
            <a:ext cx="2016125" cy="55514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9750" y="685800"/>
            <a:ext cx="5895975" cy="555148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100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400" b="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68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9791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1152000"/>
            <a:ext cx="3960000" cy="525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4000" y="1152000"/>
            <a:ext cx="3960000" cy="525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6767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00" y="1152000"/>
            <a:ext cx="3960000" cy="64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00" y="1800000"/>
            <a:ext cx="3958976" cy="460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2000"/>
            <a:ext cx="3960000" cy="64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799999"/>
            <a:ext cx="3960000" cy="460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539750" y="364290"/>
            <a:ext cx="80645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kern="0" dirty="0">
                <a:solidFill>
                  <a:schemeClr val="tx1"/>
                </a:solidFill>
                <a:effectLst/>
              </a:rPr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451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8078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92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915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2992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64290"/>
            <a:ext cx="80645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52000"/>
            <a:ext cx="8064500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785810" y="37696"/>
            <a:ext cx="175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NTU GIEE</a:t>
            </a:r>
            <a:r>
              <a:rPr lang="en-US" altLang="zh-TW" sz="1600" b="1" i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EECS </a:t>
            </a:r>
            <a:endParaRPr lang="zh-TW" altLang="en-US" sz="1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238901" y="6404948"/>
            <a:ext cx="74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24C3954-D35D-4824-A269-B712E7E04215}" type="slidenum">
              <a:rPr lang="zh-TW" altLang="en-US" sz="1600" b="0" smtClean="0">
                <a:latin typeface="+mj-lt"/>
              </a:rPr>
              <a:pPr algn="r"/>
              <a:t>‹#›</a:t>
            </a:fld>
            <a:endParaRPr lang="zh-TW" altLang="en-US" sz="1600" b="0" dirty="0">
              <a:latin typeface="+mj-lt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539750" y="1049375"/>
            <a:ext cx="806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060" name="Picture 12" descr="校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92" y="56984"/>
            <a:ext cx="640847" cy="64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8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SzPct val="75000"/>
        <a:buFont typeface="Wingdings" panose="05000000000000000000" pitchFamily="2" charset="2"/>
        <a:buChar char="u"/>
        <a:defRPr kumimoji="1" sz="2800" b="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60000"/>
        <a:buFont typeface="Wingdings" panose="05000000000000000000" pitchFamily="2" charset="2"/>
        <a:buChar char="u"/>
        <a:defRPr kumimoji="1" sz="2400" b="0">
          <a:solidFill>
            <a:schemeClr val="tx1"/>
          </a:solidFill>
          <a:latin typeface="+mj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anose="05000000000000000000" pitchFamily="2" charset="2"/>
        <a:buChar char="Ø"/>
        <a:defRPr kumimoji="1" sz="2000" b="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SzPct val="80000"/>
        <a:buFont typeface="Wingdings" panose="05000000000000000000" pitchFamily="2" charset="2"/>
        <a:buChar char="p"/>
        <a:defRPr kumimoji="1" sz="1800" b="0">
          <a:solidFill>
            <a:schemeClr val="tx1"/>
          </a:solidFill>
          <a:latin typeface="+mj-lt"/>
          <a:ea typeface="+mn-ea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l"/>
        <a:defRPr kumimoji="1" sz="1600" b="0">
          <a:solidFill>
            <a:schemeClr val="tx1"/>
          </a:solidFill>
          <a:latin typeface="+mj-lt"/>
          <a:ea typeface="+mn-ea"/>
        </a:defRPr>
      </a:lvl5pPr>
      <a:lvl6pPr marL="25130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6pPr>
      <a:lvl7pPr marL="29702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7pPr>
      <a:lvl8pPr marL="34274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8pPr>
      <a:lvl9pPr marL="38846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1263" y="1647825"/>
            <a:ext cx="8181474" cy="1470025"/>
          </a:xfrm>
        </p:spPr>
        <p:txBody>
          <a:bodyPr/>
          <a:lstStyle/>
          <a:p>
            <a:r>
              <a:rPr kumimoji="1" lang="en-US" altLang="zh-TW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High Accuracy Image Classifier Inference on PYNQ-Z2</a:t>
            </a:r>
            <a:endParaRPr kumimoji="1" lang="zh-TW" alt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anose="020B0604030504040204" pitchFamily="34" charset="-120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0" y="4047344"/>
            <a:ext cx="9143999" cy="2136285"/>
          </a:xfrm>
        </p:spPr>
        <p:txBody>
          <a:bodyPr/>
          <a:lstStyle/>
          <a:p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Team 8</a:t>
            </a:r>
          </a:p>
          <a:p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B07901073 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吳秉軒 </a:t>
            </a: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R11943012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 曾維雋 </a:t>
            </a: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R11943043 </a:t>
            </a:r>
            <a:r>
              <a:rPr lang="zh-TW" altLang="en-US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潘奕亘</a:t>
            </a:r>
            <a:endParaRPr lang="en-US" altLang="zh-TW" sz="2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Advisor: Professor Lai-</a:t>
            </a:r>
            <a:r>
              <a:rPr lang="en-US" altLang="zh-TW" sz="2400" dirty="0" err="1">
                <a:ea typeface="微軟正黑體" panose="020B0604030504040204" pitchFamily="34" charset="-120"/>
                <a:cs typeface="Times New Roman" panose="02020603050405020304" pitchFamily="18" charset="0"/>
              </a:rPr>
              <a:t>Jin</a:t>
            </a:r>
            <a:endParaRPr lang="en-US" altLang="zh-TW" sz="2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Dec 8</a:t>
            </a:r>
            <a:r>
              <a:rPr lang="en-US" altLang="zh-TW" sz="2400" baseline="300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th</a:t>
            </a:r>
            <a:r>
              <a:rPr lang="en-US" altLang="zh-TW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, 2022</a:t>
            </a:r>
            <a:endParaRPr lang="zh-TW" altLang="en-US" sz="2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06052" y="-2501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6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Host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Generate data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Preprocessing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Accuracy result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Kernel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Inference computing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Dataflow – FIFO depth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Folding factor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  <p:pic>
        <p:nvPicPr>
          <p:cNvPr id="4" name="Google Shape;110;p9">
            <a:extLst>
              <a:ext uri="{FF2B5EF4-FFF2-40B4-BE49-F238E27FC236}">
                <a16:creationId xmlns:a16="http://schemas.microsoft.com/office/drawing/2014/main" id="{40EBDACE-FB34-1C2C-12E7-E84C89A7A40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2199" y="2001031"/>
            <a:ext cx="4092051" cy="3704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8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Throughput</a:t>
            </a:r>
          </a:p>
          <a:p>
            <a:pPr lvl="1"/>
            <a:r>
              <a:rPr lang="en-US" altLang="zh-TW" dirty="0"/>
              <a:t>[2] achieved 21.9 </a:t>
            </a:r>
            <a:r>
              <a:rPr lang="en-US" altLang="zh-TW" dirty="0" err="1"/>
              <a:t>kFPS</a:t>
            </a:r>
            <a:r>
              <a:rPr lang="en-US" altLang="zh-TW" dirty="0"/>
              <a:t> with 80.1% accuracy for the binary weight VGG on ZC706</a:t>
            </a:r>
          </a:p>
          <a:p>
            <a:r>
              <a:rPr lang="en-US" altLang="zh-TW" dirty="0"/>
              <a:t>Accuracy</a:t>
            </a:r>
            <a:r>
              <a:rPr lang="zh-TW" altLang="en-US" dirty="0"/>
              <a:t> </a:t>
            </a:r>
            <a:r>
              <a:rPr lang="en-US" altLang="zh-TW" dirty="0"/>
              <a:t>(on cifar10)</a:t>
            </a:r>
          </a:p>
          <a:p>
            <a:pPr lvl="1"/>
            <a:r>
              <a:rPr lang="en-US" altLang="zh-TW" dirty="0"/>
              <a:t>Resnet-50: 98.3%</a:t>
            </a:r>
          </a:p>
          <a:p>
            <a:pPr lvl="1"/>
            <a:r>
              <a:rPr lang="en-US" altLang="zh-TW" dirty="0"/>
              <a:t>VGG-19: 94.71%</a:t>
            </a:r>
          </a:p>
          <a:p>
            <a:endParaRPr lang="en-US" altLang="zh-TW" dirty="0"/>
          </a:p>
          <a:p>
            <a:r>
              <a:rPr lang="en-US" altLang="zh-TW" dirty="0"/>
              <a:t>Achieve compatible throughput by </a:t>
            </a:r>
            <a:r>
              <a:rPr lang="en-US" altLang="zh-TW" dirty="0">
                <a:ea typeface="Microsoft JhengHei" panose="020B0604030504040204" pitchFamily="34" charset="-120"/>
              </a:rPr>
              <a:t>lightweight model on Resnet</a:t>
            </a:r>
            <a:r>
              <a:rPr lang="en-US" altLang="zh-TW" dirty="0"/>
              <a:t> with acceptable accuracy</a:t>
            </a:r>
          </a:p>
          <a:p>
            <a:r>
              <a:rPr lang="en-US" altLang="zh-TW" dirty="0">
                <a:ea typeface="Microsoft JhengHei" panose="020B0604030504040204" pitchFamily="34" charset="-120"/>
              </a:rPr>
              <a:t>Maximize the utilization of resources on PYNQ-Z2 (or KV260) to approach the accuracy of 90%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148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+mn-lt"/>
                <a:ea typeface="Microsoft JhengHei" panose="020B0604030504040204" pitchFamily="34" charset="-120"/>
              </a:rPr>
              <a:t>Problem Statement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+mn-lt"/>
                <a:ea typeface="Microsoft JhengHei" panose="020B0604030504040204" pitchFamily="34" charset="-120"/>
              </a:rPr>
              <a:t>Project Scope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Project Plan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49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&amp; improve </a:t>
            </a:r>
            <a:r>
              <a:rPr lang="en-US" altLang="zh-TW" dirty="0" err="1"/>
              <a:t>Pytorch</a:t>
            </a:r>
            <a:r>
              <a:rPr lang="en-US" altLang="zh-TW" dirty="0"/>
              <a:t> code on </a:t>
            </a:r>
            <a:r>
              <a:rPr lang="en-US" altLang="zh-TW" dirty="0" err="1"/>
              <a:t>Brevitas</a:t>
            </a:r>
            <a:r>
              <a:rPr lang="en-US" altLang="zh-TW" dirty="0"/>
              <a:t> (1 – 1.5w)</a:t>
            </a:r>
          </a:p>
          <a:p>
            <a:pPr lvl="1"/>
            <a:r>
              <a:rPr lang="en-US" altLang="zh-TW" dirty="0"/>
              <a:t>Data preprocessing</a:t>
            </a:r>
          </a:p>
          <a:p>
            <a:pPr lvl="1"/>
            <a:r>
              <a:rPr lang="en-US" altLang="zh-TW" dirty="0"/>
              <a:t>Scaling model</a:t>
            </a:r>
          </a:p>
          <a:p>
            <a:r>
              <a:rPr lang="en-US" altLang="zh-TW" dirty="0"/>
              <a:t>FINN implementation &amp; performance analysis</a:t>
            </a:r>
          </a:p>
          <a:p>
            <a:pPr lvl="1"/>
            <a:r>
              <a:rPr lang="en-US" altLang="zh-TW" dirty="0"/>
              <a:t>Throughput</a:t>
            </a:r>
          </a:p>
          <a:p>
            <a:pPr lvl="1"/>
            <a:r>
              <a:rPr lang="en-US" altLang="zh-TW" dirty="0"/>
              <a:t>Accuracy</a:t>
            </a:r>
          </a:p>
          <a:p>
            <a:pPr lvl="1"/>
            <a:r>
              <a:rPr lang="en-US" altLang="zh-TW" dirty="0"/>
              <a:t>Layer-by-layer resource usage</a:t>
            </a:r>
          </a:p>
          <a:p>
            <a:pPr lvl="1"/>
            <a:r>
              <a:rPr lang="en-US" altLang="zh-TW" dirty="0"/>
              <a:t>Testing</a:t>
            </a:r>
          </a:p>
          <a:p>
            <a:r>
              <a:rPr lang="en-US" altLang="zh-TW" dirty="0"/>
              <a:t>Vitis-HLS analysis</a:t>
            </a:r>
          </a:p>
          <a:p>
            <a:pPr lvl="1"/>
            <a:r>
              <a:rPr lang="en-US" altLang="zh-TW" dirty="0"/>
              <a:t>Resource utilization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896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38874-AAA8-435A-8DCF-FDA0C7A3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1C60A-50DD-49A4-92EE-B663827D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[1] </a:t>
            </a:r>
            <a:r>
              <a:rPr lang="en-US" altLang="zh-TW" dirty="0" err="1"/>
              <a:t>Canziani</a:t>
            </a:r>
            <a:r>
              <a:rPr lang="en-US" altLang="zh-TW" dirty="0"/>
              <a:t>, A., Adam </a:t>
            </a:r>
            <a:r>
              <a:rPr lang="en-US" altLang="zh-TW" dirty="0" err="1"/>
              <a:t>Paszke</a:t>
            </a:r>
            <a:r>
              <a:rPr lang="en-US" altLang="zh-TW" dirty="0"/>
              <a:t> and Eugenio </a:t>
            </a:r>
            <a:r>
              <a:rPr lang="en-US" altLang="zh-TW" dirty="0" err="1"/>
              <a:t>Culurciello</a:t>
            </a:r>
            <a:r>
              <a:rPr lang="en-US" altLang="zh-TW" dirty="0"/>
              <a:t>. “An Analysis of Deep Neural Network Models for Practical Applications.” </a:t>
            </a:r>
            <a:r>
              <a:rPr lang="en-US" altLang="zh-TW" dirty="0" err="1"/>
              <a:t>ArXiv</a:t>
            </a:r>
            <a:r>
              <a:rPr lang="en-US" altLang="zh-TW" dirty="0"/>
              <a:t> abs/1605.07678 (2016): n. </a:t>
            </a:r>
            <a:r>
              <a:rPr lang="en-US" altLang="zh-TW" dirty="0" err="1"/>
              <a:t>pag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[2] Y. </a:t>
            </a:r>
            <a:r>
              <a:rPr lang="en-US" altLang="zh-TW" dirty="0" err="1"/>
              <a:t>Umuroglu</a:t>
            </a:r>
            <a:r>
              <a:rPr lang="en-US" altLang="zh-TW" dirty="0"/>
              <a:t>, N. J. Fraser, G. Gambardella, M. </a:t>
            </a:r>
            <a:r>
              <a:rPr lang="en-US" altLang="zh-TW" dirty="0" err="1"/>
              <a:t>Blott</a:t>
            </a:r>
            <a:r>
              <a:rPr lang="en-US" altLang="zh-TW" dirty="0"/>
              <a:t>, P. Leong, M. Jahre, and K. </a:t>
            </a:r>
            <a:r>
              <a:rPr lang="en-US" altLang="zh-TW" dirty="0" err="1"/>
              <a:t>Vissers</a:t>
            </a:r>
            <a:r>
              <a:rPr lang="en-US" altLang="zh-TW" dirty="0"/>
              <a:t>, ‘‘FINN: A framework for fast, scalable binarized neural network inference,’’ in Proc. ACM/SIGDA Int. </a:t>
            </a:r>
            <a:r>
              <a:rPr lang="en-US" altLang="zh-TW" dirty="0" err="1"/>
              <a:t>Symp</a:t>
            </a:r>
            <a:r>
              <a:rPr lang="en-US" altLang="zh-TW" dirty="0"/>
              <a:t>. Field-Program. Gate Arrays, Feb. 2017, pp. 65–74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97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Problem Statement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Project Scope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Project Plan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018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Problem Statement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+mn-lt"/>
                <a:ea typeface="Microsoft JhengHei" panose="020B0604030504040204" pitchFamily="34" charset="-120"/>
              </a:rPr>
              <a:t>Project Scope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+mn-lt"/>
                <a:ea typeface="Microsoft JhengHei" panose="020B0604030504040204" pitchFamily="34" charset="-120"/>
              </a:rPr>
              <a:t>Project Plan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320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Classifier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Image classification has been widely used in many applications, such as medicine image, face recognition, and defect detection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CNN </a:t>
            </a:r>
            <a:r>
              <a:rPr lang="en" altLang="zh-TW" b="0" i="0" u="none" strike="noStrike" dirty="0">
                <a:solidFill>
                  <a:srgbClr val="333333"/>
                </a:solidFill>
                <a:effectLst/>
                <a:latin typeface="+mn-lt"/>
              </a:rPr>
              <a:t>has demonstrated excellent results in computer vision tasks</a:t>
            </a:r>
          </a:p>
          <a:p>
            <a:r>
              <a:rPr lang="en" altLang="zh-TW" dirty="0">
                <a:solidFill>
                  <a:srgbClr val="333333"/>
                </a:solidFill>
                <a:latin typeface="+mn-lt"/>
              </a:rPr>
              <a:t>Model</a:t>
            </a:r>
            <a:endParaRPr lang="en" altLang="zh-TW" b="0" i="0" u="none" strike="noStrike" dirty="0">
              <a:solidFill>
                <a:srgbClr val="333333"/>
              </a:solidFill>
              <a:effectLst/>
              <a:latin typeface="+mn-lt"/>
            </a:endParaRPr>
          </a:p>
          <a:p>
            <a:pPr lvl="1"/>
            <a:r>
              <a:rPr lang="en" altLang="zh-TW" b="1" dirty="0">
                <a:solidFill>
                  <a:srgbClr val="333333"/>
                </a:solidFill>
                <a:latin typeface="+mn-lt"/>
                <a:ea typeface="Microsoft JhengHei" panose="020B0604030504040204" pitchFamily="34" charset="-120"/>
              </a:rPr>
              <a:t>VGG</a:t>
            </a:r>
            <a:r>
              <a:rPr lang="en" altLang="zh-TW" dirty="0">
                <a:solidFill>
                  <a:srgbClr val="333333"/>
                </a:solidFill>
                <a:latin typeface="+mn-lt"/>
                <a:ea typeface="Microsoft JhengHei" panose="020B0604030504040204" pitchFamily="34" charset="-120"/>
              </a:rPr>
              <a:t> introduces deep CNN with small kernel</a:t>
            </a:r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pPr lvl="1"/>
            <a:r>
              <a:rPr lang="en-US" altLang="zh-TW" b="1" dirty="0" err="1">
                <a:latin typeface="+mn-lt"/>
                <a:ea typeface="Microsoft JhengHei" panose="020B0604030504040204" pitchFamily="34" charset="-120"/>
              </a:rPr>
              <a:t>ResNet</a:t>
            </a:r>
            <a:r>
              <a:rPr lang="en-US" altLang="zh-TW" b="1" dirty="0">
                <a:latin typeface="+mn-lt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resolves gradient vanishing and uses deeper CNN</a:t>
            </a:r>
          </a:p>
        </p:txBody>
      </p:sp>
    </p:spTree>
    <p:extLst>
      <p:ext uri="{BB962C8B-B14F-4D97-AF65-F5344CB8AC3E}">
        <p14:creationId xmlns:p14="http://schemas.microsoft.com/office/powerpoint/2010/main" val="295223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E16AE-C406-C430-4A42-A58E3F47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Model Selection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45F9A-5298-4276-49AC-196A6AEF8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Dataset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Start from relatively small dataset (e.g., cifar10)</a:t>
            </a:r>
            <a:endParaRPr kumimoji="1" lang="en-US" altLang="zh-TW" dirty="0"/>
          </a:p>
          <a:p>
            <a:r>
              <a:rPr kumimoji="1" lang="en-US" altLang="zh-TW" dirty="0"/>
              <a:t>VGG vs. </a:t>
            </a:r>
            <a:r>
              <a:rPr kumimoji="1" lang="en-US" altLang="zh-TW" dirty="0" err="1"/>
              <a:t>ResNet</a:t>
            </a:r>
            <a:endParaRPr lang="en-US" altLang="zh-TW" dirty="0"/>
          </a:p>
          <a:p>
            <a:pPr lvl="1"/>
            <a:r>
              <a:rPr kumimoji="1" lang="en-US" altLang="zh-TW" dirty="0"/>
              <a:t>Top-5 accuracy on ImageNet</a:t>
            </a:r>
          </a:p>
          <a:p>
            <a:pPr lvl="2"/>
            <a:r>
              <a:rPr lang="en-US" altLang="zh-TW" dirty="0"/>
              <a:t>VGG16: 92.3%</a:t>
            </a:r>
          </a:p>
          <a:p>
            <a:pPr lvl="2"/>
            <a:r>
              <a:rPr kumimoji="1" lang="en-US" altLang="zh-TW" dirty="0"/>
              <a:t>ResNet152: 95.51%</a:t>
            </a:r>
          </a:p>
          <a:p>
            <a:pPr lvl="1"/>
            <a:r>
              <a:rPr lang="en-US" altLang="zh-TW" dirty="0"/>
              <a:t>Top-1 [1]</a:t>
            </a:r>
            <a:endParaRPr kumimoji="1"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D95221-8A1F-8BDC-FACB-915260B41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29" y="3220019"/>
            <a:ext cx="4401821" cy="289559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5CDA39C-433A-0F51-1BEF-D325041E6AB2}"/>
              </a:ext>
            </a:extLst>
          </p:cNvPr>
          <p:cNvSpPr txBox="1"/>
          <p:nvPr/>
        </p:nvSpPr>
        <p:spPr>
          <a:xfrm>
            <a:off x="608837" y="6247684"/>
            <a:ext cx="718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Ref: An Analysis of Deep Neural Network Models for Practical Applications, 2016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94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Model analysis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Comparison between VGG and </a:t>
            </a:r>
            <a:r>
              <a:rPr lang="en-US" altLang="zh-TW" dirty="0" err="1">
                <a:latin typeface="+mn-lt"/>
                <a:ea typeface="Microsoft JhengHei" panose="020B0604030504040204" pitchFamily="34" charset="-120"/>
              </a:rPr>
              <a:t>ResNet</a:t>
            </a:r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Using same size of models: VGG5 and ResNet10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Result: </a:t>
            </a:r>
            <a:r>
              <a:rPr lang="en-US" altLang="zh-TW" dirty="0" err="1">
                <a:latin typeface="+mn-lt"/>
                <a:ea typeface="Microsoft JhengHei" panose="020B0604030504040204" pitchFamily="34" charset="-120"/>
              </a:rPr>
              <a:t>ResNet</a:t>
            </a:r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 achieve better accuracy (70% vs. 81%)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Model setting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ResNet10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Adam optimizer (learning rate: 0.001)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Batch size: 16</a:t>
            </a:r>
          </a:p>
          <a:p>
            <a:pPr lvl="1"/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48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Implement 2 version: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1. Lightweight </a:t>
            </a:r>
            <a:r>
              <a:rPr lang="en-US" altLang="zh-TW" dirty="0" err="1">
                <a:latin typeface="+mn-lt"/>
                <a:ea typeface="Microsoft JhengHei" panose="020B0604030504040204" pitchFamily="34" charset="-120"/>
              </a:rPr>
              <a:t>ResNet</a:t>
            </a:r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 based on baseline accuracy 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2. Maximize the utilization of resources on PYNQ-Z2 (or KV260) to approach best performance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Design a methodology of tuning model’s parameter</a:t>
            </a:r>
          </a:p>
          <a:p>
            <a:r>
              <a:rPr lang="en-US" altLang="zh-TW">
                <a:latin typeface="+mn-lt"/>
                <a:ea typeface="Microsoft JhengHei" panose="020B0604030504040204" pitchFamily="34" charset="-120"/>
              </a:rPr>
              <a:t>(option)Finish </a:t>
            </a:r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an End-to-end image classifier application accelerated with FPGA</a:t>
            </a:r>
          </a:p>
          <a:p>
            <a:pPr lvl="1"/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889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+mn-lt"/>
                <a:ea typeface="Microsoft JhengHei" panose="020B0604030504040204" pitchFamily="34" charset="-120"/>
              </a:rPr>
              <a:t>Problem Statement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Project Scope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+mn-lt"/>
                <a:ea typeface="Microsoft JhengHei" panose="020B0604030504040204" pitchFamily="34" charset="-120"/>
              </a:rPr>
              <a:t>Project Plan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242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Image preprocessing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RGB to grayscale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Data augmentation (e.g., </a:t>
            </a:r>
            <a:r>
              <a:rPr lang="en-US" altLang="zh-TW" dirty="0" err="1">
                <a:latin typeface="+mn-lt"/>
                <a:ea typeface="Microsoft JhengHei" panose="020B0604030504040204" pitchFamily="34" charset="-120"/>
              </a:rPr>
              <a:t>ColorJitter</a:t>
            </a:r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, </a:t>
            </a:r>
            <a:r>
              <a:rPr lang="en-US" altLang="zh-TW" dirty="0" err="1">
                <a:latin typeface="+mn-lt"/>
                <a:ea typeface="Microsoft JhengHei" panose="020B0604030504040204" pitchFamily="34" charset="-120"/>
              </a:rPr>
              <a:t>RandomFlip</a:t>
            </a:r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Layer reduction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Fit large model into PYNQ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Bit precision of intermediate layers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Tradeoff between accuracy and resources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Methodology of tuning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Several factors: # of layer, size &amp; bit width of each layer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Record the increase of resource and accuracy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Follow the trend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More during the process …</a:t>
            </a:r>
          </a:p>
          <a:p>
            <a:pPr lvl="1"/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237460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42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42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eeting02102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eting02102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345ABAFC-3B45-4BB5-8F21-E2E87A397AB6}" vid="{D3919A68-6895-450C-9F49-846E1DE7FC7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202207</TotalTime>
  <Words>536</Words>
  <Application>Microsoft Macintosh PowerPoint</Application>
  <PresentationFormat>如螢幕大小 (4:3)</PresentationFormat>
  <Paragraphs>105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佈景主題1</vt:lpstr>
      <vt:lpstr>High Accuracy Image Classifier Inference on PYNQ-Z2</vt:lpstr>
      <vt:lpstr>Outline</vt:lpstr>
      <vt:lpstr>Outline</vt:lpstr>
      <vt:lpstr>Image Classifier</vt:lpstr>
      <vt:lpstr>Model Selection</vt:lpstr>
      <vt:lpstr>Model Selection</vt:lpstr>
      <vt:lpstr>Objective</vt:lpstr>
      <vt:lpstr>Outline</vt:lpstr>
      <vt:lpstr>Software</vt:lpstr>
      <vt:lpstr>Operation Flow</vt:lpstr>
      <vt:lpstr>Target</vt:lpstr>
      <vt:lpstr>Outline</vt:lpstr>
      <vt:lpstr>Workflow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Measurement Environment 4</dc:title>
  <dc:creator>CYYAO</dc:creator>
  <cp:lastModifiedBy>秉軒 吳</cp:lastModifiedBy>
  <cp:revision>7711</cp:revision>
  <cp:lastPrinted>2019-09-11T01:52:49Z</cp:lastPrinted>
  <dcterms:created xsi:type="dcterms:W3CDTF">2014-03-14T05:44:19Z</dcterms:created>
  <dcterms:modified xsi:type="dcterms:W3CDTF">2022-12-08T05:43:34Z</dcterms:modified>
</cp:coreProperties>
</file>