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  <p:sldMasterId id="2147483684" r:id="rId4"/>
    <p:sldMasterId id="2147483696" r:id="rId5"/>
    <p:sldMasterId id="2147483701" r:id="rId6"/>
    <p:sldMasterId id="2147483718" r:id="rId7"/>
  </p:sldMasterIdLst>
  <p:notesMasterIdLst>
    <p:notesMasterId r:id="rId28"/>
  </p:notesMasterIdLst>
  <p:handoutMasterIdLst>
    <p:handoutMasterId r:id="rId29"/>
  </p:handoutMasterIdLst>
  <p:sldIdLst>
    <p:sldId id="289" r:id="rId8"/>
    <p:sldId id="290" r:id="rId9"/>
    <p:sldId id="291" r:id="rId10"/>
    <p:sldId id="292" r:id="rId11"/>
    <p:sldId id="293" r:id="rId12"/>
    <p:sldId id="294" r:id="rId13"/>
    <p:sldId id="295" r:id="rId14"/>
    <p:sldId id="302" r:id="rId15"/>
    <p:sldId id="296" r:id="rId16"/>
    <p:sldId id="297" r:id="rId17"/>
    <p:sldId id="298" r:id="rId18"/>
    <p:sldId id="299" r:id="rId19"/>
    <p:sldId id="301" r:id="rId20"/>
    <p:sldId id="300" r:id="rId21"/>
    <p:sldId id="303" r:id="rId22"/>
    <p:sldId id="304" r:id="rId23"/>
    <p:sldId id="305" r:id="rId24"/>
    <p:sldId id="306" r:id="rId25"/>
    <p:sldId id="308" r:id="rId26"/>
    <p:sldId id="307" r:id="rId27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D000"/>
    <a:srgbClr val="00D023"/>
    <a:srgbClr val="60FA88"/>
    <a:srgbClr val="07EB43"/>
    <a:srgbClr val="C0504D"/>
    <a:srgbClr val="0000FF"/>
    <a:srgbClr val="FF0000"/>
    <a:srgbClr val="3737CD"/>
    <a:srgbClr val="FFFF00"/>
    <a:srgbClr val="5C5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72C3D-7C54-4265-8B6B-E5CB1FD0778D}" v="14" dt="2022-10-27T07:12:40.421"/>
    <p1510:client id="{6BFEDE0C-7002-4762-8634-3E2FB8062369}" v="1" dt="2022-10-27T04:22:33.414"/>
    <p1510:client id="{83E3A120-F6B8-CCE4-D3CC-9DF5480D0C8E}" v="2" dt="2022-11-02T03:03:43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6318" autoAdjust="0"/>
  </p:normalViewPr>
  <p:slideViewPr>
    <p:cSldViewPr snapToGrid="0">
      <p:cViewPr varScale="1">
        <p:scale>
          <a:sx n="113" d="100"/>
          <a:sy n="113" d="100"/>
        </p:scale>
        <p:origin x="1608" y="9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4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來賓使用者" userId="S::urn:spo:anon#003e4e8b41744202f74cb3d48fa72825cc7aeaff344a1ebd1aa1b0b3ec118acf::" providerId="AD" clId="Web-{6BFEDE0C-7002-4762-8634-3E2FB8062369}"/>
    <pc:docChg chg="sldOrd">
      <pc:chgData name="來賓使用者" userId="S::urn:spo:anon#003e4e8b41744202f74cb3d48fa72825cc7aeaff344a1ebd1aa1b0b3ec118acf::" providerId="AD" clId="Web-{6BFEDE0C-7002-4762-8634-3E2FB8062369}" dt="2022-10-27T04:22:33.414" v="0"/>
      <pc:docMkLst>
        <pc:docMk/>
      </pc:docMkLst>
      <pc:sldChg chg="ord">
        <pc:chgData name="來賓使用者" userId="S::urn:spo:anon#003e4e8b41744202f74cb3d48fa72825cc7aeaff344a1ebd1aa1b0b3ec118acf::" providerId="AD" clId="Web-{6BFEDE0C-7002-4762-8634-3E2FB8062369}" dt="2022-10-27T04:22:33.414" v="0"/>
        <pc:sldMkLst>
          <pc:docMk/>
          <pc:sldMk cId="203133412" sldId="308"/>
        </pc:sldMkLst>
      </pc:sldChg>
    </pc:docChg>
  </pc:docChgLst>
  <pc:docChgLst>
    <pc:chgData name="來賓使用者" userId="S::urn:spo:anon#003e4e8b41744202f74cb3d48fa72825cc7aeaff344a1ebd1aa1b0b3ec118acf::" providerId="AD" clId="Web-{3DF72C3D-7C54-4265-8B6B-E5CB1FD0778D}"/>
    <pc:docChg chg="modSld">
      <pc:chgData name="來賓使用者" userId="S::urn:spo:anon#003e4e8b41744202f74cb3d48fa72825cc7aeaff344a1ebd1aa1b0b3ec118acf::" providerId="AD" clId="Web-{3DF72C3D-7C54-4265-8B6B-E5CB1FD0778D}" dt="2022-10-27T07:12:40.108" v="8" actId="20577"/>
      <pc:docMkLst>
        <pc:docMk/>
      </pc:docMkLst>
      <pc:sldChg chg="modSp">
        <pc:chgData name="來賓使用者" userId="S::urn:spo:anon#003e4e8b41744202f74cb3d48fa72825cc7aeaff344a1ebd1aa1b0b3ec118acf::" providerId="AD" clId="Web-{3DF72C3D-7C54-4265-8B6B-E5CB1FD0778D}" dt="2022-10-27T06:24:16.333" v="6" actId="20577"/>
        <pc:sldMkLst>
          <pc:docMk/>
          <pc:sldMk cId="2937032582" sldId="298"/>
        </pc:sldMkLst>
        <pc:spChg chg="mod">
          <ac:chgData name="來賓使用者" userId="S::urn:spo:anon#003e4e8b41744202f74cb3d48fa72825cc7aeaff344a1ebd1aa1b0b3ec118acf::" providerId="AD" clId="Web-{3DF72C3D-7C54-4265-8B6B-E5CB1FD0778D}" dt="2022-10-27T06:24:16.333" v="6" actId="20577"/>
          <ac:spMkLst>
            <pc:docMk/>
            <pc:sldMk cId="2937032582" sldId="298"/>
            <ac:spMk id="4" creationId="{3662ACC9-6C1E-4378-8F48-2F5EB38D4870}"/>
          </ac:spMkLst>
        </pc:spChg>
      </pc:sldChg>
      <pc:sldChg chg="modSp">
        <pc:chgData name="來賓使用者" userId="S::urn:spo:anon#003e4e8b41744202f74cb3d48fa72825cc7aeaff344a1ebd1aa1b0b3ec118acf::" providerId="AD" clId="Web-{3DF72C3D-7C54-4265-8B6B-E5CB1FD0778D}" dt="2022-10-27T07:12:40.108" v="8" actId="20577"/>
        <pc:sldMkLst>
          <pc:docMk/>
          <pc:sldMk cId="203133412" sldId="308"/>
        </pc:sldMkLst>
        <pc:spChg chg="mod">
          <ac:chgData name="來賓使用者" userId="S::urn:spo:anon#003e4e8b41744202f74cb3d48fa72825cc7aeaff344a1ebd1aa1b0b3ec118acf::" providerId="AD" clId="Web-{3DF72C3D-7C54-4265-8B6B-E5CB1FD0778D}" dt="2022-10-27T07:12:40.108" v="8" actId="20577"/>
          <ac:spMkLst>
            <pc:docMk/>
            <pc:sldMk cId="203133412" sldId="308"/>
            <ac:spMk id="3" creationId="{9D0F662D-324A-470E-A379-0B0BC2408313}"/>
          </ac:spMkLst>
        </pc:spChg>
      </pc:sldChg>
    </pc:docChg>
  </pc:docChgLst>
  <pc:docChgLst>
    <pc:chgData name="來賓使用者" userId="S::urn:spo:anon#003e4e8b41744202f74cb3d48fa72825cc7aeaff344a1ebd1aa1b0b3ec118acf::" providerId="AD" clId="Web-{83E3A120-F6B8-CCE4-D3CC-9DF5480D0C8E}"/>
    <pc:docChg chg="modSld">
      <pc:chgData name="來賓使用者" userId="S::urn:spo:anon#003e4e8b41744202f74cb3d48fa72825cc7aeaff344a1ebd1aa1b0b3ec118acf::" providerId="AD" clId="Web-{83E3A120-F6B8-CCE4-D3CC-9DF5480D0C8E}" dt="2022-11-02T03:03:43.416" v="1" actId="1076"/>
      <pc:docMkLst>
        <pc:docMk/>
      </pc:docMkLst>
      <pc:sldChg chg="modSp">
        <pc:chgData name="來賓使用者" userId="S::urn:spo:anon#003e4e8b41744202f74cb3d48fa72825cc7aeaff344a1ebd1aa1b0b3ec118acf::" providerId="AD" clId="Web-{83E3A120-F6B8-CCE4-D3CC-9DF5480D0C8E}" dt="2022-11-02T03:03:43.416" v="1" actId="1076"/>
        <pc:sldMkLst>
          <pc:docMk/>
          <pc:sldMk cId="2487199956" sldId="291"/>
        </pc:sldMkLst>
        <pc:spChg chg="mod">
          <ac:chgData name="來賓使用者" userId="S::urn:spo:anon#003e4e8b41744202f74cb3d48fa72825cc7aeaff344a1ebd1aa1b0b3ec118acf::" providerId="AD" clId="Web-{83E3A120-F6B8-CCE4-D3CC-9DF5480D0C8E}" dt="2022-11-02T03:03:43.416" v="1" actId="1076"/>
          <ac:spMkLst>
            <pc:docMk/>
            <pc:sldMk cId="2487199956" sldId="291"/>
            <ac:spMk id="3" creationId="{84F093E9-E41F-4357-BCB8-24918C4A24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2022/11/1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2022/11/1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4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11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621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53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4614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7301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6841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46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940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79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808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736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7302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51102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85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80001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843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0817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92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2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853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53371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8838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5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71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7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05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44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75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9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15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636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857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38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17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310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042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6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860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7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456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13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1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9D0262-E162-403E-858F-A7EB6D2690C2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627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720055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2749594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087844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3494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9425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73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.ti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0547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6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14356"/>
            <a:ext cx="8229600" cy="5929513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582376" y="6480137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ADC59-A20A-46E1-B02E-8653EE84F743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1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5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9236" y="2182018"/>
            <a:ext cx="7865527" cy="1214438"/>
          </a:xfrm>
        </p:spPr>
        <p:txBody>
          <a:bodyPr/>
          <a:lstStyle/>
          <a:p>
            <a:r>
              <a:rPr lang="en-US" altLang="zh-TW" dirty="0"/>
              <a:t>HLS Lab B: Fast Fourier Transform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068763"/>
            <a:ext cx="6400800" cy="2024533"/>
          </a:xfrm>
        </p:spPr>
        <p:txBody>
          <a:bodyPr/>
          <a:lstStyle/>
          <a:p>
            <a:r>
              <a:rPr lang="en-US" altLang="zh-TW" b="1" dirty="0"/>
              <a:t>Speaker: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王景平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/>
              <a:t>Date: 2022/10/27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6613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E4055-AAFA-4CDE-BE9F-962356B7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Cosine, Sine Lookup Table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C10496-2DA1-4245-9C1C-186DDC095C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From FFT</a:t>
                </a:r>
                <a:endParaRPr lang="en-US" altLang="zh-TW" b="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𝑖𝑠𝑖𝑛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𝜋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/>
              </a:p>
              <a:p>
                <a:pPr lvl="1"/>
                <a:r>
                  <a:rPr lang="en-US" altLang="zh-TW" dirty="0"/>
                  <a:t>Lookup table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1023]</m:t>
                    </m:r>
                  </m:oMath>
                </a14:m>
                <a:endParaRPr lang="en-US" altLang="zh-TW" b="0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1023]</m:t>
                    </m:r>
                  </m:oMath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C10496-2DA1-4245-9C1C-186DDC095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FAE31FB4-B180-4ECB-BEC2-812A3EEC4DB6}"/>
              </a:ext>
            </a:extLst>
          </p:cNvPr>
          <p:cNvSpPr txBox="1"/>
          <p:nvPr/>
        </p:nvSpPr>
        <p:spPr>
          <a:xfrm>
            <a:off x="4423722" y="3256761"/>
            <a:ext cx="4000612" cy="28392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Consolas" panose="020B0609020204030204" pitchFamily="49" charset="0"/>
              </a:rPr>
              <a:t>stages: for(stage=1; stage&lt;= M; stage++) {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</a:t>
            </a:r>
            <a:r>
              <a:rPr lang="en-US" altLang="zh-TW" sz="1050" dirty="0" err="1">
                <a:latin typeface="Consolas" panose="020B0609020204030204" pitchFamily="49" charset="0"/>
              </a:rPr>
              <a:t>DFTpts</a:t>
            </a:r>
            <a:r>
              <a:rPr lang="en-US" altLang="zh-TW" sz="1050" dirty="0">
                <a:latin typeface="Consolas" panose="020B0609020204030204" pitchFamily="49" charset="0"/>
              </a:rPr>
              <a:t> = 1 &lt;&lt; stage;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</a:t>
            </a:r>
            <a:r>
              <a:rPr lang="en-US" altLang="zh-TW" sz="1050" dirty="0" err="1">
                <a:latin typeface="Consolas" panose="020B0609020204030204" pitchFamily="49" charset="0"/>
              </a:rPr>
              <a:t>numBF</a:t>
            </a:r>
            <a:r>
              <a:rPr lang="en-US" altLang="zh-TW" sz="1050" dirty="0">
                <a:latin typeface="Consolas" panose="020B0609020204030204" pitchFamily="49" charset="0"/>
              </a:rPr>
              <a:t> = </a:t>
            </a:r>
            <a:r>
              <a:rPr lang="en-US" altLang="zh-TW" sz="1050" dirty="0" err="1">
                <a:latin typeface="Consolas" panose="020B0609020204030204" pitchFamily="49" charset="0"/>
              </a:rPr>
              <a:t>DFTpts</a:t>
            </a:r>
            <a:r>
              <a:rPr lang="en-US" altLang="zh-TW" sz="1050" dirty="0">
                <a:latin typeface="Consolas" panose="020B0609020204030204" pitchFamily="49" charset="0"/>
              </a:rPr>
              <a:t>/2;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butterfly: for(j=0; j&lt;</a:t>
            </a:r>
            <a:r>
              <a:rPr lang="en-US" altLang="zh-TW" sz="1050" dirty="0" err="1">
                <a:latin typeface="Consolas" panose="020B0609020204030204" pitchFamily="49" charset="0"/>
              </a:rPr>
              <a:t>numBF</a:t>
            </a:r>
            <a:r>
              <a:rPr lang="en-US" altLang="zh-TW" sz="1050" dirty="0">
                <a:latin typeface="Consolas" panose="020B0609020204030204" pitchFamily="49" charset="0"/>
              </a:rPr>
              <a:t>; </a:t>
            </a:r>
            <a:r>
              <a:rPr lang="en-US" altLang="zh-TW" sz="1050" dirty="0" err="1">
                <a:latin typeface="Consolas" panose="020B0609020204030204" pitchFamily="49" charset="0"/>
              </a:rPr>
              <a:t>j++</a:t>
            </a:r>
            <a:r>
              <a:rPr lang="en-US" altLang="zh-TW" sz="1050" dirty="0">
                <a:latin typeface="Consolas" panose="020B0609020204030204" pitchFamily="49" charset="0"/>
              </a:rPr>
              <a:t>)	{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</a:t>
            </a:r>
            <a:r>
              <a:rPr lang="en-US" altLang="zh-TW" sz="1050" b="1" dirty="0">
                <a:solidFill>
                  <a:srgbClr val="C00000"/>
                </a:solidFill>
                <a:latin typeface="Consolas" panose="020B0609020204030204" pitchFamily="49" charset="0"/>
              </a:rPr>
              <a:t>c = </a:t>
            </a:r>
            <a:r>
              <a:rPr lang="en-US" altLang="zh-TW" sz="105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W_real</a:t>
            </a:r>
            <a:r>
              <a:rPr lang="en-US" altLang="zh-TW" sz="1050" b="1" dirty="0">
                <a:solidFill>
                  <a:srgbClr val="C00000"/>
                </a:solidFill>
                <a:latin typeface="Consolas" panose="020B0609020204030204" pitchFamily="49" charset="0"/>
              </a:rPr>
              <a:t>[1024*j/</a:t>
            </a:r>
            <a:r>
              <a:rPr lang="en-US" altLang="zh-TW" sz="105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DFTpts</a:t>
            </a:r>
            <a:r>
              <a:rPr lang="en-US" altLang="zh-TW" sz="1050" b="1" dirty="0">
                <a:solidFill>
                  <a:srgbClr val="C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05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s = </a:t>
            </a:r>
            <a:r>
              <a:rPr lang="en-US" altLang="zh-TW" sz="105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W_imag</a:t>
            </a:r>
            <a:r>
              <a:rPr lang="en-US" altLang="zh-TW" sz="1050" b="1" dirty="0">
                <a:solidFill>
                  <a:srgbClr val="C00000"/>
                </a:solidFill>
                <a:latin typeface="Consolas" panose="020B0609020204030204" pitchFamily="49" charset="0"/>
              </a:rPr>
              <a:t>[1024*j/</a:t>
            </a:r>
            <a:r>
              <a:rPr lang="en-US" altLang="zh-TW" sz="105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DFTpts</a:t>
            </a:r>
            <a:r>
              <a:rPr lang="en-US" altLang="zh-TW" sz="1050" b="1" dirty="0">
                <a:solidFill>
                  <a:srgbClr val="C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</a:t>
            </a:r>
            <a:r>
              <a:rPr lang="en-US" altLang="zh-TW" sz="1050" dirty="0" err="1">
                <a:latin typeface="Consolas" panose="020B0609020204030204" pitchFamily="49" charset="0"/>
              </a:rPr>
              <a:t>DFTpts:for</a:t>
            </a:r>
            <a:r>
              <a:rPr lang="en-US" altLang="zh-TW" sz="1050" dirty="0">
                <a:latin typeface="Consolas" panose="020B0609020204030204" pitchFamily="49" charset="0"/>
              </a:rPr>
              <a:t>(</a:t>
            </a:r>
            <a:r>
              <a:rPr lang="en-US" altLang="zh-TW" sz="1050" dirty="0" err="1">
                <a:latin typeface="Consolas" panose="020B0609020204030204" pitchFamily="49" charset="0"/>
              </a:rPr>
              <a:t>i</a:t>
            </a:r>
            <a:r>
              <a:rPr lang="en-US" altLang="zh-TW" sz="1050" dirty="0">
                <a:latin typeface="Consolas" panose="020B0609020204030204" pitchFamily="49" charset="0"/>
              </a:rPr>
              <a:t>=j; </a:t>
            </a:r>
            <a:r>
              <a:rPr lang="en-US" altLang="zh-TW" sz="1050" dirty="0" err="1">
                <a:latin typeface="Consolas" panose="020B0609020204030204" pitchFamily="49" charset="0"/>
              </a:rPr>
              <a:t>i</a:t>
            </a:r>
            <a:r>
              <a:rPr lang="en-US" altLang="zh-TW" sz="1050" dirty="0">
                <a:latin typeface="Consolas" panose="020B0609020204030204" pitchFamily="49" charset="0"/>
              </a:rPr>
              <a:t>&lt;SIZE; </a:t>
            </a:r>
            <a:r>
              <a:rPr lang="en-US" altLang="zh-TW" sz="1050" dirty="0" err="1">
                <a:latin typeface="Consolas" panose="020B0609020204030204" pitchFamily="49" charset="0"/>
              </a:rPr>
              <a:t>i</a:t>
            </a:r>
            <a:r>
              <a:rPr lang="en-US" altLang="zh-TW" sz="1050" dirty="0">
                <a:latin typeface="Consolas" panose="020B0609020204030204" pitchFamily="49" charset="0"/>
              </a:rPr>
              <a:t> += </a:t>
            </a:r>
            <a:r>
              <a:rPr lang="en-US" altLang="zh-TW" sz="1050" dirty="0" err="1">
                <a:latin typeface="Consolas" panose="020B0609020204030204" pitchFamily="49" charset="0"/>
              </a:rPr>
              <a:t>DFTpts</a:t>
            </a:r>
            <a:r>
              <a:rPr lang="en-US" altLang="zh-TW" sz="105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    </a:t>
            </a:r>
            <a:r>
              <a:rPr lang="en-US" altLang="zh-TW" sz="1050" dirty="0" err="1">
                <a:latin typeface="Consolas" panose="020B0609020204030204" pitchFamily="49" charset="0"/>
              </a:rPr>
              <a:t>i_lower</a:t>
            </a:r>
            <a:r>
              <a:rPr lang="en-US" altLang="zh-TW" sz="1050" dirty="0">
                <a:latin typeface="Consolas" panose="020B0609020204030204" pitchFamily="49" charset="0"/>
              </a:rPr>
              <a:t> = </a:t>
            </a:r>
            <a:r>
              <a:rPr lang="en-US" altLang="zh-TW" sz="1050" dirty="0" err="1">
                <a:latin typeface="Consolas" panose="020B0609020204030204" pitchFamily="49" charset="0"/>
              </a:rPr>
              <a:t>i</a:t>
            </a:r>
            <a:r>
              <a:rPr lang="en-US" altLang="zh-TW" sz="1050" dirty="0">
                <a:latin typeface="Consolas" panose="020B0609020204030204" pitchFamily="49" charset="0"/>
              </a:rPr>
              <a:t> + </a:t>
            </a:r>
            <a:r>
              <a:rPr lang="en-US" altLang="zh-TW" sz="1050" dirty="0" err="1">
                <a:latin typeface="Consolas" panose="020B0609020204030204" pitchFamily="49" charset="0"/>
              </a:rPr>
              <a:t>numBF</a:t>
            </a:r>
            <a:r>
              <a:rPr lang="en-US" altLang="zh-TW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    </a:t>
            </a:r>
            <a:r>
              <a:rPr lang="en-US" altLang="zh-TW" sz="1050" dirty="0" err="1">
                <a:latin typeface="Consolas" panose="020B0609020204030204" pitchFamily="49" charset="0"/>
              </a:rPr>
              <a:t>temp_R</a:t>
            </a:r>
            <a:r>
              <a:rPr lang="en-US" altLang="zh-TW" sz="1050" dirty="0">
                <a:latin typeface="Consolas" panose="020B0609020204030204" pitchFamily="49" charset="0"/>
              </a:rPr>
              <a:t> = X_R[</a:t>
            </a:r>
            <a:r>
              <a:rPr lang="en-US" altLang="zh-TW" sz="1050" dirty="0" err="1">
                <a:latin typeface="Consolas" panose="020B0609020204030204" pitchFamily="49" charset="0"/>
              </a:rPr>
              <a:t>i_lower</a:t>
            </a:r>
            <a:r>
              <a:rPr lang="en-US" altLang="zh-TW" sz="1050" dirty="0">
                <a:latin typeface="Consolas" panose="020B0609020204030204" pitchFamily="49" charset="0"/>
              </a:rPr>
              <a:t>]*c- X_I[</a:t>
            </a:r>
            <a:r>
              <a:rPr lang="en-US" altLang="zh-TW" sz="1050" dirty="0" err="1">
                <a:latin typeface="Consolas" panose="020B0609020204030204" pitchFamily="49" charset="0"/>
              </a:rPr>
              <a:t>i_lower</a:t>
            </a:r>
            <a:r>
              <a:rPr lang="en-US" altLang="zh-TW" sz="1050" dirty="0">
                <a:latin typeface="Consolas" panose="020B0609020204030204" pitchFamily="49" charset="0"/>
              </a:rPr>
              <a:t>]*s;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    </a:t>
            </a:r>
            <a:r>
              <a:rPr lang="en-US" altLang="zh-TW" sz="1050" dirty="0" err="1">
                <a:latin typeface="Consolas" panose="020B0609020204030204" pitchFamily="49" charset="0"/>
              </a:rPr>
              <a:t>temp_I</a:t>
            </a:r>
            <a:r>
              <a:rPr lang="en-US" altLang="zh-TW" sz="1050" dirty="0">
                <a:latin typeface="Consolas" panose="020B0609020204030204" pitchFamily="49" charset="0"/>
              </a:rPr>
              <a:t> = X_I[</a:t>
            </a:r>
            <a:r>
              <a:rPr lang="en-US" altLang="zh-TW" sz="1050" dirty="0" err="1">
                <a:latin typeface="Consolas" panose="020B0609020204030204" pitchFamily="49" charset="0"/>
              </a:rPr>
              <a:t>i_lower</a:t>
            </a:r>
            <a:r>
              <a:rPr lang="en-US" altLang="zh-TW" sz="1050" dirty="0">
                <a:latin typeface="Consolas" panose="020B0609020204030204" pitchFamily="49" charset="0"/>
              </a:rPr>
              <a:t>]*c+ X_R[</a:t>
            </a:r>
            <a:r>
              <a:rPr lang="en-US" altLang="zh-TW" sz="1050" dirty="0" err="1">
                <a:latin typeface="Consolas" panose="020B0609020204030204" pitchFamily="49" charset="0"/>
              </a:rPr>
              <a:t>i_lower</a:t>
            </a:r>
            <a:r>
              <a:rPr lang="en-US" altLang="zh-TW" sz="1050" dirty="0">
                <a:latin typeface="Consolas" panose="020B0609020204030204" pitchFamily="49" charset="0"/>
              </a:rPr>
              <a:t>]*s;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    X_R[</a:t>
            </a:r>
            <a:r>
              <a:rPr lang="en-US" altLang="zh-TW" sz="1050" dirty="0" err="1">
                <a:latin typeface="Consolas" panose="020B0609020204030204" pitchFamily="49" charset="0"/>
              </a:rPr>
              <a:t>i_lower</a:t>
            </a:r>
            <a:r>
              <a:rPr lang="en-US" altLang="zh-TW" sz="1050" dirty="0">
                <a:latin typeface="Consolas" panose="020B0609020204030204" pitchFamily="49" charset="0"/>
              </a:rPr>
              <a:t>] = X_R[</a:t>
            </a:r>
            <a:r>
              <a:rPr lang="en-US" altLang="zh-TW" sz="1050" dirty="0" err="1">
                <a:latin typeface="Consolas" panose="020B0609020204030204" pitchFamily="49" charset="0"/>
              </a:rPr>
              <a:t>i</a:t>
            </a:r>
            <a:r>
              <a:rPr lang="en-US" altLang="zh-TW" sz="1050" dirty="0">
                <a:latin typeface="Consolas" panose="020B0609020204030204" pitchFamily="49" charset="0"/>
              </a:rPr>
              <a:t>] - </a:t>
            </a:r>
            <a:r>
              <a:rPr lang="en-US" altLang="zh-TW" sz="1050" dirty="0" err="1">
                <a:latin typeface="Consolas" panose="020B0609020204030204" pitchFamily="49" charset="0"/>
              </a:rPr>
              <a:t>temp_R</a:t>
            </a:r>
            <a:r>
              <a:rPr lang="en-US" altLang="zh-TW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    X_I[</a:t>
            </a:r>
            <a:r>
              <a:rPr lang="en-US" altLang="zh-TW" sz="1050" dirty="0" err="1">
                <a:latin typeface="Consolas" panose="020B0609020204030204" pitchFamily="49" charset="0"/>
              </a:rPr>
              <a:t>i_lower</a:t>
            </a:r>
            <a:r>
              <a:rPr lang="en-US" altLang="zh-TW" sz="1050" dirty="0">
                <a:latin typeface="Consolas" panose="020B0609020204030204" pitchFamily="49" charset="0"/>
              </a:rPr>
              <a:t>] = X_I[</a:t>
            </a:r>
            <a:r>
              <a:rPr lang="en-US" altLang="zh-TW" sz="1050" dirty="0" err="1">
                <a:latin typeface="Consolas" panose="020B0609020204030204" pitchFamily="49" charset="0"/>
              </a:rPr>
              <a:t>i</a:t>
            </a:r>
            <a:r>
              <a:rPr lang="en-US" altLang="zh-TW" sz="1050" dirty="0">
                <a:latin typeface="Consolas" panose="020B0609020204030204" pitchFamily="49" charset="0"/>
              </a:rPr>
              <a:t>] - </a:t>
            </a:r>
            <a:r>
              <a:rPr lang="en-US" altLang="zh-TW" sz="1050" dirty="0" err="1">
                <a:latin typeface="Consolas" panose="020B0609020204030204" pitchFamily="49" charset="0"/>
              </a:rPr>
              <a:t>temp_I</a:t>
            </a:r>
            <a:r>
              <a:rPr lang="en-US" altLang="zh-TW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    X_R[</a:t>
            </a:r>
            <a:r>
              <a:rPr lang="en-US" altLang="zh-TW" sz="1050" dirty="0" err="1">
                <a:latin typeface="Consolas" panose="020B0609020204030204" pitchFamily="49" charset="0"/>
              </a:rPr>
              <a:t>i</a:t>
            </a:r>
            <a:r>
              <a:rPr lang="en-US" altLang="zh-TW" sz="1050" dirty="0">
                <a:latin typeface="Consolas" panose="020B0609020204030204" pitchFamily="49" charset="0"/>
              </a:rPr>
              <a:t>] = X_R[</a:t>
            </a:r>
            <a:r>
              <a:rPr lang="en-US" altLang="zh-TW" sz="1050" dirty="0" err="1">
                <a:latin typeface="Consolas" panose="020B0609020204030204" pitchFamily="49" charset="0"/>
              </a:rPr>
              <a:t>i</a:t>
            </a:r>
            <a:r>
              <a:rPr lang="en-US" altLang="zh-TW" sz="1050" dirty="0">
                <a:latin typeface="Consolas" panose="020B0609020204030204" pitchFamily="49" charset="0"/>
              </a:rPr>
              <a:t>] + </a:t>
            </a:r>
            <a:r>
              <a:rPr lang="en-US" altLang="zh-TW" sz="1050" dirty="0" err="1">
                <a:latin typeface="Consolas" panose="020B0609020204030204" pitchFamily="49" charset="0"/>
              </a:rPr>
              <a:t>temp_R</a:t>
            </a:r>
            <a:r>
              <a:rPr lang="en-US" altLang="zh-TW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    X_I[</a:t>
            </a:r>
            <a:r>
              <a:rPr lang="en-US" altLang="zh-TW" sz="1050" dirty="0" err="1">
                <a:latin typeface="Consolas" panose="020B0609020204030204" pitchFamily="49" charset="0"/>
              </a:rPr>
              <a:t>i</a:t>
            </a:r>
            <a:r>
              <a:rPr lang="en-US" altLang="zh-TW" sz="1050" dirty="0">
                <a:latin typeface="Consolas" panose="020B0609020204030204" pitchFamily="49" charset="0"/>
              </a:rPr>
              <a:t>] = X_I[</a:t>
            </a:r>
            <a:r>
              <a:rPr lang="en-US" altLang="zh-TW" sz="1050" dirty="0" err="1">
                <a:latin typeface="Consolas" panose="020B0609020204030204" pitchFamily="49" charset="0"/>
              </a:rPr>
              <a:t>i</a:t>
            </a:r>
            <a:r>
              <a:rPr lang="en-US" altLang="zh-TW" sz="1050" dirty="0">
                <a:latin typeface="Consolas" panose="020B0609020204030204" pitchFamily="49" charset="0"/>
              </a:rPr>
              <a:t>] + </a:t>
            </a:r>
            <a:r>
              <a:rPr lang="en-US" altLang="zh-TW" sz="1050" dirty="0" err="1">
                <a:latin typeface="Consolas" panose="020B0609020204030204" pitchFamily="49" charset="0"/>
              </a:rPr>
              <a:t>temp_I</a:t>
            </a:r>
            <a:r>
              <a:rPr lang="en-US" altLang="zh-TW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823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D8D1E-27C4-47A5-BCA2-54452C21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Loop Flattening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A5DE06-3783-46A0-9F59-CECC8FB30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512 butterfly operations for all stage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662ACC9-6C1E-4378-8F48-2F5EB38D4870}"/>
              </a:ext>
            </a:extLst>
          </p:cNvPr>
          <p:cNvSpPr txBox="1"/>
          <p:nvPr/>
        </p:nvSpPr>
        <p:spPr>
          <a:xfrm>
            <a:off x="1807521" y="2183517"/>
            <a:ext cx="5528957" cy="46166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1050" dirty="0">
                <a:latin typeface="Consolas" panose="020B0609020204030204" pitchFamily="49" charset="0"/>
              </a:rPr>
              <a:t>void </a:t>
            </a:r>
            <a:r>
              <a:rPr lang="en-US" altLang="zh-TW" sz="1050" dirty="0" err="1">
                <a:latin typeface="Consolas" panose="020B0609020204030204" pitchFamily="49" charset="0"/>
              </a:rPr>
              <a:t>fft_stage</a:t>
            </a:r>
            <a:r>
              <a:rPr lang="en-US" altLang="zh-TW" sz="1050" dirty="0">
                <a:latin typeface="Consolas" panose="020B0609020204030204" pitchFamily="49" charset="0"/>
              </a:rPr>
              <a:t>(DTYPE X_R[SIZE], DTYPE X_I[SIZE],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DTYPE OUT_R[SIZE], DTYPE OUT_I[SIZE]) {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const unsigned short </a:t>
            </a:r>
            <a:r>
              <a:rPr lang="en-US" altLang="zh-TW" sz="1050" dirty="0" err="1">
                <a:latin typeface="Consolas" panose="020B0609020204030204" pitchFamily="49" charset="0"/>
              </a:rPr>
              <a:t>numPts</a:t>
            </a:r>
            <a:r>
              <a:rPr lang="en-US" altLang="zh-TW" sz="1050" dirty="0">
                <a:latin typeface="Consolas" panose="020B0609020204030204" pitchFamily="49" charset="0"/>
              </a:rPr>
              <a:t> = 1 &lt;&lt; stage;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const unsigned short </a:t>
            </a:r>
            <a:r>
              <a:rPr lang="en-US" altLang="zh-TW" sz="1050" dirty="0" err="1">
                <a:latin typeface="Consolas" panose="020B0609020204030204" pitchFamily="49" charset="0"/>
              </a:rPr>
              <a:t>numBF</a:t>
            </a:r>
            <a:r>
              <a:rPr lang="en-US" altLang="zh-TW" sz="1050" dirty="0">
                <a:latin typeface="Consolas" panose="020B0609020204030204" pitchFamily="49" charset="0"/>
              </a:rPr>
              <a:t> = </a:t>
            </a:r>
            <a:r>
              <a:rPr lang="en-US" altLang="zh-TW" sz="1050" dirty="0" err="1">
                <a:latin typeface="Consolas" panose="020B0609020204030204" pitchFamily="49" charset="0"/>
              </a:rPr>
              <a:t>numPts</a:t>
            </a:r>
            <a:r>
              <a:rPr lang="en-US" altLang="zh-TW" sz="1050" dirty="0">
                <a:latin typeface="Consolas" panose="020B0609020204030204" pitchFamily="49" charset="0"/>
              </a:rPr>
              <a:t> &gt;&gt; 1;</a:t>
            </a:r>
          </a:p>
          <a:p>
            <a:endParaRPr lang="en-US" altLang="zh-TW" sz="1050" dirty="0">
              <a:latin typeface="Consolas" panose="020B0609020204030204" pitchFamily="49" charset="0"/>
            </a:endParaRPr>
          </a:p>
          <a:p>
            <a:r>
              <a:rPr lang="en-US" altLang="zh-TW" sz="1050" dirty="0">
                <a:latin typeface="Consolas"/>
              </a:rPr>
              <a:t>    </a:t>
            </a:r>
            <a:r>
              <a:rPr lang="en-US" altLang="zh-TW" sz="1050" b="1" dirty="0" err="1">
                <a:solidFill>
                  <a:srgbClr val="C00000"/>
                </a:solidFill>
                <a:latin typeface="Consolas"/>
              </a:rPr>
              <a:t>DFT_Loop</a:t>
            </a:r>
            <a:r>
              <a:rPr lang="en-US" altLang="zh-TW" sz="1050" b="1" dirty="0">
                <a:solidFill>
                  <a:srgbClr val="C00000"/>
                </a:solidFill>
                <a:latin typeface="Consolas"/>
              </a:rPr>
              <a:t>: for (unsigned short </a:t>
            </a:r>
            <a:r>
              <a:rPr lang="en-US" altLang="zh-TW" sz="1050" b="1" dirty="0" err="1">
                <a:solidFill>
                  <a:srgbClr val="C00000"/>
                </a:solidFill>
                <a:latin typeface="Consolas"/>
              </a:rPr>
              <a:t>i</a:t>
            </a:r>
            <a:r>
              <a:rPr lang="en-US" altLang="zh-TW" sz="1050" b="1" dirty="0">
                <a:solidFill>
                  <a:srgbClr val="C00000"/>
                </a:solidFill>
                <a:latin typeface="Consolas"/>
              </a:rPr>
              <a:t> = 0; </a:t>
            </a:r>
            <a:r>
              <a:rPr lang="en-US" altLang="zh-TW" sz="1050" b="1" dirty="0" err="1">
                <a:solidFill>
                  <a:srgbClr val="C00000"/>
                </a:solidFill>
                <a:latin typeface="Consolas"/>
              </a:rPr>
              <a:t>i</a:t>
            </a:r>
            <a:r>
              <a:rPr lang="en-US" altLang="zh-TW" sz="1050" b="1" dirty="0">
                <a:solidFill>
                  <a:srgbClr val="C00000"/>
                </a:solidFill>
                <a:latin typeface="Consolas"/>
              </a:rPr>
              <a:t> &lt; SIZE2; </a:t>
            </a:r>
            <a:r>
              <a:rPr lang="en-US" altLang="zh-TW" sz="1050" b="1" dirty="0" err="1">
                <a:solidFill>
                  <a:srgbClr val="C00000"/>
                </a:solidFill>
                <a:latin typeface="Consolas"/>
              </a:rPr>
              <a:t>i</a:t>
            </a:r>
            <a:r>
              <a:rPr lang="en-US" altLang="zh-TW" sz="1050" b="1" dirty="0">
                <a:solidFill>
                  <a:srgbClr val="C00000"/>
                </a:solidFill>
                <a:latin typeface="Consolas"/>
              </a:rPr>
              <a:t>++) </a:t>
            </a:r>
            <a:r>
              <a:rPr lang="en-US" altLang="zh-TW" sz="1050" dirty="0">
                <a:latin typeface="Consolas"/>
              </a:rPr>
              <a:t>{</a:t>
            </a:r>
          </a:p>
          <a:p>
            <a:r>
              <a:rPr lang="en-US" altLang="zh-TW" sz="1050" dirty="0">
                <a:latin typeface="Consolas"/>
              </a:rPr>
              <a:t>#pragma HLS UNROLL factor=factor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unsigned short </a:t>
            </a:r>
            <a:r>
              <a:rPr lang="en-US" altLang="zh-TW" sz="1050" dirty="0" err="1">
                <a:latin typeface="Consolas" panose="020B0609020204030204" pitchFamily="49" charset="0"/>
              </a:rPr>
              <a:t>wi</a:t>
            </a:r>
            <a:r>
              <a:rPr lang="en-US" altLang="zh-TW" sz="1050" dirty="0">
                <a:latin typeface="Consolas" panose="020B0609020204030204" pitchFamily="49" charset="0"/>
              </a:rPr>
              <a:t> = </a:t>
            </a:r>
            <a:r>
              <a:rPr lang="en-US" altLang="zh-TW" sz="1050" dirty="0" err="1">
                <a:latin typeface="Consolas" panose="020B0609020204030204" pitchFamily="49" charset="0"/>
              </a:rPr>
              <a:t>i</a:t>
            </a:r>
            <a:r>
              <a:rPr lang="en-US" altLang="zh-TW" sz="1050" dirty="0">
                <a:latin typeface="Consolas" panose="020B0609020204030204" pitchFamily="49" charset="0"/>
              </a:rPr>
              <a:t> % (1 &lt;&lt; (stage-1));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DTYPE c = </a:t>
            </a:r>
            <a:r>
              <a:rPr lang="en-US" altLang="zh-TW" sz="1050" dirty="0" err="1">
                <a:latin typeface="Consolas" panose="020B0609020204030204" pitchFamily="49" charset="0"/>
              </a:rPr>
              <a:t>W_real</a:t>
            </a:r>
            <a:r>
              <a:rPr lang="en-US" altLang="zh-TW" sz="1050" dirty="0">
                <a:latin typeface="Consolas" panose="020B0609020204030204" pitchFamily="49" charset="0"/>
              </a:rPr>
              <a:t>[</a:t>
            </a:r>
            <a:r>
              <a:rPr lang="en-US" altLang="zh-TW" sz="1050" dirty="0" err="1">
                <a:latin typeface="Consolas" panose="020B0609020204030204" pitchFamily="49" charset="0"/>
              </a:rPr>
              <a:t>wi</a:t>
            </a:r>
            <a:r>
              <a:rPr lang="en-US" altLang="zh-TW" sz="1050" dirty="0">
                <a:latin typeface="Consolas" panose="020B0609020204030204" pitchFamily="49" charset="0"/>
              </a:rPr>
              <a:t> &lt;&lt; (M-stage)];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DTYPE s = </a:t>
            </a:r>
            <a:r>
              <a:rPr lang="en-US" altLang="zh-TW" sz="1050" dirty="0" err="1">
                <a:latin typeface="Consolas" panose="020B0609020204030204" pitchFamily="49" charset="0"/>
              </a:rPr>
              <a:t>W_imag</a:t>
            </a:r>
            <a:r>
              <a:rPr lang="en-US" altLang="zh-TW" sz="1050" dirty="0">
                <a:latin typeface="Consolas" panose="020B0609020204030204" pitchFamily="49" charset="0"/>
              </a:rPr>
              <a:t>[</a:t>
            </a:r>
            <a:r>
              <a:rPr lang="en-US" altLang="zh-TW" sz="1050" dirty="0" err="1">
                <a:latin typeface="Consolas" panose="020B0609020204030204" pitchFamily="49" charset="0"/>
              </a:rPr>
              <a:t>wi</a:t>
            </a:r>
            <a:r>
              <a:rPr lang="en-US" altLang="zh-TW" sz="1050" dirty="0">
                <a:latin typeface="Consolas" panose="020B0609020204030204" pitchFamily="49" charset="0"/>
              </a:rPr>
              <a:t> &lt;&lt; (M-stage)];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unsigned short k = </a:t>
            </a:r>
            <a:r>
              <a:rPr lang="en-US" altLang="zh-TW" sz="1050" dirty="0" err="1">
                <a:latin typeface="Consolas" panose="020B0609020204030204" pitchFamily="49" charset="0"/>
              </a:rPr>
              <a:t>i</a:t>
            </a:r>
            <a:r>
              <a:rPr lang="en-US" altLang="zh-TW" sz="1050" dirty="0">
                <a:latin typeface="Consolas" panose="020B0609020204030204" pitchFamily="49" charset="0"/>
              </a:rPr>
              <a:t> + (</a:t>
            </a:r>
            <a:r>
              <a:rPr lang="en-US" altLang="zh-TW" sz="1050" dirty="0" err="1">
                <a:latin typeface="Consolas" panose="020B0609020204030204" pitchFamily="49" charset="0"/>
              </a:rPr>
              <a:t>i</a:t>
            </a:r>
            <a:r>
              <a:rPr lang="en-US" altLang="zh-TW" sz="1050" dirty="0">
                <a:latin typeface="Consolas" panose="020B0609020204030204" pitchFamily="49" charset="0"/>
              </a:rPr>
              <a:t> / (1 &lt;&lt; (stage-1)) * (1 &lt;&lt; (stage-1)));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unsigned short </a:t>
            </a:r>
            <a:r>
              <a:rPr lang="en-US" altLang="zh-TW" sz="1050" dirty="0" err="1">
                <a:latin typeface="Consolas" panose="020B0609020204030204" pitchFamily="49" charset="0"/>
              </a:rPr>
              <a:t>k_lower</a:t>
            </a:r>
            <a:r>
              <a:rPr lang="en-US" altLang="zh-TW" sz="1050" dirty="0">
                <a:latin typeface="Consolas" panose="020B0609020204030204" pitchFamily="49" charset="0"/>
              </a:rPr>
              <a:t> = k + </a:t>
            </a:r>
            <a:r>
              <a:rPr lang="en-US" altLang="zh-TW" sz="1050" dirty="0" err="1">
                <a:latin typeface="Consolas" panose="020B0609020204030204" pitchFamily="49" charset="0"/>
              </a:rPr>
              <a:t>numBF</a:t>
            </a:r>
            <a:r>
              <a:rPr lang="en-US" altLang="zh-TW" sz="1050" dirty="0">
                <a:latin typeface="Consolas" panose="020B0609020204030204" pitchFamily="49" charset="0"/>
              </a:rPr>
              <a:t>;</a:t>
            </a:r>
          </a:p>
          <a:p>
            <a:endParaRPr lang="en-US" altLang="zh-TW" sz="1050" dirty="0">
              <a:latin typeface="Consolas" panose="020B0609020204030204" pitchFamily="49" charset="0"/>
            </a:endParaRP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DTYPE R = X_R[k];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DTYPE I = X_I[k];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DTYPE </a:t>
            </a:r>
            <a:r>
              <a:rPr lang="en-US" altLang="zh-TW" sz="1050" dirty="0" err="1">
                <a:latin typeface="Consolas" panose="020B0609020204030204" pitchFamily="49" charset="0"/>
              </a:rPr>
              <a:t>R_lower</a:t>
            </a:r>
            <a:r>
              <a:rPr lang="en-US" altLang="zh-TW" sz="1050" dirty="0">
                <a:latin typeface="Consolas" panose="020B0609020204030204" pitchFamily="49" charset="0"/>
              </a:rPr>
              <a:t> = X_R[</a:t>
            </a:r>
            <a:r>
              <a:rPr lang="en-US" altLang="zh-TW" sz="1050" dirty="0" err="1">
                <a:latin typeface="Consolas" panose="020B0609020204030204" pitchFamily="49" charset="0"/>
              </a:rPr>
              <a:t>k_lower</a:t>
            </a:r>
            <a:r>
              <a:rPr lang="en-US" altLang="zh-TW" sz="105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DTYPE </a:t>
            </a:r>
            <a:r>
              <a:rPr lang="en-US" altLang="zh-TW" sz="1050" dirty="0" err="1">
                <a:latin typeface="Consolas" panose="020B0609020204030204" pitchFamily="49" charset="0"/>
              </a:rPr>
              <a:t>I_lower</a:t>
            </a:r>
            <a:r>
              <a:rPr lang="en-US" altLang="zh-TW" sz="1050" dirty="0">
                <a:latin typeface="Consolas" panose="020B0609020204030204" pitchFamily="49" charset="0"/>
              </a:rPr>
              <a:t> = X_I[</a:t>
            </a:r>
            <a:r>
              <a:rPr lang="en-US" altLang="zh-TW" sz="1050" dirty="0" err="1">
                <a:latin typeface="Consolas" panose="020B0609020204030204" pitchFamily="49" charset="0"/>
              </a:rPr>
              <a:t>k_lower</a:t>
            </a:r>
            <a:r>
              <a:rPr lang="en-US" altLang="zh-TW" sz="1050" dirty="0">
                <a:latin typeface="Consolas" panose="020B0609020204030204" pitchFamily="49" charset="0"/>
              </a:rPr>
              <a:t>];</a:t>
            </a:r>
          </a:p>
          <a:p>
            <a:endParaRPr lang="en-US" altLang="zh-TW" sz="1050" dirty="0">
              <a:latin typeface="Consolas" panose="020B0609020204030204" pitchFamily="49" charset="0"/>
            </a:endParaRP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DTYPE </a:t>
            </a:r>
            <a:r>
              <a:rPr lang="en-US" altLang="zh-TW" sz="1050" dirty="0" err="1">
                <a:latin typeface="Consolas" panose="020B0609020204030204" pitchFamily="49" charset="0"/>
              </a:rPr>
              <a:t>t_R</a:t>
            </a:r>
            <a:r>
              <a:rPr lang="en-US" altLang="zh-TW" sz="1050" dirty="0">
                <a:latin typeface="Consolas" panose="020B0609020204030204" pitchFamily="49" charset="0"/>
              </a:rPr>
              <a:t> = </a:t>
            </a:r>
            <a:r>
              <a:rPr lang="en-US" altLang="zh-TW" sz="1050" dirty="0" err="1">
                <a:latin typeface="Consolas" panose="020B0609020204030204" pitchFamily="49" charset="0"/>
              </a:rPr>
              <a:t>R_lower</a:t>
            </a:r>
            <a:r>
              <a:rPr lang="en-US" altLang="zh-TW" sz="1050" dirty="0">
                <a:latin typeface="Consolas" panose="020B0609020204030204" pitchFamily="49" charset="0"/>
              </a:rPr>
              <a:t>*c - </a:t>
            </a:r>
            <a:r>
              <a:rPr lang="en-US" altLang="zh-TW" sz="1050" dirty="0" err="1">
                <a:latin typeface="Consolas" panose="020B0609020204030204" pitchFamily="49" charset="0"/>
              </a:rPr>
              <a:t>I_lower</a:t>
            </a:r>
            <a:r>
              <a:rPr lang="en-US" altLang="zh-TW" sz="1050" dirty="0">
                <a:latin typeface="Consolas" panose="020B0609020204030204" pitchFamily="49" charset="0"/>
              </a:rPr>
              <a:t>*s;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DTYPE </a:t>
            </a:r>
            <a:r>
              <a:rPr lang="en-US" altLang="zh-TW" sz="1050" dirty="0" err="1">
                <a:latin typeface="Consolas" panose="020B0609020204030204" pitchFamily="49" charset="0"/>
              </a:rPr>
              <a:t>t_I</a:t>
            </a:r>
            <a:r>
              <a:rPr lang="en-US" altLang="zh-TW" sz="1050" dirty="0">
                <a:latin typeface="Consolas" panose="020B0609020204030204" pitchFamily="49" charset="0"/>
              </a:rPr>
              <a:t> = </a:t>
            </a:r>
            <a:r>
              <a:rPr lang="en-US" altLang="zh-TW" sz="1050" dirty="0" err="1">
                <a:latin typeface="Consolas" panose="020B0609020204030204" pitchFamily="49" charset="0"/>
              </a:rPr>
              <a:t>I_lower</a:t>
            </a:r>
            <a:r>
              <a:rPr lang="en-US" altLang="zh-TW" sz="1050" dirty="0">
                <a:latin typeface="Consolas" panose="020B0609020204030204" pitchFamily="49" charset="0"/>
              </a:rPr>
              <a:t>*c + </a:t>
            </a:r>
            <a:r>
              <a:rPr lang="en-US" altLang="zh-TW" sz="1050" dirty="0" err="1">
                <a:latin typeface="Consolas" panose="020B0609020204030204" pitchFamily="49" charset="0"/>
              </a:rPr>
              <a:t>R_lower</a:t>
            </a:r>
            <a:r>
              <a:rPr lang="en-US" altLang="zh-TW" sz="1050" dirty="0">
                <a:latin typeface="Consolas" panose="020B0609020204030204" pitchFamily="49" charset="0"/>
              </a:rPr>
              <a:t>*s;</a:t>
            </a:r>
          </a:p>
          <a:p>
            <a:endParaRPr lang="en-US" altLang="zh-TW" sz="1050" dirty="0">
              <a:latin typeface="Consolas" panose="020B0609020204030204" pitchFamily="49" charset="0"/>
            </a:endParaRP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OUT_R[</a:t>
            </a:r>
            <a:r>
              <a:rPr lang="en-US" altLang="zh-TW" sz="1050" dirty="0" err="1">
                <a:latin typeface="Consolas" panose="020B0609020204030204" pitchFamily="49" charset="0"/>
              </a:rPr>
              <a:t>k_lower</a:t>
            </a:r>
            <a:r>
              <a:rPr lang="en-US" altLang="zh-TW" sz="1050" dirty="0">
                <a:latin typeface="Consolas" panose="020B0609020204030204" pitchFamily="49" charset="0"/>
              </a:rPr>
              <a:t>] = R - </a:t>
            </a:r>
            <a:r>
              <a:rPr lang="en-US" altLang="zh-TW" sz="1050" dirty="0" err="1">
                <a:latin typeface="Consolas" panose="020B0609020204030204" pitchFamily="49" charset="0"/>
              </a:rPr>
              <a:t>t_R</a:t>
            </a:r>
            <a:r>
              <a:rPr lang="en-US" altLang="zh-TW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OUT_I[</a:t>
            </a:r>
            <a:r>
              <a:rPr lang="en-US" altLang="zh-TW" sz="1050" dirty="0" err="1">
                <a:latin typeface="Consolas" panose="020B0609020204030204" pitchFamily="49" charset="0"/>
              </a:rPr>
              <a:t>k_lower</a:t>
            </a:r>
            <a:r>
              <a:rPr lang="en-US" altLang="zh-TW" sz="1050" dirty="0">
                <a:latin typeface="Consolas" panose="020B0609020204030204" pitchFamily="49" charset="0"/>
              </a:rPr>
              <a:t>] = I - </a:t>
            </a:r>
            <a:r>
              <a:rPr lang="en-US" altLang="zh-TW" sz="1050" dirty="0" err="1">
                <a:latin typeface="Consolas" panose="020B0609020204030204" pitchFamily="49" charset="0"/>
              </a:rPr>
              <a:t>t_I</a:t>
            </a:r>
            <a:r>
              <a:rPr lang="en-US" altLang="zh-TW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OUT_R[k] = R + </a:t>
            </a:r>
            <a:r>
              <a:rPr lang="en-US" altLang="zh-TW" sz="1050" dirty="0" err="1">
                <a:latin typeface="Consolas" panose="020B0609020204030204" pitchFamily="49" charset="0"/>
              </a:rPr>
              <a:t>t_R</a:t>
            </a:r>
            <a:r>
              <a:rPr lang="en-US" altLang="zh-TW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OUT_I[k] = I + </a:t>
            </a:r>
            <a:r>
              <a:rPr lang="en-US" altLang="zh-TW" sz="1050" dirty="0" err="1">
                <a:latin typeface="Consolas" panose="020B0609020204030204" pitchFamily="49" charset="0"/>
              </a:rPr>
              <a:t>t_I</a:t>
            </a:r>
            <a:r>
              <a:rPr lang="en-US" altLang="zh-TW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703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0C2A2C-5BC7-4651-9A01-A4B8AE6B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Pragma Dataflow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F4EE90-828E-4CDE-8A26-5C78924C5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</a:p>
          <a:p>
            <a:pPr lvl="1"/>
            <a:r>
              <a:rPr lang="en-US" altLang="zh-TW" dirty="0"/>
              <a:t>stages are executed in sequential order, dataflow doesn’t cause overlapped execution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Reason</a:t>
            </a:r>
          </a:p>
          <a:p>
            <a:pPr lvl="1"/>
            <a:r>
              <a:rPr lang="en-US" altLang="zh-TW" dirty="0"/>
              <a:t>When applying dataflow, data transitions between stages are implemented into one of the two types: </a:t>
            </a:r>
            <a:r>
              <a:rPr lang="en-US" altLang="zh-TW" dirty="0" err="1"/>
              <a:t>fifo</a:t>
            </a:r>
            <a:r>
              <a:rPr lang="en-US" altLang="zh-TW" dirty="0"/>
              <a:t> and </a:t>
            </a:r>
            <a:r>
              <a:rPr lang="en-US" altLang="zh-TW" dirty="0" err="1"/>
              <a:t>pipo</a:t>
            </a:r>
            <a:endParaRPr lang="en-US" altLang="zh-TW" dirty="0"/>
          </a:p>
          <a:p>
            <a:pPr lvl="2"/>
            <a:r>
              <a:rPr lang="en-US" altLang="zh-TW" dirty="0" err="1"/>
              <a:t>fifo</a:t>
            </a:r>
            <a:r>
              <a:rPr lang="en-US" altLang="zh-TW" dirty="0"/>
              <a:t>: two function read/write array in sequential order</a:t>
            </a:r>
          </a:p>
          <a:p>
            <a:pPr lvl="2"/>
            <a:r>
              <a:rPr lang="en-US" altLang="zh-TW" dirty="0" err="1"/>
              <a:t>pipo</a:t>
            </a:r>
            <a:r>
              <a:rPr lang="en-US" altLang="zh-TW" dirty="0"/>
              <a:t>: otherwise</a:t>
            </a:r>
          </a:p>
          <a:p>
            <a:endParaRPr lang="en-US" altLang="zh-TW" dirty="0"/>
          </a:p>
          <a:p>
            <a:r>
              <a:rPr lang="en-US" altLang="zh-TW" dirty="0"/>
              <a:t>FFT can be implemented in sequential order with buffers</a:t>
            </a:r>
          </a:p>
          <a:p>
            <a:pPr lvl="1"/>
            <a:r>
              <a:rPr lang="en-US" altLang="zh-TW" dirty="0"/>
              <a:t>Negative time slack occurs</a:t>
            </a:r>
          </a:p>
          <a:p>
            <a:pPr lvl="1"/>
            <a:r>
              <a:rPr lang="en-US" altLang="zh-TW" dirty="0"/>
              <a:t>Lack of resource(all stages are uniquified)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3925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25FAA4-A126-4865-92AF-0E2AAD71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Access Order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1BEDF6-2EDD-425D-A1CB-B989A9509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memory access order is different between stages</a:t>
            </a:r>
          </a:p>
          <a:p>
            <a:r>
              <a:rPr lang="en-US" altLang="zh-TW" dirty="0"/>
              <a:t>To optimize the memory access order, each stage needs to be uniquify, the function instance cannot be shared between stages</a:t>
            </a:r>
          </a:p>
          <a:p>
            <a:r>
              <a:rPr lang="en-US" altLang="zh-TW" dirty="0"/>
              <a:t>Solution</a:t>
            </a:r>
          </a:p>
          <a:p>
            <a:pPr lvl="1"/>
            <a:r>
              <a:rPr lang="en-US" altLang="zh-TW" dirty="0"/>
              <a:t>Function template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7EC88A5-098D-4D35-8C48-D2D5F083D56F}"/>
              </a:ext>
            </a:extLst>
          </p:cNvPr>
          <p:cNvSpPr txBox="1"/>
          <p:nvPr/>
        </p:nvSpPr>
        <p:spPr>
          <a:xfrm>
            <a:off x="1276294" y="3604612"/>
            <a:ext cx="6591412" cy="267765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rgbClr val="C00000"/>
                </a:solidFill>
                <a:latin typeface="Consolas" panose="020B0609020204030204" pitchFamily="49" charset="0"/>
              </a:rPr>
              <a:t>template&lt;int stage&gt;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void </a:t>
            </a:r>
            <a:r>
              <a:rPr lang="en-US" altLang="zh-TW" sz="1050" dirty="0" err="1">
                <a:latin typeface="Consolas" panose="020B0609020204030204" pitchFamily="49" charset="0"/>
              </a:rPr>
              <a:t>fft_stage</a:t>
            </a:r>
            <a:r>
              <a:rPr lang="en-US" altLang="zh-TW" sz="1050" dirty="0">
                <a:latin typeface="Consolas" panose="020B0609020204030204" pitchFamily="49" charset="0"/>
              </a:rPr>
              <a:t>(DTYPE X_R[SIZE], DTYPE X_I[SIZE], DTYPE OUT_R[SIZE], DTYPE OUT_I[SIZE]);</a:t>
            </a:r>
          </a:p>
          <a:p>
            <a:endParaRPr lang="en-US" altLang="zh-TW" sz="1050" dirty="0">
              <a:latin typeface="Consolas" panose="020B0609020204030204" pitchFamily="49" charset="0"/>
            </a:endParaRPr>
          </a:p>
          <a:p>
            <a:r>
              <a:rPr lang="en-US" altLang="zh-TW" sz="1050" dirty="0">
                <a:latin typeface="Consolas" panose="020B0609020204030204" pitchFamily="49" charset="0"/>
              </a:rPr>
              <a:t>void </a:t>
            </a:r>
            <a:r>
              <a:rPr lang="en-US" altLang="zh-TW" sz="1050" dirty="0" err="1">
                <a:latin typeface="Consolas" panose="020B0609020204030204" pitchFamily="49" charset="0"/>
              </a:rPr>
              <a:t>fft</a:t>
            </a:r>
            <a:r>
              <a:rPr lang="en-US" altLang="zh-TW" sz="1050" dirty="0">
                <a:latin typeface="Consolas" panose="020B0609020204030204" pitchFamily="49" charset="0"/>
              </a:rPr>
              <a:t>(DTYPE X_R[SIZE], DTYPE X_I[SIZE], DTYPE OUT_R[SIZE], DTYPE OUT_I[SIZE]) {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</a:t>
            </a:r>
            <a:r>
              <a:rPr lang="en-US" altLang="zh-TW" sz="1050" dirty="0" err="1">
                <a:latin typeface="Consolas" panose="020B0609020204030204" pitchFamily="49" charset="0"/>
              </a:rPr>
              <a:t>bit_reverse</a:t>
            </a:r>
            <a:r>
              <a:rPr lang="en-US" altLang="zh-TW" sz="1050" dirty="0">
                <a:latin typeface="Consolas" panose="020B0609020204030204" pitchFamily="49" charset="0"/>
              </a:rPr>
              <a:t>  (X_R, X_I);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</a:t>
            </a:r>
            <a:r>
              <a:rPr lang="en-US" altLang="zh-TW" sz="1050" dirty="0" err="1">
                <a:latin typeface="Consolas" panose="020B0609020204030204" pitchFamily="49" charset="0"/>
              </a:rPr>
              <a:t>fft_stage</a:t>
            </a:r>
            <a:r>
              <a:rPr lang="en-US" altLang="zh-TW" sz="1050" dirty="0">
                <a:latin typeface="Consolas" panose="020B0609020204030204" pitchFamily="49" charset="0"/>
              </a:rPr>
              <a:t>&lt;1&gt; (X_R, X_I, Stage1_R, Stage1_I);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</a:t>
            </a:r>
            <a:r>
              <a:rPr lang="en-US" altLang="zh-TW" sz="1050" dirty="0" err="1">
                <a:latin typeface="Consolas" panose="020B0609020204030204" pitchFamily="49" charset="0"/>
              </a:rPr>
              <a:t>fft_stage</a:t>
            </a:r>
            <a:r>
              <a:rPr lang="en-US" altLang="zh-TW" sz="1050" dirty="0">
                <a:latin typeface="Consolas" panose="020B0609020204030204" pitchFamily="49" charset="0"/>
              </a:rPr>
              <a:t>&lt;2&gt; (Stage1_R, Stage1_I, Stage2_R, Stage2_I);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</a:t>
            </a:r>
            <a:r>
              <a:rPr lang="en-US" altLang="zh-TW" sz="1050" dirty="0" err="1">
                <a:latin typeface="Consolas" panose="020B0609020204030204" pitchFamily="49" charset="0"/>
              </a:rPr>
              <a:t>fft_stage</a:t>
            </a:r>
            <a:r>
              <a:rPr lang="en-US" altLang="zh-TW" sz="1050" dirty="0">
                <a:latin typeface="Consolas" panose="020B0609020204030204" pitchFamily="49" charset="0"/>
              </a:rPr>
              <a:t>&lt;3&gt; (Stage2_R, Stage2_I, Stage3_R, Stage3_I);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</a:t>
            </a:r>
            <a:r>
              <a:rPr lang="en-US" altLang="zh-TW" sz="1050" dirty="0" err="1">
                <a:latin typeface="Consolas" panose="020B0609020204030204" pitchFamily="49" charset="0"/>
              </a:rPr>
              <a:t>fft_stage</a:t>
            </a:r>
            <a:r>
              <a:rPr lang="en-US" altLang="zh-TW" sz="1050" dirty="0">
                <a:latin typeface="Consolas" panose="020B0609020204030204" pitchFamily="49" charset="0"/>
              </a:rPr>
              <a:t>&lt;4&gt; (Stage3_R, Stage3_I, Stage4_R, Stage4_I);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</a:t>
            </a:r>
            <a:r>
              <a:rPr lang="en-US" altLang="zh-TW" sz="1050" dirty="0" err="1">
                <a:latin typeface="Consolas" panose="020B0609020204030204" pitchFamily="49" charset="0"/>
              </a:rPr>
              <a:t>fft_stage</a:t>
            </a:r>
            <a:r>
              <a:rPr lang="en-US" altLang="zh-TW" sz="1050" dirty="0">
                <a:latin typeface="Consolas" panose="020B0609020204030204" pitchFamily="49" charset="0"/>
              </a:rPr>
              <a:t>&lt;5&gt; (Stage4_R, Stage4_I, Stage5_R, Stage5_I);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</a:t>
            </a:r>
            <a:r>
              <a:rPr lang="en-US" altLang="zh-TW" sz="1050" dirty="0" err="1">
                <a:latin typeface="Consolas" panose="020B0609020204030204" pitchFamily="49" charset="0"/>
              </a:rPr>
              <a:t>fft_stage</a:t>
            </a:r>
            <a:r>
              <a:rPr lang="en-US" altLang="zh-TW" sz="1050" dirty="0">
                <a:latin typeface="Consolas" panose="020B0609020204030204" pitchFamily="49" charset="0"/>
              </a:rPr>
              <a:t>&lt;6&gt; (Stage5_R, Stage5_I, Stage6_R, Stage6_I);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</a:t>
            </a:r>
            <a:r>
              <a:rPr lang="en-US" altLang="zh-TW" sz="1050" dirty="0" err="1">
                <a:latin typeface="Consolas" panose="020B0609020204030204" pitchFamily="49" charset="0"/>
              </a:rPr>
              <a:t>fft_stage</a:t>
            </a:r>
            <a:r>
              <a:rPr lang="en-US" altLang="zh-TW" sz="1050" dirty="0">
                <a:latin typeface="Consolas" panose="020B0609020204030204" pitchFamily="49" charset="0"/>
              </a:rPr>
              <a:t>&lt;7&gt; (Stage6_R, Stage6_I, Stage7_R, Stage7_I);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</a:t>
            </a:r>
            <a:r>
              <a:rPr lang="en-US" altLang="zh-TW" sz="1050" dirty="0" err="1">
                <a:latin typeface="Consolas" panose="020B0609020204030204" pitchFamily="49" charset="0"/>
              </a:rPr>
              <a:t>fft_stage</a:t>
            </a:r>
            <a:r>
              <a:rPr lang="en-US" altLang="zh-TW" sz="1050" dirty="0">
                <a:latin typeface="Consolas" panose="020B0609020204030204" pitchFamily="49" charset="0"/>
              </a:rPr>
              <a:t>&lt;8&gt; (Stage7_R, Stage7_I, Stage8_R, Stage8_I);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</a:t>
            </a:r>
            <a:r>
              <a:rPr lang="en-US" altLang="zh-TW" sz="1050" dirty="0" err="1">
                <a:latin typeface="Consolas" panose="020B0609020204030204" pitchFamily="49" charset="0"/>
              </a:rPr>
              <a:t>fft_stage</a:t>
            </a:r>
            <a:r>
              <a:rPr lang="en-US" altLang="zh-TW" sz="1050" dirty="0">
                <a:latin typeface="Consolas" panose="020B0609020204030204" pitchFamily="49" charset="0"/>
              </a:rPr>
              <a:t>&lt;9&gt; (Stage8_R, Stage8_I, Stage9_R, Stage9_I);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</a:t>
            </a:r>
            <a:r>
              <a:rPr lang="en-US" altLang="zh-TW" sz="1050" dirty="0" err="1">
                <a:latin typeface="Consolas" panose="020B0609020204030204" pitchFamily="49" charset="0"/>
              </a:rPr>
              <a:t>fft_stage</a:t>
            </a:r>
            <a:r>
              <a:rPr lang="en-US" altLang="zh-TW" sz="1050" dirty="0">
                <a:latin typeface="Consolas" panose="020B0609020204030204" pitchFamily="49" charset="0"/>
              </a:rPr>
              <a:t>&lt;10&gt;(Stage9_R, Stage9_I, OUT_R, OUT_I);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7953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BA404C-F2D5-4AF4-8F00-70BADD20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2E9D1B-DF9F-4D68-A159-DBDBDD7C8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perform FFT in parallel fashion, loop unrolling and array partition are required</a:t>
            </a:r>
          </a:p>
          <a:p>
            <a:endParaRPr lang="en-US" altLang="zh-TW" dirty="0"/>
          </a:p>
          <a:p>
            <a:r>
              <a:rPr lang="en-US" altLang="zh-TW" dirty="0"/>
              <a:t>Memory access pattern is partially</a:t>
            </a:r>
            <a:br>
              <a:rPr lang="en-US" altLang="zh-TW" dirty="0"/>
            </a:br>
            <a:r>
              <a:rPr lang="en-US" altLang="zh-TW" dirty="0"/>
              <a:t>sequential, array partition type</a:t>
            </a:r>
            <a:br>
              <a:rPr lang="en-US" altLang="zh-TW" dirty="0"/>
            </a:br>
            <a:r>
              <a:rPr lang="en-US" altLang="zh-TW" dirty="0"/>
              <a:t>should be cyclic</a:t>
            </a:r>
          </a:p>
          <a:p>
            <a:endParaRPr lang="en-US" altLang="zh-TW" dirty="0"/>
          </a:p>
          <a:p>
            <a:r>
              <a:rPr lang="en-US" altLang="zh-TW" dirty="0"/>
              <a:t>Each element will only be accessed</a:t>
            </a:r>
            <a:br>
              <a:rPr lang="en-US" altLang="zh-TW" dirty="0"/>
            </a:br>
            <a:r>
              <a:rPr lang="en-US" altLang="zh-TW" dirty="0"/>
              <a:t>once, the dependency can be removed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64732A4-3D1A-481C-A71D-B019B25B1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950" y="2219443"/>
            <a:ext cx="3406050" cy="263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14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1A9E0-76C6-4084-A2E6-809BC090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Ping-Pong Buffer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542DCB-43F2-476B-84B9-1E45E4C47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Since each stage is executed in sequential order, the data buffer between stages can be reused to reduce memory usage</a:t>
            </a:r>
          </a:p>
          <a:p>
            <a:r>
              <a:rPr lang="en-US" altLang="zh-TW" dirty="0"/>
              <a:t>Saved resource can help increase parallel factor(array partition, loop unrolling)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27A3A99-0F92-44F6-8AD9-0BED3BE4E363}"/>
              </a:ext>
            </a:extLst>
          </p:cNvPr>
          <p:cNvSpPr txBox="1"/>
          <p:nvPr/>
        </p:nvSpPr>
        <p:spPr>
          <a:xfrm>
            <a:off x="1480580" y="3050699"/>
            <a:ext cx="6182839" cy="34855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Consolas" panose="020B0609020204030204" pitchFamily="49" charset="0"/>
              </a:rPr>
              <a:t>void </a:t>
            </a:r>
            <a:r>
              <a:rPr lang="en-US" altLang="zh-TW" sz="1050" dirty="0" err="1">
                <a:latin typeface="Consolas" panose="020B0609020204030204" pitchFamily="49" charset="0"/>
              </a:rPr>
              <a:t>fft</a:t>
            </a:r>
            <a:r>
              <a:rPr lang="en-US" altLang="zh-TW" sz="1050" dirty="0">
                <a:latin typeface="Consolas" panose="020B0609020204030204" pitchFamily="49" charset="0"/>
              </a:rPr>
              <a:t>(DTYPE X_R[SIZE], DTYPE X_I[SIZE], DTYPE OUT_R[SIZE], DTYPE OUT_I[SIZE]) {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TW" sz="1050" b="1" dirty="0">
                <a:solidFill>
                  <a:srgbClr val="C00000"/>
                </a:solidFill>
                <a:latin typeface="Consolas" panose="020B0609020204030204" pitchFamily="49" charset="0"/>
              </a:rPr>
              <a:t>    DTYPE buf0_R[SIZE], buf0_I[SIZE];</a:t>
            </a:r>
          </a:p>
          <a:p>
            <a:r>
              <a:rPr lang="en-US" altLang="zh-TW" sz="1050" b="1" dirty="0">
                <a:solidFill>
                  <a:srgbClr val="C00000"/>
                </a:solidFill>
                <a:latin typeface="Consolas" panose="020B0609020204030204" pitchFamily="49" charset="0"/>
              </a:rPr>
              <a:t>    DTYPE buf1_R[SIZE], buf1_I[SIZE];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#pragma HLS ARRAY_PARTITION variable=buf0_R type=cyclic factor=</a:t>
            </a:r>
            <a:r>
              <a:rPr lang="en-US" altLang="zh-TW" sz="1050" b="1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#pragma HLS ARRAY_PARTITION variable=buf0_I type=cyclic factor=8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#pragma HLS ARRAY_PARTITION variable=buf1_R type=cyclic factor=8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#pragma HLS ARRAY_PARTITION variable=buf1_I type=cyclic factor=8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</a:t>
            </a:r>
            <a:r>
              <a:rPr lang="en-US" altLang="zh-TW" sz="1050" dirty="0" err="1">
                <a:latin typeface="Consolas" panose="020B0609020204030204" pitchFamily="49" charset="0"/>
              </a:rPr>
              <a:t>bit_reverse</a:t>
            </a:r>
            <a:r>
              <a:rPr lang="en-US" altLang="zh-TW" sz="1050" dirty="0">
                <a:latin typeface="Consolas" panose="020B0609020204030204" pitchFamily="49" charset="0"/>
              </a:rPr>
              <a:t>  (buf0_R, buf0_I);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</a:t>
            </a:r>
            <a:r>
              <a:rPr lang="en-US" altLang="zh-TW" sz="1050" dirty="0" err="1">
                <a:latin typeface="Consolas" panose="020B0609020204030204" pitchFamily="49" charset="0"/>
              </a:rPr>
              <a:t>fft_stage</a:t>
            </a:r>
            <a:r>
              <a:rPr lang="en-US" altLang="zh-TW" sz="1050" dirty="0">
                <a:latin typeface="Consolas" panose="020B0609020204030204" pitchFamily="49" charset="0"/>
              </a:rPr>
              <a:t>&lt;1&gt; (buf0_R, buf0_I, buf1_R, buf1_I);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</a:t>
            </a:r>
            <a:r>
              <a:rPr lang="en-US" altLang="zh-TW" sz="1050" dirty="0" err="1">
                <a:latin typeface="Consolas" panose="020B0609020204030204" pitchFamily="49" charset="0"/>
              </a:rPr>
              <a:t>fft_stage</a:t>
            </a:r>
            <a:r>
              <a:rPr lang="en-US" altLang="zh-TW" sz="1050" dirty="0">
                <a:latin typeface="Consolas" panose="020B0609020204030204" pitchFamily="49" charset="0"/>
              </a:rPr>
              <a:t>&lt;2&gt; (buf1_R, buf1_I, buf0_R, buf0_I);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</a:t>
            </a:r>
            <a:r>
              <a:rPr lang="en-US" altLang="zh-TW" sz="1050" dirty="0" err="1">
                <a:latin typeface="Consolas" panose="020B0609020204030204" pitchFamily="49" charset="0"/>
              </a:rPr>
              <a:t>fft_stage</a:t>
            </a:r>
            <a:r>
              <a:rPr lang="en-US" altLang="zh-TW" sz="1050" dirty="0">
                <a:latin typeface="Consolas" panose="020B0609020204030204" pitchFamily="49" charset="0"/>
              </a:rPr>
              <a:t>&lt;3&gt; (buf0_R, buf0_I, buf1_R, buf1_I);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</a:t>
            </a:r>
            <a:r>
              <a:rPr lang="en-US" altLang="zh-TW" sz="1050" dirty="0" err="1">
                <a:latin typeface="Consolas" panose="020B0609020204030204" pitchFamily="49" charset="0"/>
              </a:rPr>
              <a:t>fft_stage</a:t>
            </a:r>
            <a:r>
              <a:rPr lang="en-US" altLang="zh-TW" sz="1050" dirty="0">
                <a:latin typeface="Consolas" panose="020B0609020204030204" pitchFamily="49" charset="0"/>
              </a:rPr>
              <a:t>&lt;4&gt; (buf1_R, buf1_I, buf0_R, buf0_I);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</a:t>
            </a:r>
            <a:r>
              <a:rPr lang="en-US" altLang="zh-TW" sz="1050" dirty="0" err="1">
                <a:latin typeface="Consolas" panose="020B0609020204030204" pitchFamily="49" charset="0"/>
              </a:rPr>
              <a:t>fft_stage</a:t>
            </a:r>
            <a:r>
              <a:rPr lang="en-US" altLang="zh-TW" sz="1050" dirty="0">
                <a:latin typeface="Consolas" panose="020B0609020204030204" pitchFamily="49" charset="0"/>
              </a:rPr>
              <a:t>&lt;5&gt; (buf0_R, buf0_I, buf1_R, buf1_I);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</a:t>
            </a:r>
            <a:r>
              <a:rPr lang="en-US" altLang="zh-TW" sz="1050" dirty="0" err="1">
                <a:latin typeface="Consolas" panose="020B0609020204030204" pitchFamily="49" charset="0"/>
              </a:rPr>
              <a:t>fft_stage</a:t>
            </a:r>
            <a:r>
              <a:rPr lang="en-US" altLang="zh-TW" sz="1050" dirty="0">
                <a:latin typeface="Consolas" panose="020B0609020204030204" pitchFamily="49" charset="0"/>
              </a:rPr>
              <a:t>&lt;6&gt; (buf1_R, buf1_I, buf0_R, buf0_I);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</a:t>
            </a:r>
            <a:r>
              <a:rPr lang="en-US" altLang="zh-TW" sz="1050" dirty="0" err="1">
                <a:latin typeface="Consolas" panose="020B0609020204030204" pitchFamily="49" charset="0"/>
              </a:rPr>
              <a:t>fft_stage</a:t>
            </a:r>
            <a:r>
              <a:rPr lang="en-US" altLang="zh-TW" sz="1050" dirty="0">
                <a:latin typeface="Consolas" panose="020B0609020204030204" pitchFamily="49" charset="0"/>
              </a:rPr>
              <a:t>&lt;7&gt; (buf0_R, buf0_I, buf1_R, buf1_I);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</a:t>
            </a:r>
            <a:r>
              <a:rPr lang="en-US" altLang="zh-TW" sz="1050" dirty="0" err="1">
                <a:latin typeface="Consolas" panose="020B0609020204030204" pitchFamily="49" charset="0"/>
              </a:rPr>
              <a:t>fft_stage</a:t>
            </a:r>
            <a:r>
              <a:rPr lang="en-US" altLang="zh-TW" sz="1050" dirty="0">
                <a:latin typeface="Consolas" panose="020B0609020204030204" pitchFamily="49" charset="0"/>
              </a:rPr>
              <a:t>&lt;8&gt; (buf1_R, buf1_I, buf0_R, buf0_I);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</a:t>
            </a:r>
            <a:r>
              <a:rPr lang="en-US" altLang="zh-TW" sz="1050" dirty="0" err="1">
                <a:latin typeface="Consolas" panose="020B0609020204030204" pitchFamily="49" charset="0"/>
              </a:rPr>
              <a:t>fft_stage</a:t>
            </a:r>
            <a:r>
              <a:rPr lang="en-US" altLang="zh-TW" sz="1050" dirty="0">
                <a:latin typeface="Consolas" panose="020B0609020204030204" pitchFamily="49" charset="0"/>
              </a:rPr>
              <a:t>&lt;9&gt; (buf0_R, buf0_I, buf1_R, buf1_I);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</a:t>
            </a:r>
            <a:r>
              <a:rPr lang="en-US" altLang="zh-TW" sz="1050" dirty="0" err="1">
                <a:latin typeface="Consolas" panose="020B0609020204030204" pitchFamily="49" charset="0"/>
              </a:rPr>
              <a:t>fft_stage</a:t>
            </a:r>
            <a:r>
              <a:rPr lang="en-US" altLang="zh-TW" sz="1050" dirty="0">
                <a:latin typeface="Consolas" panose="020B0609020204030204" pitchFamily="49" charset="0"/>
              </a:rPr>
              <a:t>&lt;10&gt;(buf1_R, buf1_I, buf0_R, buf0_I);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021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2B199-AF6B-4F4D-A0E8-D6CAF3CA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- 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56FEE3-8E87-47A9-BEBA-9ABA5CF5F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Latency of FFT computation = 1816 cycles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Resource usage exceeds 100%(LUT: 143%)</a:t>
            </a:r>
          </a:p>
          <a:p>
            <a:pPr lvl="1"/>
            <a:r>
              <a:rPr lang="en-US" altLang="zh-TW" dirty="0"/>
              <a:t>Would be fine since the cycle time is set to 10ns, but on the FPGA, the cycle time is actually 20ns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6EE3E1-653E-40DF-B0AA-3D70E0AE9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33" y="2170516"/>
            <a:ext cx="8322733" cy="217254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7F6640-ECA2-48A6-9A39-257D56F27CDE}"/>
              </a:ext>
            </a:extLst>
          </p:cNvPr>
          <p:cNvSpPr/>
          <p:nvPr/>
        </p:nvSpPr>
        <p:spPr bwMode="auto">
          <a:xfrm>
            <a:off x="465667" y="2700867"/>
            <a:ext cx="8187266" cy="12869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8442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CCCCC-E99F-4932-B069-C2A3CC09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- Timeline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8DFAC2-0356-4B8A-A894-CCDB22FB3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stage are executed in sequential order</a:t>
            </a:r>
          </a:p>
          <a:p>
            <a:r>
              <a:rPr lang="en-US" altLang="zh-TW" dirty="0"/>
              <a:t>Data transfer by MAXI are parallel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9FC824-880D-4897-A0D9-9147A7413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31" y="2692401"/>
            <a:ext cx="7515538" cy="353443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7D48F69-012C-4FBA-A52B-7D202F339765}"/>
              </a:ext>
            </a:extLst>
          </p:cNvPr>
          <p:cNvSpPr/>
          <p:nvPr/>
        </p:nvSpPr>
        <p:spPr bwMode="auto">
          <a:xfrm>
            <a:off x="804333" y="2954867"/>
            <a:ext cx="3107267" cy="4741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EB7EC5-7CF9-4247-9FDA-5FDFF8196A9C}"/>
              </a:ext>
            </a:extLst>
          </p:cNvPr>
          <p:cNvSpPr/>
          <p:nvPr/>
        </p:nvSpPr>
        <p:spPr bwMode="auto">
          <a:xfrm>
            <a:off x="804332" y="5735774"/>
            <a:ext cx="7515538" cy="4741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343168-26DB-4768-A7EA-04CA28537691}"/>
              </a:ext>
            </a:extLst>
          </p:cNvPr>
          <p:cNvSpPr/>
          <p:nvPr/>
        </p:nvSpPr>
        <p:spPr bwMode="auto">
          <a:xfrm>
            <a:off x="5334000" y="3598333"/>
            <a:ext cx="1253067" cy="21374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8187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252151-23FB-4299-B2BC-ABC95A73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- 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E7892-2D76-490A-826E-13E58A681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Timing met, resource usage met</a:t>
            </a:r>
          </a:p>
          <a:p>
            <a:r>
              <a:rPr lang="en-US" altLang="zh-TW" dirty="0"/>
              <a:t>Cycle time is set to 20ns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222CCD-BFFE-4422-AE4F-0ADE07514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8" y="2398399"/>
            <a:ext cx="4348632" cy="10306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E5E7F9B-BD0E-4690-85F3-7A5AEDFDF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711" y="2489200"/>
            <a:ext cx="3832490" cy="380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56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8E811-8226-40D2-83D4-98691534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0F662D-324A-470E-A379-0B0BC2408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0995" indent="-340995"/>
            <a:r>
              <a:rPr lang="en-US" altLang="zh-TW" dirty="0"/>
              <a:t>For function with random access memory, dataflow pragma won’t help and might cause more resource usage</a:t>
            </a:r>
            <a:endParaRPr lang="zh-TW" altLang="en-US"/>
          </a:p>
          <a:p>
            <a:pPr lvl="1" indent="-283845"/>
            <a:r>
              <a:rPr lang="en-US" altLang="zh-TW" dirty="0">
                <a:ea typeface="標楷體"/>
              </a:rPr>
              <a:t>Dataflow might consider all functions are executed in parallel, no hardware sharing can be enabled</a:t>
            </a:r>
            <a:endParaRPr lang="en-US" altLang="zh-TW" dirty="0"/>
          </a:p>
          <a:p>
            <a:pPr marL="340995" indent="-340995"/>
            <a:endParaRPr lang="en-US" altLang="zh-TW" dirty="0"/>
          </a:p>
          <a:p>
            <a:pPr marL="340995" indent="-340995"/>
            <a:r>
              <a:rPr lang="en-US" altLang="zh-TW" dirty="0"/>
              <a:t>Regular memory access pattern can be optimized with array partition</a:t>
            </a:r>
          </a:p>
          <a:p>
            <a:pPr lvl="1" indent="-283845"/>
            <a:r>
              <a:rPr lang="en-US" altLang="zh-TW" dirty="0"/>
              <a:t>Require uniquify for each stage</a:t>
            </a:r>
          </a:p>
          <a:p>
            <a:pPr lvl="1" indent="-283845"/>
            <a:endParaRPr lang="en-US" altLang="zh-TW" dirty="0"/>
          </a:p>
          <a:p>
            <a:pPr marL="340995" indent="-340995"/>
            <a:r>
              <a:rPr lang="en-US" altLang="zh-TW" dirty="0"/>
              <a:t>An FFT IP that runs with latency of 1816 cycles is created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13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3502E-F021-4D5B-A324-D358B200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Goal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9676B5-333C-4F07-AC3D-3557A41C5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design a FFT IP</a:t>
            </a:r>
          </a:p>
          <a:p>
            <a:r>
              <a:rPr lang="en-US" altLang="zh-TW" dirty="0"/>
              <a:t>Latency smaller than 2000 cycles</a:t>
            </a:r>
          </a:p>
          <a:p>
            <a:r>
              <a:rPr lang="en-US" altLang="zh-TW" dirty="0"/>
              <a:t>Verify functionality on PYNQ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483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028AD5-17A2-48FD-8FB4-2B1614A8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On-Board Verification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D5811-BA94-4A3D-9BE5-59285ED0D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Latency comparison</a:t>
            </a:r>
          </a:p>
          <a:p>
            <a:pPr lvl="1"/>
            <a:r>
              <a:rPr lang="en-US" altLang="zh-TW" dirty="0" err="1"/>
              <a:t>Numpy</a:t>
            </a:r>
            <a:r>
              <a:rPr lang="en-US" altLang="zh-TW" dirty="0"/>
              <a:t> FFT: 2.024 </a:t>
            </a:r>
            <a:r>
              <a:rPr lang="en-US" altLang="zh-TW" dirty="0" err="1"/>
              <a:t>ms</a:t>
            </a:r>
            <a:endParaRPr lang="en-US" altLang="zh-TW" dirty="0"/>
          </a:p>
          <a:p>
            <a:pPr lvl="1"/>
            <a:r>
              <a:rPr lang="en-US" altLang="zh-TW" dirty="0"/>
              <a:t>FPGA accelerated FFT: 0.824 </a:t>
            </a:r>
            <a:r>
              <a:rPr lang="en-US" altLang="zh-TW" dirty="0" err="1"/>
              <a:t>ms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RMSE</a:t>
            </a:r>
          </a:p>
          <a:p>
            <a:pPr lvl="1"/>
            <a:r>
              <a:rPr lang="en-US" altLang="zh-TW" dirty="0"/>
              <a:t>Real part: 2.045 e-5</a:t>
            </a:r>
          </a:p>
          <a:p>
            <a:pPr lvl="1"/>
            <a:r>
              <a:rPr lang="en-US" altLang="zh-TW" dirty="0" err="1"/>
              <a:t>Imag</a:t>
            </a:r>
            <a:r>
              <a:rPr lang="en-US" altLang="zh-TW" dirty="0"/>
              <a:t> part: 1.801 e-5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5D2501-E7F5-4C67-90D3-9988B39AC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21" y="2082572"/>
            <a:ext cx="4133179" cy="19941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6F2F2D5-3251-44E6-8F14-43239EA55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821" y="4145446"/>
            <a:ext cx="4134614" cy="226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2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695F85-2CF3-40D5-AD00-D1FB3DF3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DIT-FFT Algorithm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4F093E9-E41F-4357-BCB8-24918C4A2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DFT: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FFT: 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p>
                        </m:sSubSup>
                      </m:e>
                    </m:nary>
                  </m:oMath>
                </a14:m>
                <a:br>
                  <a:rPr lang="en-US" altLang="zh-TW" b="0" dirty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p>
                        </m:sSubSup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br>
                  <a:rPr lang="en-US" altLang="zh-TW" b="0" dirty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[2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p>
                        </m:sSubSup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[2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+1]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p>
                        </m:sSubSup>
                      </m:e>
                    </m:nary>
                  </m:oMath>
                </a14:m>
                <a:br>
                  <a:rPr lang="en-US" altLang="zh-TW" b="0" dirty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𝑒𝑣𝑒𝑛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p>
                    </m:sSubSup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4F093E9-E41F-4357-BCB8-24918C4A2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19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A5910-475B-4525-B4C1-DD7CCB13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Flow Graph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BC8774-C49C-4064-98FF-9CCE54071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N=8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33E02CA-2D98-466B-980B-3ED6B1CFA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171700"/>
            <a:ext cx="55626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0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AB676-227F-47AD-8C33-BB0EDA41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Butterfly Operation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4C48D9-21F5-4BAD-A85A-E0AB6C871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Minimum operation unit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B7A7694-8F44-43D0-AAEB-0A4E4FA50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2738437"/>
            <a:ext cx="40386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1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5F3A98-3B5E-44F9-8262-3D05FA0D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 Reversal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2C7E5-64F5-462A-AD0D-2C2383EB1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000(0) </a:t>
            </a:r>
            <a:r>
              <a:rPr lang="zh-TW" altLang="en-US" dirty="0"/>
              <a:t>➝</a:t>
            </a:r>
            <a:r>
              <a:rPr lang="en-US" altLang="zh-TW" dirty="0"/>
              <a:t> 000(0)</a:t>
            </a:r>
          </a:p>
          <a:p>
            <a:r>
              <a:rPr lang="en-US" altLang="zh-TW" dirty="0"/>
              <a:t>001(1) </a:t>
            </a:r>
            <a:r>
              <a:rPr lang="zh-TW" altLang="en-US" dirty="0"/>
              <a:t>➝ </a:t>
            </a:r>
            <a:r>
              <a:rPr lang="en-US" altLang="zh-TW" dirty="0"/>
              <a:t>100(4)</a:t>
            </a:r>
          </a:p>
          <a:p>
            <a:r>
              <a:rPr lang="en-US" altLang="zh-TW" dirty="0"/>
              <a:t>010(2) </a:t>
            </a:r>
            <a:r>
              <a:rPr lang="zh-TW" altLang="en-US" dirty="0"/>
              <a:t>➝</a:t>
            </a:r>
            <a:r>
              <a:rPr lang="en-US" altLang="zh-TW" dirty="0"/>
              <a:t> 010(2)</a:t>
            </a:r>
          </a:p>
          <a:p>
            <a:r>
              <a:rPr lang="en-US" altLang="zh-TW" dirty="0"/>
              <a:t>011(3) </a:t>
            </a:r>
            <a:r>
              <a:rPr lang="zh-TW" altLang="en-US" dirty="0"/>
              <a:t>➝</a:t>
            </a:r>
            <a:r>
              <a:rPr lang="en-US" altLang="zh-TW" dirty="0"/>
              <a:t> 110(6)</a:t>
            </a:r>
          </a:p>
          <a:p>
            <a:r>
              <a:rPr lang="en-US" altLang="zh-TW" dirty="0"/>
              <a:t>100(4) </a:t>
            </a:r>
            <a:r>
              <a:rPr lang="zh-TW" altLang="en-US" dirty="0"/>
              <a:t>➝</a:t>
            </a:r>
            <a:r>
              <a:rPr lang="en-US" altLang="zh-TW" dirty="0"/>
              <a:t> 001(1)</a:t>
            </a:r>
          </a:p>
          <a:p>
            <a:r>
              <a:rPr lang="en-US" altLang="zh-TW" dirty="0"/>
              <a:t>101(5) </a:t>
            </a:r>
            <a:r>
              <a:rPr lang="zh-TW" altLang="en-US" dirty="0"/>
              <a:t>➝ </a:t>
            </a:r>
            <a:r>
              <a:rPr lang="en-US" altLang="zh-TW" dirty="0"/>
              <a:t>101(5)</a:t>
            </a:r>
          </a:p>
          <a:p>
            <a:r>
              <a:rPr lang="en-US" altLang="zh-TW" dirty="0"/>
              <a:t>110(6) </a:t>
            </a:r>
            <a:r>
              <a:rPr lang="zh-TW" altLang="en-US" dirty="0"/>
              <a:t>➝</a:t>
            </a:r>
            <a:r>
              <a:rPr lang="en-US" altLang="zh-TW" dirty="0"/>
              <a:t> 011(6)</a:t>
            </a:r>
          </a:p>
          <a:p>
            <a:r>
              <a:rPr lang="en-US" altLang="zh-TW" dirty="0"/>
              <a:t>111(7) </a:t>
            </a:r>
            <a:r>
              <a:rPr lang="zh-TW" altLang="en-US" dirty="0"/>
              <a:t>➝</a:t>
            </a:r>
            <a:r>
              <a:rPr lang="en-US" altLang="zh-TW" dirty="0"/>
              <a:t> 111(7)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6BE63B-3428-4114-BE67-BF8157B2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983" y="1676400"/>
            <a:ext cx="55626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4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7B5C4-995A-4F01-9AF5-194AEAC6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 Reversal 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5A8101-5312-457E-BBA1-4674026A1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 is fixed to 1024</a:t>
            </a:r>
          </a:p>
          <a:p>
            <a:pPr lvl="1"/>
            <a:r>
              <a:rPr lang="en-US" altLang="zh-TW" dirty="0"/>
              <a:t>Reversal order is fixed</a:t>
            </a:r>
          </a:p>
          <a:p>
            <a:pPr lvl="1"/>
            <a:r>
              <a:rPr lang="en-US" altLang="zh-TW" dirty="0"/>
              <a:t>Index can be precomputed</a:t>
            </a:r>
          </a:p>
          <a:p>
            <a:r>
              <a:rPr lang="en-US" altLang="zh-TW" dirty="0"/>
              <a:t>Remove dependency since each element is guaranteed to be access at most once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4EBF364-5DBC-4D37-B87E-F3C62C291718}"/>
              </a:ext>
            </a:extLst>
          </p:cNvPr>
          <p:cNvSpPr txBox="1"/>
          <p:nvPr/>
        </p:nvSpPr>
        <p:spPr>
          <a:xfrm>
            <a:off x="1276294" y="3604612"/>
            <a:ext cx="6591412" cy="251607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Consolas" panose="020B0609020204030204" pitchFamily="49" charset="0"/>
              </a:rPr>
              <a:t>void </a:t>
            </a:r>
            <a:r>
              <a:rPr lang="en-US" altLang="zh-TW" sz="1050" dirty="0" err="1">
                <a:latin typeface="Consolas" panose="020B0609020204030204" pitchFamily="49" charset="0"/>
              </a:rPr>
              <a:t>bit_reverse</a:t>
            </a:r>
            <a:r>
              <a:rPr lang="en-US" altLang="zh-TW" sz="1050" dirty="0">
                <a:latin typeface="Consolas" panose="020B0609020204030204" pitchFamily="49" charset="0"/>
              </a:rPr>
              <a:t>(DTYPE X_R[SIZE], DTYPE X_I[SIZE]){</a:t>
            </a:r>
          </a:p>
          <a:p>
            <a:r>
              <a:rPr lang="en-US" altLang="zh-TW" sz="1050" b="1" dirty="0">
                <a:solidFill>
                  <a:srgbClr val="C00000"/>
                </a:solidFill>
                <a:latin typeface="Consolas" panose="020B0609020204030204" pitchFamily="49" charset="0"/>
              </a:rPr>
              <a:t>#pragma HLS DEPENDENCE dependent=false type=inter variable=X_I</a:t>
            </a:r>
          </a:p>
          <a:p>
            <a:r>
              <a:rPr lang="en-US" altLang="zh-TW" sz="1050" b="1" dirty="0">
                <a:solidFill>
                  <a:srgbClr val="C00000"/>
                </a:solidFill>
                <a:latin typeface="Consolas" panose="020B0609020204030204" pitchFamily="49" charset="0"/>
              </a:rPr>
              <a:t>#pragma HLS DEPENDENCE dependent=false type=inter variable=X_R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</a:t>
            </a:r>
            <a:r>
              <a:rPr lang="en-US" altLang="zh-TW" sz="1050" dirty="0" err="1">
                <a:latin typeface="Consolas" panose="020B0609020204030204" pitchFamily="49" charset="0"/>
              </a:rPr>
              <a:t>All_Loop</a:t>
            </a:r>
            <a:r>
              <a:rPr lang="en-US" altLang="zh-TW" sz="1050" dirty="0">
                <a:latin typeface="Consolas" panose="020B0609020204030204" pitchFamily="49" charset="0"/>
              </a:rPr>
              <a:t>: for (unsigned short n = 0; n &lt; R_N; n++) {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</a:t>
            </a:r>
            <a:r>
              <a:rPr lang="en-US" altLang="zh-TW" sz="1050" b="1" dirty="0">
                <a:solidFill>
                  <a:srgbClr val="C00000"/>
                </a:solidFill>
                <a:latin typeface="Consolas" panose="020B0609020204030204" pitchFamily="49" charset="0"/>
              </a:rPr>
              <a:t>unsigned short </a:t>
            </a:r>
            <a:r>
              <a:rPr lang="en-US" altLang="zh-TW" sz="105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05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05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reversible_idx</a:t>
            </a:r>
            <a:r>
              <a:rPr lang="en-US" altLang="zh-TW" sz="1050" b="1" dirty="0">
                <a:solidFill>
                  <a:srgbClr val="C00000"/>
                </a:solidFill>
                <a:latin typeface="Consolas" panose="020B0609020204030204" pitchFamily="49" charset="0"/>
              </a:rPr>
              <a:t>[n];</a:t>
            </a:r>
          </a:p>
          <a:p>
            <a:r>
              <a:rPr lang="en-US" altLang="zh-TW" sz="105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unsigned short </a:t>
            </a:r>
            <a:r>
              <a:rPr lang="en-US" altLang="zh-TW" sz="105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ridx</a:t>
            </a:r>
            <a:r>
              <a:rPr lang="en-US" altLang="zh-TW" sz="105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05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reversed_idx</a:t>
            </a:r>
            <a:r>
              <a:rPr lang="en-US" altLang="zh-TW" sz="1050" b="1" dirty="0">
                <a:solidFill>
                  <a:srgbClr val="C00000"/>
                </a:solidFill>
                <a:latin typeface="Consolas" panose="020B0609020204030204" pitchFamily="49" charset="0"/>
              </a:rPr>
              <a:t>[n];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DTYPE </a:t>
            </a:r>
            <a:r>
              <a:rPr lang="en-US" altLang="zh-TW" sz="1050" dirty="0" err="1">
                <a:latin typeface="Consolas" panose="020B0609020204030204" pitchFamily="49" charset="0"/>
              </a:rPr>
              <a:t>tmp</a:t>
            </a:r>
            <a:r>
              <a:rPr lang="en-US" altLang="zh-TW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</a:t>
            </a:r>
            <a:r>
              <a:rPr lang="en-US" altLang="zh-TW" sz="1050" dirty="0" err="1">
                <a:latin typeface="Consolas" panose="020B0609020204030204" pitchFamily="49" charset="0"/>
              </a:rPr>
              <a:t>tmp</a:t>
            </a:r>
            <a:r>
              <a:rPr lang="en-US" altLang="zh-TW" sz="1050" dirty="0">
                <a:latin typeface="Consolas" panose="020B0609020204030204" pitchFamily="49" charset="0"/>
              </a:rPr>
              <a:t> = X_R[</a:t>
            </a:r>
            <a:r>
              <a:rPr lang="en-US" altLang="zh-TW" sz="1050" dirty="0" err="1">
                <a:latin typeface="Consolas" panose="020B0609020204030204" pitchFamily="49" charset="0"/>
              </a:rPr>
              <a:t>idx</a:t>
            </a:r>
            <a:r>
              <a:rPr lang="en-US" altLang="zh-TW" sz="105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X_R[</a:t>
            </a:r>
            <a:r>
              <a:rPr lang="en-US" altLang="zh-TW" sz="1050" dirty="0" err="1">
                <a:latin typeface="Consolas" panose="020B0609020204030204" pitchFamily="49" charset="0"/>
              </a:rPr>
              <a:t>idx</a:t>
            </a:r>
            <a:r>
              <a:rPr lang="en-US" altLang="zh-TW" sz="1050" dirty="0">
                <a:latin typeface="Consolas" panose="020B0609020204030204" pitchFamily="49" charset="0"/>
              </a:rPr>
              <a:t>] = X_R[</a:t>
            </a:r>
            <a:r>
              <a:rPr lang="en-US" altLang="zh-TW" sz="1050" dirty="0" err="1">
                <a:latin typeface="Consolas" panose="020B0609020204030204" pitchFamily="49" charset="0"/>
              </a:rPr>
              <a:t>ridx</a:t>
            </a:r>
            <a:r>
              <a:rPr lang="en-US" altLang="zh-TW" sz="105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X_R[</a:t>
            </a:r>
            <a:r>
              <a:rPr lang="en-US" altLang="zh-TW" sz="1050" dirty="0" err="1">
                <a:latin typeface="Consolas" panose="020B0609020204030204" pitchFamily="49" charset="0"/>
              </a:rPr>
              <a:t>ridx</a:t>
            </a:r>
            <a:r>
              <a:rPr lang="en-US" altLang="zh-TW" sz="1050" dirty="0">
                <a:latin typeface="Consolas" panose="020B0609020204030204" pitchFamily="49" charset="0"/>
              </a:rPr>
              <a:t>] = </a:t>
            </a:r>
            <a:r>
              <a:rPr lang="en-US" altLang="zh-TW" sz="1050" dirty="0" err="1">
                <a:latin typeface="Consolas" panose="020B0609020204030204" pitchFamily="49" charset="0"/>
              </a:rPr>
              <a:t>tmp</a:t>
            </a:r>
            <a:r>
              <a:rPr lang="en-US" altLang="zh-TW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</a:t>
            </a:r>
            <a:r>
              <a:rPr lang="en-US" altLang="zh-TW" sz="1050" dirty="0" err="1">
                <a:latin typeface="Consolas" panose="020B0609020204030204" pitchFamily="49" charset="0"/>
              </a:rPr>
              <a:t>tmp</a:t>
            </a:r>
            <a:r>
              <a:rPr lang="en-US" altLang="zh-TW" sz="1050" dirty="0">
                <a:latin typeface="Consolas" panose="020B0609020204030204" pitchFamily="49" charset="0"/>
              </a:rPr>
              <a:t> = X_I[</a:t>
            </a:r>
            <a:r>
              <a:rPr lang="en-US" altLang="zh-TW" sz="1050" dirty="0" err="1">
                <a:latin typeface="Consolas" panose="020B0609020204030204" pitchFamily="49" charset="0"/>
              </a:rPr>
              <a:t>idx</a:t>
            </a:r>
            <a:r>
              <a:rPr lang="en-US" altLang="zh-TW" sz="105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X_I[</a:t>
            </a:r>
            <a:r>
              <a:rPr lang="en-US" altLang="zh-TW" sz="1050" dirty="0" err="1">
                <a:latin typeface="Consolas" panose="020B0609020204030204" pitchFamily="49" charset="0"/>
              </a:rPr>
              <a:t>idx</a:t>
            </a:r>
            <a:r>
              <a:rPr lang="en-US" altLang="zh-TW" sz="1050" dirty="0">
                <a:latin typeface="Consolas" panose="020B0609020204030204" pitchFamily="49" charset="0"/>
              </a:rPr>
              <a:t>] = X_I[</a:t>
            </a:r>
            <a:r>
              <a:rPr lang="en-US" altLang="zh-TW" sz="1050" dirty="0" err="1">
                <a:latin typeface="Consolas" panose="020B0609020204030204" pitchFamily="49" charset="0"/>
              </a:rPr>
              <a:t>ridx</a:t>
            </a:r>
            <a:r>
              <a:rPr lang="en-US" altLang="zh-TW" sz="105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    X_I[</a:t>
            </a:r>
            <a:r>
              <a:rPr lang="en-US" altLang="zh-TW" sz="1050" dirty="0" err="1">
                <a:latin typeface="Consolas" panose="020B0609020204030204" pitchFamily="49" charset="0"/>
              </a:rPr>
              <a:t>ridx</a:t>
            </a:r>
            <a:r>
              <a:rPr lang="en-US" altLang="zh-TW" sz="1050" dirty="0">
                <a:latin typeface="Consolas" panose="020B0609020204030204" pitchFamily="49" charset="0"/>
              </a:rPr>
              <a:t>] = </a:t>
            </a:r>
            <a:r>
              <a:rPr lang="en-US" altLang="zh-TW" sz="1050" dirty="0" err="1">
                <a:latin typeface="Consolas" panose="020B0609020204030204" pitchFamily="49" charset="0"/>
              </a:rPr>
              <a:t>tmp</a:t>
            </a:r>
            <a:r>
              <a:rPr lang="en-US" altLang="zh-TW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TW" sz="105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927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7B4285-B8D2-44A9-B907-816F3B09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 Reversal Lookup Table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FE126B-F46D-475C-9DFB-6F8F178E6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399"/>
            <a:ext cx="8382000" cy="2531533"/>
          </a:xfrm>
        </p:spPr>
        <p:txBody>
          <a:bodyPr/>
          <a:lstStyle/>
          <a:p>
            <a:r>
              <a:rPr lang="en-US" altLang="zh-TW" dirty="0"/>
              <a:t>Minimum II can only be 2 due to resource limitation</a:t>
            </a:r>
          </a:p>
          <a:p>
            <a:pPr lvl="1"/>
            <a:r>
              <a:rPr lang="en-US" altLang="zh-TW" dirty="0"/>
              <a:t>Memory access pattern of reversed index is chaotic, hard to perform optimization</a:t>
            </a:r>
          </a:p>
          <a:p>
            <a:pPr lvl="1"/>
            <a:r>
              <a:rPr lang="en-US" altLang="zh-TW" dirty="0"/>
              <a:t>Latency of load operation exceed 1 cycle</a:t>
            </a:r>
          </a:p>
          <a:p>
            <a:pPr lvl="1"/>
            <a:r>
              <a:rPr lang="en-US" altLang="zh-TW" dirty="0"/>
              <a:t>Swap operation required two load</a:t>
            </a:r>
          </a:p>
          <a:p>
            <a:r>
              <a:rPr lang="en-US" altLang="zh-TW" dirty="0"/>
              <a:t>Bit reversal requires at least 2*496=992 cycles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21E36FC-6EB5-4C8E-8F12-C27ED8231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33" y="3705639"/>
            <a:ext cx="6671734" cy="87351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4BEBED0-37BD-4B0C-801D-60A6D1E1B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134" y="4747169"/>
            <a:ext cx="6671733" cy="173009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4DC1316-8B01-4824-8897-B68F1B3B5FD1}"/>
              </a:ext>
            </a:extLst>
          </p:cNvPr>
          <p:cNvSpPr/>
          <p:nvPr/>
        </p:nvSpPr>
        <p:spPr bwMode="auto">
          <a:xfrm>
            <a:off x="1236133" y="5156200"/>
            <a:ext cx="6671733" cy="1185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1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EE3B1-13D6-4604-B3B1-59CA3179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FFT Software 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7CAF50-A8BE-4F94-B90F-B82B922F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399"/>
            <a:ext cx="4132178" cy="2099733"/>
          </a:xfrm>
        </p:spPr>
        <p:txBody>
          <a:bodyPr/>
          <a:lstStyle/>
          <a:p>
            <a:r>
              <a:rPr lang="en-US" altLang="zh-TW" dirty="0"/>
              <a:t>Possible improvement</a:t>
            </a:r>
          </a:p>
          <a:p>
            <a:pPr lvl="1"/>
            <a:r>
              <a:rPr lang="en-US" altLang="zh-TW" dirty="0"/>
              <a:t>Sin, Cos lookup table</a:t>
            </a:r>
          </a:p>
          <a:p>
            <a:pPr lvl="1"/>
            <a:r>
              <a:rPr lang="en-US" altLang="zh-TW" dirty="0"/>
              <a:t>Deterministic loop bound</a:t>
            </a:r>
          </a:p>
          <a:p>
            <a:pPr lvl="1"/>
            <a:r>
              <a:rPr lang="en-US" altLang="zh-TW" dirty="0"/>
              <a:t>Memory access order</a:t>
            </a:r>
          </a:p>
          <a:p>
            <a:pPr lvl="1"/>
            <a:r>
              <a:rPr lang="en-US" altLang="zh-TW" dirty="0"/>
              <a:t>Array partition</a:t>
            </a:r>
          </a:p>
          <a:p>
            <a:pPr lvl="1"/>
            <a:r>
              <a:rPr lang="en-US" altLang="zh-TW" dirty="0"/>
              <a:t>Loop unrolling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4E9433-1715-4713-9CBC-A2A92D1D6E6A}"/>
              </a:ext>
            </a:extLst>
          </p:cNvPr>
          <p:cNvSpPr txBox="1"/>
          <p:nvPr/>
        </p:nvSpPr>
        <p:spPr>
          <a:xfrm>
            <a:off x="4513178" y="1703726"/>
            <a:ext cx="4132178" cy="34778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stages: for(stage=1; stage&lt;= M; stage++) {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    </a:t>
            </a:r>
            <a:r>
              <a:rPr lang="en-US" altLang="zh-TW" sz="1100" dirty="0" err="1">
                <a:latin typeface="Consolas" panose="020B0609020204030204" pitchFamily="49" charset="0"/>
              </a:rPr>
              <a:t>DFTpts</a:t>
            </a:r>
            <a:r>
              <a:rPr lang="en-US" altLang="zh-TW" sz="1100" dirty="0">
                <a:latin typeface="Consolas" panose="020B0609020204030204" pitchFamily="49" charset="0"/>
              </a:rPr>
              <a:t> = 1 &lt;&lt; stage;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    </a:t>
            </a:r>
            <a:r>
              <a:rPr lang="en-US" altLang="zh-TW" sz="1100" dirty="0" err="1">
                <a:latin typeface="Consolas" panose="020B0609020204030204" pitchFamily="49" charset="0"/>
              </a:rPr>
              <a:t>numBF</a:t>
            </a:r>
            <a:r>
              <a:rPr lang="en-US" altLang="zh-TW" sz="1100" dirty="0">
                <a:latin typeface="Consolas" panose="020B0609020204030204" pitchFamily="49" charset="0"/>
              </a:rPr>
              <a:t> = </a:t>
            </a:r>
            <a:r>
              <a:rPr lang="en-US" altLang="zh-TW" sz="1100" dirty="0" err="1">
                <a:latin typeface="Consolas" panose="020B0609020204030204" pitchFamily="49" charset="0"/>
              </a:rPr>
              <a:t>DFTpts</a:t>
            </a:r>
            <a:r>
              <a:rPr lang="en-US" altLang="zh-TW" sz="1100" dirty="0">
                <a:latin typeface="Consolas" panose="020B0609020204030204" pitchFamily="49" charset="0"/>
              </a:rPr>
              <a:t>/2;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    e = -6.283185307178/</a:t>
            </a:r>
            <a:r>
              <a:rPr lang="en-US" altLang="zh-TW" sz="1100" dirty="0" err="1">
                <a:latin typeface="Consolas" panose="020B0609020204030204" pitchFamily="49" charset="0"/>
              </a:rPr>
              <a:t>DFTpts</a:t>
            </a:r>
            <a:r>
              <a:rPr lang="en-US" altLang="zh-TW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    a = 0.0;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    butterfly: for(j=0; j&lt;</a:t>
            </a:r>
            <a:r>
              <a:rPr lang="en-US" altLang="zh-TW" sz="1100" dirty="0" err="1">
                <a:latin typeface="Consolas" panose="020B0609020204030204" pitchFamily="49" charset="0"/>
              </a:rPr>
              <a:t>numBF</a:t>
            </a:r>
            <a:r>
              <a:rPr lang="en-US" altLang="zh-TW" sz="1100" dirty="0">
                <a:latin typeface="Consolas" panose="020B0609020204030204" pitchFamily="49" charset="0"/>
              </a:rPr>
              <a:t>; </a:t>
            </a:r>
            <a:r>
              <a:rPr lang="en-US" altLang="zh-TW" sz="1100" dirty="0" err="1">
                <a:latin typeface="Consolas" panose="020B0609020204030204" pitchFamily="49" charset="0"/>
              </a:rPr>
              <a:t>j++</a:t>
            </a:r>
            <a:r>
              <a:rPr lang="en-US" altLang="zh-TW" sz="11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        </a:t>
            </a:r>
            <a:r>
              <a:rPr lang="en-US" altLang="zh-TW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c = cos(a);</a:t>
            </a:r>
          </a:p>
          <a:p>
            <a:r>
              <a:rPr lang="en-US" altLang="zh-TW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s = sin(a);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        a = a + e;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        </a:t>
            </a:r>
            <a:r>
              <a:rPr lang="en-US" altLang="zh-TW" sz="1100" dirty="0" err="1">
                <a:latin typeface="Consolas" panose="020B0609020204030204" pitchFamily="49" charset="0"/>
              </a:rPr>
              <a:t>DFTpts</a:t>
            </a:r>
            <a:r>
              <a:rPr lang="en-US" altLang="zh-TW" sz="1100" dirty="0">
                <a:latin typeface="Consolas" panose="020B0609020204030204" pitchFamily="49" charset="0"/>
              </a:rPr>
              <a:t>: for(</a:t>
            </a:r>
            <a:r>
              <a:rPr lang="en-US" altLang="zh-TW" sz="1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=j; </a:t>
            </a:r>
            <a:r>
              <a:rPr lang="en-US" altLang="zh-TW" sz="1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&lt;SIZE; </a:t>
            </a:r>
            <a:r>
              <a:rPr lang="en-US" altLang="zh-TW" sz="1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 += </a:t>
            </a:r>
            <a:r>
              <a:rPr lang="en-US" altLang="zh-TW" sz="1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DFTpts</a:t>
            </a:r>
            <a:r>
              <a:rPr lang="en-US" altLang="zh-TW" sz="11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            </a:t>
            </a:r>
            <a:r>
              <a:rPr lang="en-US" altLang="zh-TW" sz="1100" dirty="0" err="1">
                <a:latin typeface="Consolas" panose="020B0609020204030204" pitchFamily="49" charset="0"/>
              </a:rPr>
              <a:t>i_lower</a:t>
            </a:r>
            <a:r>
              <a:rPr lang="en-US" altLang="zh-TW" sz="1100" dirty="0">
                <a:latin typeface="Consolas" panose="020B0609020204030204" pitchFamily="49" charset="0"/>
              </a:rPr>
              <a:t> = </a:t>
            </a:r>
            <a:r>
              <a:rPr lang="en-US" altLang="zh-TW" sz="1100" dirty="0" err="1">
                <a:latin typeface="Consolas" panose="020B0609020204030204" pitchFamily="49" charset="0"/>
              </a:rPr>
              <a:t>i</a:t>
            </a:r>
            <a:r>
              <a:rPr lang="en-US" altLang="zh-TW" sz="1100" dirty="0">
                <a:latin typeface="Consolas" panose="020B0609020204030204" pitchFamily="49" charset="0"/>
              </a:rPr>
              <a:t> + </a:t>
            </a:r>
            <a:r>
              <a:rPr lang="en-US" altLang="zh-TW" sz="1100" dirty="0" err="1">
                <a:latin typeface="Consolas" panose="020B0609020204030204" pitchFamily="49" charset="0"/>
              </a:rPr>
              <a:t>numBF</a:t>
            </a:r>
            <a:r>
              <a:rPr lang="en-US" altLang="zh-TW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            </a:t>
            </a:r>
            <a:r>
              <a:rPr lang="en-US" altLang="zh-TW" sz="1100" dirty="0" err="1">
                <a:latin typeface="Consolas" panose="020B0609020204030204" pitchFamily="49" charset="0"/>
              </a:rPr>
              <a:t>temp_R</a:t>
            </a:r>
            <a:r>
              <a:rPr lang="en-US" altLang="zh-TW" sz="1100" dirty="0">
                <a:latin typeface="Consolas" panose="020B0609020204030204" pitchFamily="49" charset="0"/>
              </a:rPr>
              <a:t> = X_R[</a:t>
            </a:r>
            <a:r>
              <a:rPr lang="en-US" altLang="zh-TW" sz="1100" dirty="0" err="1">
                <a:latin typeface="Consolas" panose="020B0609020204030204" pitchFamily="49" charset="0"/>
              </a:rPr>
              <a:t>i_lower</a:t>
            </a:r>
            <a:r>
              <a:rPr lang="en-US" altLang="zh-TW" sz="1100" dirty="0">
                <a:latin typeface="Consolas" panose="020B0609020204030204" pitchFamily="49" charset="0"/>
              </a:rPr>
              <a:t>]*c- X_I[</a:t>
            </a:r>
            <a:r>
              <a:rPr lang="en-US" altLang="zh-TW" sz="1100" dirty="0" err="1">
                <a:latin typeface="Consolas" panose="020B0609020204030204" pitchFamily="49" charset="0"/>
              </a:rPr>
              <a:t>i_lower</a:t>
            </a:r>
            <a:r>
              <a:rPr lang="en-US" altLang="zh-TW" sz="1100" dirty="0">
                <a:latin typeface="Consolas" panose="020B0609020204030204" pitchFamily="49" charset="0"/>
              </a:rPr>
              <a:t>]*s;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            </a:t>
            </a:r>
            <a:r>
              <a:rPr lang="en-US" altLang="zh-TW" sz="1100" dirty="0" err="1">
                <a:latin typeface="Consolas" panose="020B0609020204030204" pitchFamily="49" charset="0"/>
              </a:rPr>
              <a:t>temp_I</a:t>
            </a:r>
            <a:r>
              <a:rPr lang="en-US" altLang="zh-TW" sz="1100" dirty="0">
                <a:latin typeface="Consolas" panose="020B0609020204030204" pitchFamily="49" charset="0"/>
              </a:rPr>
              <a:t> = X_I[</a:t>
            </a:r>
            <a:r>
              <a:rPr lang="en-US" altLang="zh-TW" sz="1100" dirty="0" err="1">
                <a:latin typeface="Consolas" panose="020B0609020204030204" pitchFamily="49" charset="0"/>
              </a:rPr>
              <a:t>i_lower</a:t>
            </a:r>
            <a:r>
              <a:rPr lang="en-US" altLang="zh-TW" sz="1100" dirty="0">
                <a:latin typeface="Consolas" panose="020B0609020204030204" pitchFamily="49" charset="0"/>
              </a:rPr>
              <a:t>]*c+ X_R[</a:t>
            </a:r>
            <a:r>
              <a:rPr lang="en-US" altLang="zh-TW" sz="1100" dirty="0" err="1">
                <a:latin typeface="Consolas" panose="020B0609020204030204" pitchFamily="49" charset="0"/>
              </a:rPr>
              <a:t>i_lower</a:t>
            </a:r>
            <a:r>
              <a:rPr lang="en-US" altLang="zh-TW" sz="1100" dirty="0">
                <a:latin typeface="Consolas" panose="020B0609020204030204" pitchFamily="49" charset="0"/>
              </a:rPr>
              <a:t>]*s;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            X_R[</a:t>
            </a:r>
            <a:r>
              <a:rPr lang="en-US" altLang="zh-TW" sz="1100" dirty="0" err="1">
                <a:latin typeface="Consolas" panose="020B0609020204030204" pitchFamily="49" charset="0"/>
              </a:rPr>
              <a:t>i_lower</a:t>
            </a:r>
            <a:r>
              <a:rPr lang="en-US" altLang="zh-TW" sz="1100" dirty="0">
                <a:latin typeface="Consolas" panose="020B0609020204030204" pitchFamily="49" charset="0"/>
              </a:rPr>
              <a:t>] = X_R[</a:t>
            </a:r>
            <a:r>
              <a:rPr lang="en-US" altLang="zh-TW" sz="1100" dirty="0" err="1">
                <a:latin typeface="Consolas" panose="020B0609020204030204" pitchFamily="49" charset="0"/>
              </a:rPr>
              <a:t>i</a:t>
            </a:r>
            <a:r>
              <a:rPr lang="en-US" altLang="zh-TW" sz="1100" dirty="0">
                <a:latin typeface="Consolas" panose="020B0609020204030204" pitchFamily="49" charset="0"/>
              </a:rPr>
              <a:t>] - </a:t>
            </a:r>
            <a:r>
              <a:rPr lang="en-US" altLang="zh-TW" sz="1100" dirty="0" err="1">
                <a:latin typeface="Consolas" panose="020B0609020204030204" pitchFamily="49" charset="0"/>
              </a:rPr>
              <a:t>temp_R</a:t>
            </a:r>
            <a:r>
              <a:rPr lang="en-US" altLang="zh-TW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            X_I[</a:t>
            </a:r>
            <a:r>
              <a:rPr lang="en-US" altLang="zh-TW" sz="1100" dirty="0" err="1">
                <a:latin typeface="Consolas" panose="020B0609020204030204" pitchFamily="49" charset="0"/>
              </a:rPr>
              <a:t>i_lower</a:t>
            </a:r>
            <a:r>
              <a:rPr lang="en-US" altLang="zh-TW" sz="1100" dirty="0">
                <a:latin typeface="Consolas" panose="020B0609020204030204" pitchFamily="49" charset="0"/>
              </a:rPr>
              <a:t>] = X_I[</a:t>
            </a:r>
            <a:r>
              <a:rPr lang="en-US" altLang="zh-TW" sz="1100" dirty="0" err="1">
                <a:latin typeface="Consolas" panose="020B0609020204030204" pitchFamily="49" charset="0"/>
              </a:rPr>
              <a:t>i</a:t>
            </a:r>
            <a:r>
              <a:rPr lang="en-US" altLang="zh-TW" sz="1100" dirty="0">
                <a:latin typeface="Consolas" panose="020B0609020204030204" pitchFamily="49" charset="0"/>
              </a:rPr>
              <a:t>] - </a:t>
            </a:r>
            <a:r>
              <a:rPr lang="en-US" altLang="zh-TW" sz="1100" dirty="0" err="1">
                <a:latin typeface="Consolas" panose="020B0609020204030204" pitchFamily="49" charset="0"/>
              </a:rPr>
              <a:t>temp_I</a:t>
            </a:r>
            <a:r>
              <a:rPr lang="en-US" altLang="zh-TW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            X_R[</a:t>
            </a:r>
            <a:r>
              <a:rPr lang="en-US" altLang="zh-TW" sz="1100" dirty="0" err="1">
                <a:latin typeface="Consolas" panose="020B0609020204030204" pitchFamily="49" charset="0"/>
              </a:rPr>
              <a:t>i</a:t>
            </a:r>
            <a:r>
              <a:rPr lang="en-US" altLang="zh-TW" sz="1100" dirty="0">
                <a:latin typeface="Consolas" panose="020B0609020204030204" pitchFamily="49" charset="0"/>
              </a:rPr>
              <a:t>] = X_R[</a:t>
            </a:r>
            <a:r>
              <a:rPr lang="en-US" altLang="zh-TW" sz="1100" dirty="0" err="1">
                <a:latin typeface="Consolas" panose="020B0609020204030204" pitchFamily="49" charset="0"/>
              </a:rPr>
              <a:t>i</a:t>
            </a:r>
            <a:r>
              <a:rPr lang="en-US" altLang="zh-TW" sz="1100" dirty="0">
                <a:latin typeface="Consolas" panose="020B0609020204030204" pitchFamily="49" charset="0"/>
              </a:rPr>
              <a:t>] + </a:t>
            </a:r>
            <a:r>
              <a:rPr lang="en-US" altLang="zh-TW" sz="1100" dirty="0" err="1">
                <a:latin typeface="Consolas" panose="020B0609020204030204" pitchFamily="49" charset="0"/>
              </a:rPr>
              <a:t>temp_R</a:t>
            </a:r>
            <a:r>
              <a:rPr lang="en-US" altLang="zh-TW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            X_I[</a:t>
            </a:r>
            <a:r>
              <a:rPr lang="en-US" altLang="zh-TW" sz="1100" dirty="0" err="1">
                <a:latin typeface="Consolas" panose="020B0609020204030204" pitchFamily="49" charset="0"/>
              </a:rPr>
              <a:t>i</a:t>
            </a:r>
            <a:r>
              <a:rPr lang="en-US" altLang="zh-TW" sz="1100" dirty="0">
                <a:latin typeface="Consolas" panose="020B0609020204030204" pitchFamily="49" charset="0"/>
              </a:rPr>
              <a:t>] = X_I[</a:t>
            </a:r>
            <a:r>
              <a:rPr lang="en-US" altLang="zh-TW" sz="1100" dirty="0" err="1">
                <a:latin typeface="Consolas" panose="020B0609020204030204" pitchFamily="49" charset="0"/>
              </a:rPr>
              <a:t>i</a:t>
            </a:r>
            <a:r>
              <a:rPr lang="en-US" altLang="zh-TW" sz="1100" dirty="0">
                <a:latin typeface="Consolas" panose="020B0609020204030204" pitchFamily="49" charset="0"/>
              </a:rPr>
              <a:t>] + </a:t>
            </a:r>
            <a:r>
              <a:rPr lang="en-US" altLang="zh-TW" sz="1100" dirty="0" err="1">
                <a:latin typeface="Consolas" panose="020B0609020204030204" pitchFamily="49" charset="0"/>
              </a:rPr>
              <a:t>temp_I</a:t>
            </a:r>
            <a:r>
              <a:rPr lang="en-US" altLang="zh-TW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TW" sz="1100" dirty="0">
                <a:latin typeface="Consolas" panose="020B0609020204030204" pitchFamily="49" charset="0"/>
              </a:rPr>
              <a:t>}</a:t>
            </a:r>
            <a:endParaRPr lang="zh-TW" altLang="en-US" sz="1100" dirty="0"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57D9F3E-5339-4788-9A4C-4A4EC967C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84" y="5595412"/>
            <a:ext cx="7747988" cy="65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02141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84499EF8-B3CF-49EF-8C27-588E979EA3AC}" vid="{185E0B34-4C48-479A-A23B-D0210B66C092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55909</TotalTime>
  <Words>2255</Words>
  <Application>Microsoft Office PowerPoint</Application>
  <PresentationFormat>如螢幕大小 (4:3)</PresentationFormat>
  <Paragraphs>224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7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20140724_James_IC Training Final Project_v2</vt:lpstr>
      <vt:lpstr>佈景主題1</vt:lpstr>
      <vt:lpstr>1_Access Lab</vt:lpstr>
      <vt:lpstr>2_Access Lab</vt:lpstr>
      <vt:lpstr>1_Blends</vt:lpstr>
      <vt:lpstr>Access2</vt:lpstr>
      <vt:lpstr>2_20140724_James_IC Training Final Project_v2</vt:lpstr>
      <vt:lpstr>HLS Lab B: Fast Fourier Transform</vt:lpstr>
      <vt:lpstr>Lab Goal</vt:lpstr>
      <vt:lpstr>DIT-FFT Algorithm</vt:lpstr>
      <vt:lpstr>Data Flow Graph</vt:lpstr>
      <vt:lpstr>Butterfly Operation</vt:lpstr>
      <vt:lpstr>Bit Reversal</vt:lpstr>
      <vt:lpstr>Bit Reversal Implementation</vt:lpstr>
      <vt:lpstr>Bit Reversal Lookup Table</vt:lpstr>
      <vt:lpstr>FFT Software Implementation</vt:lpstr>
      <vt:lpstr>Cosine, Sine Lookup Table</vt:lpstr>
      <vt:lpstr>Loop Flattening</vt:lpstr>
      <vt:lpstr>Pragma Dataflow</vt:lpstr>
      <vt:lpstr>Memory Access Order</vt:lpstr>
      <vt:lpstr>Parallel Circuit</vt:lpstr>
      <vt:lpstr>Ping-Pong Buffer</vt:lpstr>
      <vt:lpstr>Result - Summary</vt:lpstr>
      <vt:lpstr>Result - Timeline</vt:lpstr>
      <vt:lpstr>Result - Implementation</vt:lpstr>
      <vt:lpstr>Conclusion</vt:lpstr>
      <vt:lpstr>On-Board Verification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User</cp:lastModifiedBy>
  <cp:revision>1311</cp:revision>
  <cp:lastPrinted>2014-07-17T05:39:02Z</cp:lastPrinted>
  <dcterms:created xsi:type="dcterms:W3CDTF">2014-07-23T04:37:50Z</dcterms:created>
  <dcterms:modified xsi:type="dcterms:W3CDTF">2022-11-02T03:03:51Z</dcterms:modified>
</cp:coreProperties>
</file>