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0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1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  <p:sldMasterId id="2147483695" r:id="rId5"/>
    <p:sldMasterId id="2147483713" r:id="rId6"/>
    <p:sldMasterId id="2147483730" r:id="rId7"/>
    <p:sldMasterId id="2147483736" r:id="rId8"/>
    <p:sldMasterId id="2147483748" r:id="rId9"/>
    <p:sldMasterId id="2147483754" r:id="rId10"/>
    <p:sldMasterId id="2147483760" r:id="rId11"/>
    <p:sldMasterId id="2147483782" r:id="rId12"/>
  </p:sldMasterIdLst>
  <p:notesMasterIdLst>
    <p:notesMasterId r:id="rId26"/>
  </p:notesMasterIdLst>
  <p:handoutMasterIdLst>
    <p:handoutMasterId r:id="rId27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_Hsiao" initials="M" lastIdx="2" clrIdx="0">
    <p:extLst>
      <p:ext uri="{19B8F6BF-5375-455C-9EA6-DF929625EA0E}">
        <p15:presenceInfo xmlns:p15="http://schemas.microsoft.com/office/powerpoint/2012/main" userId="Max_Hsi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E6F2"/>
    <a:srgbClr val="000000"/>
    <a:srgbClr val="E6B9B8"/>
    <a:srgbClr val="D7E4BD"/>
    <a:srgbClr val="DCFCE1"/>
    <a:srgbClr val="C6D9F1"/>
    <a:srgbClr val="0F5DC0"/>
    <a:srgbClr val="2DA4CC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5333" autoAdjust="0"/>
  </p:normalViewPr>
  <p:slideViewPr>
    <p:cSldViewPr>
      <p:cViewPr varScale="1">
        <p:scale>
          <a:sx n="100" d="100"/>
          <a:sy n="100" d="100"/>
        </p:scale>
        <p:origin x="2309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9751-80D9-4A55-812D-085E41F0CD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2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552" y="1240267"/>
            <a:ext cx="4702448" cy="4280085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133" y="6173819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67284" y="2879011"/>
            <a:ext cx="4463555" cy="116955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>
                <a:sym typeface="Helvetica Neue Bold Condensed" charset="0"/>
              </a:rPr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7285" y="4856998"/>
            <a:ext cx="4217666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grpSp>
        <p:nvGrpSpPr>
          <p:cNvPr id="14" name="群組 13"/>
          <p:cNvGrpSpPr>
            <a:grpSpLocks noChangeAspect="1"/>
          </p:cNvGrpSpPr>
          <p:nvPr userDrawn="1"/>
        </p:nvGrpSpPr>
        <p:grpSpPr>
          <a:xfrm>
            <a:off x="103954" y="6155060"/>
            <a:ext cx="648304" cy="648304"/>
            <a:chOff x="57462" y="6349258"/>
            <a:chExt cx="442800" cy="442800"/>
          </a:xfrm>
        </p:grpSpPr>
        <p:sp>
          <p:nvSpPr>
            <p:cNvPr id="16" name="橢圓 15"/>
            <p:cNvSpPr>
              <a:spLocks noChangeAspect="1"/>
            </p:cNvSpPr>
            <p:nvPr userDrawn="1"/>
          </p:nvSpPr>
          <p:spPr>
            <a:xfrm>
              <a:off x="57462" y="6349258"/>
              <a:ext cx="442800" cy="44280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7" name="圖片 16" descr="ntu_log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" y="6364869"/>
              <a:ext cx="406808" cy="406421"/>
            </a:xfrm>
            <a:prstGeom prst="rect">
              <a:avLst/>
            </a:prstGeom>
          </p:spPr>
        </p:pic>
      </p:grpSp>
      <p:pic>
        <p:nvPicPr>
          <p:cNvPr id="12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105" y="5981700"/>
            <a:ext cx="5452155" cy="9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309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2821781"/>
            <a:ext cx="87868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3538728"/>
            <a:ext cx="8786812" cy="457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lang="en-US" sz="2700" b="0" dirty="0">
                <a:solidFill>
                  <a:srgbClr val="9A9A9A"/>
                </a:solidFill>
                <a:latin typeface="Arial"/>
                <a:ea typeface="+mn-ea"/>
                <a:cs typeface="Arial"/>
                <a:sym typeface="Helvetica Neue Light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07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05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11867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013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0117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,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5056632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586983" y="1783080"/>
            <a:ext cx="3282696" cy="4910328"/>
          </a:xfrm>
          <a:ln w="9525"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79388" y="804672"/>
            <a:ext cx="8786812" cy="7315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991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91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, 50/50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848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8595" y="978408"/>
            <a:ext cx="8786813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8170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5166360"/>
            <a:ext cx="8786813" cy="713232"/>
          </a:xfrm>
        </p:spPr>
        <p:txBody>
          <a:bodyPr/>
          <a:lstStyle>
            <a:lvl1pPr algn="ctr"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947672" y="996696"/>
            <a:ext cx="5239512" cy="3931920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3446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014984"/>
            <a:ext cx="5266944" cy="71323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8595" y="1828800"/>
            <a:ext cx="5266944" cy="4014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687568" y="1014984"/>
            <a:ext cx="3227832" cy="4818888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221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en you need entir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6317773"/>
            <a:ext cx="9144000" cy="57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95" y="178595"/>
            <a:ext cx="8786813" cy="625078"/>
          </a:xfrm>
        </p:spPr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669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428596" y="417513"/>
            <a:ext cx="8229600" cy="86834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1pPr>
          </a:lstStyle>
          <a:p>
            <a:r>
              <a:rPr lang="en-US" dirty="0"/>
              <a:t>26pt Light Title of Presentation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500174"/>
            <a:ext cx="8186766" cy="264320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Intel Clear" pitchFamily="34" charset="0"/>
                <a:ea typeface="微軟正黑體" pitchFamily="34" charset="-120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3pPr>
            <a:lvl4pPr>
              <a:buNone/>
              <a:defRPr sz="1050">
                <a:latin typeface="Intel Clear Light" pitchFamily="34" charset="0"/>
                <a:ea typeface="微軟正黑體" pitchFamily="34" charset="-120"/>
              </a:defRPr>
            </a:lvl4pPr>
            <a:lvl5pPr>
              <a:defRPr sz="800">
                <a:latin typeface="Intel Clear Ligh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18pt Medium Sub Line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lvl="2"/>
            <a:endParaRPr lang="en-US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80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45478860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174"/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619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593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874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769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2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65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032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12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531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07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2220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357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782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60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35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92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7948613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50175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385827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404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4871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0632273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8413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454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0B69F62A-8500-47AE-AFB2-10BD27A467E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50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5272682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82466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00185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69F62A-8500-47AE-AFB2-10BD27A467E6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613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0441452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6138224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04669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688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CEE6C-48EF-4204-B593-2C00EF7D504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260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805530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2623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70009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2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428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655268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3564192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60337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906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9100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9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9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178595"/>
            <a:ext cx="8786813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595" y="1785938"/>
            <a:ext cx="8786813" cy="491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text styles</a:t>
            </a:r>
          </a:p>
          <a:p>
            <a:pPr lvl="1"/>
            <a:r>
              <a:rPr lang="en-US" dirty="0">
                <a:sym typeface="Baskerville" charset="0"/>
              </a:rPr>
              <a:t>Second level</a:t>
            </a:r>
          </a:p>
          <a:p>
            <a:pPr lvl="2"/>
            <a:r>
              <a:rPr lang="en-US" dirty="0">
                <a:sym typeface="Baskerville" charset="0"/>
              </a:rPr>
              <a:t>Third level</a:t>
            </a:r>
          </a:p>
          <a:p>
            <a:pPr lvl="3"/>
            <a:r>
              <a:rPr lang="en-US" dirty="0">
                <a:sym typeface="Baskerville" charset="0"/>
              </a:rPr>
              <a:t>Fourth level</a:t>
            </a:r>
          </a:p>
          <a:p>
            <a:pPr lvl="4"/>
            <a:r>
              <a:rPr lang="en-US" dirty="0">
                <a:sym typeface="Baskerville" charset="0"/>
              </a:rPr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2413057" y="2008552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6693271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8138" y="6287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kumimoji="1"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12" name="群組 11"/>
          <p:cNvGrpSpPr>
            <a:grpSpLocks noChangeAspect="1"/>
          </p:cNvGrpSpPr>
          <p:nvPr userDrawn="1"/>
        </p:nvGrpSpPr>
        <p:grpSpPr>
          <a:xfrm>
            <a:off x="121308" y="6395349"/>
            <a:ext cx="442800" cy="442799"/>
            <a:chOff x="1266658" y="6467741"/>
            <a:chExt cx="332682" cy="332682"/>
          </a:xfrm>
        </p:grpSpPr>
        <p:sp>
          <p:nvSpPr>
            <p:cNvPr id="14" name="橢圓 13"/>
            <p:cNvSpPr>
              <a:spLocks noChangeAspect="1"/>
            </p:cNvSpPr>
            <p:nvPr userDrawn="1"/>
          </p:nvSpPr>
          <p:spPr>
            <a:xfrm>
              <a:off x="1266658" y="6467741"/>
              <a:ext cx="332682" cy="332682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5" name="圖片 14" descr="ntu_logo.png"/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0733" y="6479473"/>
              <a:ext cx="305642" cy="305350"/>
            </a:xfrm>
            <a:prstGeom prst="rect">
              <a:avLst/>
            </a:prstGeom>
          </p:spPr>
        </p:pic>
      </p:grpSp>
      <p:grpSp>
        <p:nvGrpSpPr>
          <p:cNvPr id="16" name="群組 15"/>
          <p:cNvGrpSpPr>
            <a:grpSpLocks noChangeAspect="1"/>
          </p:cNvGrpSpPr>
          <p:nvPr userDrawn="1"/>
        </p:nvGrpSpPr>
        <p:grpSpPr>
          <a:xfrm>
            <a:off x="8329487" y="6415330"/>
            <a:ext cx="606593" cy="403028"/>
            <a:chOff x="8077200" y="6336929"/>
            <a:chExt cx="733977" cy="487664"/>
          </a:xfrm>
        </p:grpSpPr>
        <p:pic>
          <p:nvPicPr>
            <p:cNvPr id="17" name="圖片 16" descr="intel_logo.jpg"/>
            <p:cNvPicPr>
              <a:picLocks noChangeAspect="1"/>
            </p:cNvPicPr>
            <p:nvPr userDrawn="1"/>
          </p:nvPicPr>
          <p:blipFill rotWithShape="1">
            <a:blip r:embed="rId20" cstate="email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8906">
                          <a14:foregroundMark x1="26969" y1="36008" x2="26969" y2="36008"/>
                          <a14:foregroundMark x1="26969" y1="45350" x2="27906" y2="54650"/>
                          <a14:foregroundMark x1="33594" y1="45350" x2="33594" y2="57160"/>
                          <a14:foregroundMark x1="48219" y1="37860" x2="48219" y2="50329"/>
                          <a14:foregroundMark x1="63781" y1="50329" x2="57188" y2="50329"/>
                          <a14:foregroundMark x1="71344" y1="36008" x2="71344" y2="53416"/>
                          <a14:foregroundMark x1="78906" y1="28560" x2="83156" y2="34774"/>
                          <a14:foregroundMark x1="76844" y1="35062" x2="76844" y2="35062"/>
                          <a14:backgroundMark x1="76531" y1="36584" x2="76531" y2="36584"/>
                          <a14:backgroundMark x1="75375" y1="35062" x2="75375" y2="350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3791" t="18464" r="13436" b="17862"/>
            <a:stretch/>
          </p:blipFill>
          <p:spPr>
            <a:xfrm>
              <a:off x="8077200" y="6336929"/>
              <a:ext cx="733977" cy="48766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 userDrawn="1"/>
          </p:nvSpPr>
          <p:spPr>
            <a:xfrm>
              <a:off x="8153909" y="6631572"/>
              <a:ext cx="526125" cy="107802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20" name="Picture 14" descr="intel_rgb_3000.png"/>
            <p:cNvPicPr>
              <a:picLocks noChangeAspect="1"/>
            </p:cNvPicPr>
            <p:nvPr userDrawn="1"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011" y="6361272"/>
              <a:ext cx="650298" cy="428765"/>
            </a:xfrm>
            <a:prstGeom prst="rect">
              <a:avLst/>
            </a:prstGeom>
          </p:spPr>
        </p:pic>
      </p:grp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6377" y="6359949"/>
            <a:ext cx="472323" cy="5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848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200" b="1" i="0">
          <a:solidFill>
            <a:srgbClr val="0071BC"/>
          </a:solidFill>
          <a:latin typeface="Arial"/>
          <a:ea typeface="+mj-ea"/>
          <a:cs typeface="Arial"/>
          <a:sym typeface="Helvetica Neue Bold Condensed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7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75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4134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513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624902" indent="-401722" algn="l" rtl="0" fontAlgn="base">
        <a:lnSpc>
          <a:spcPct val="100000"/>
        </a:lnSpc>
        <a:spcBef>
          <a:spcPts val="1686"/>
        </a:spcBef>
        <a:spcAft>
          <a:spcPct val="0"/>
        </a:spcAft>
        <a:buSzPct val="100000"/>
        <a:buFont typeface="Lucida Grande" charset="0"/>
        <a:buChar char="‣"/>
        <a:defRPr sz="2400" b="0" i="0">
          <a:solidFill>
            <a:schemeClr val="tx1"/>
          </a:solidFill>
          <a:latin typeface="Arial"/>
          <a:ea typeface="+mn-ea"/>
          <a:cs typeface="Arial"/>
          <a:sym typeface="Helvetica Neue Bold Condensed" charset="0"/>
        </a:defRPr>
      </a:lvl1pPr>
      <a:lvl2pPr marL="937353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2pPr>
      <a:lvl3pPr marL="1249804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3pPr>
      <a:lvl4pPr marL="156225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4pPr>
      <a:lvl5pPr marL="187470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5pPr>
      <a:lvl6pPr marL="2196085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2517462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2838841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160219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34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13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91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7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4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26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692696"/>
            <a:ext cx="8229600" cy="5904656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 userDrawn="1"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7544" y="332656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84368" y="18864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956550" y="64912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page</a:t>
            </a:r>
            <a:fld id="{7C8ADC59-A20A-46E1-B02E-8653EE84F743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503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339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05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05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4357718" cy="1512168"/>
          </a:xfrm>
        </p:spPr>
        <p:txBody>
          <a:bodyPr/>
          <a:lstStyle/>
          <a:p>
            <a:r>
              <a:rPr lang="en-US" altLang="zh-TW" b="1" dirty="0"/>
              <a:t>Speaker:</a:t>
            </a:r>
            <a:r>
              <a:rPr lang="zh-TW" altLang="en-US" b="1" dirty="0"/>
              <a:t> 蔡岳峰</a:t>
            </a:r>
            <a:endParaRPr lang="en-US" altLang="zh-TW" b="1" dirty="0"/>
          </a:p>
          <a:p>
            <a:r>
              <a:rPr lang="en-US" altLang="zh-TW" b="1" dirty="0"/>
              <a:t>Advisor: Prof. </a:t>
            </a:r>
            <a:r>
              <a:rPr lang="en-US" altLang="zh-TW" b="1" dirty="0" err="1"/>
              <a:t>Jiin</a:t>
            </a:r>
            <a:r>
              <a:rPr lang="en-US" altLang="zh-TW" b="1" dirty="0"/>
              <a:t> Lai</a:t>
            </a:r>
          </a:p>
          <a:p>
            <a:r>
              <a:rPr lang="en-US" altLang="zh-TW" b="1" dirty="0"/>
              <a:t>Date: 2022/10/27</a:t>
            </a:r>
            <a:endParaRPr lang="zh-TW" altLang="en-US" b="1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594175" y="2420888"/>
            <a:ext cx="8280920" cy="112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4570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914101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371151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828202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marL="0" lvl="1"/>
            <a:r>
              <a:rPr lang="en-US" altLang="zh-TW" kern="0" dirty="0"/>
              <a:t>Lab-B: FIR Optimization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50363-FEBE-4B7B-85DC-04C1A4BB21E3}"/>
              </a:ext>
            </a:extLst>
          </p:cNvPr>
          <p:cNvSpPr txBox="1">
            <a:spLocks/>
          </p:cNvSpPr>
          <p:nvPr/>
        </p:nvSpPr>
        <p:spPr bwMode="auto">
          <a:xfrm>
            <a:off x="449542" y="1858067"/>
            <a:ext cx="8244916" cy="112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4570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914101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371151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828202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marL="0" lvl="1"/>
            <a:r>
              <a:rPr lang="en-US" altLang="zh-TW" sz="2800" kern="0" dirty="0">
                <a:solidFill>
                  <a:srgbClr val="0000FF"/>
                </a:solidFill>
              </a:rPr>
              <a:t>High 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22831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84542-7D73-4365-AD32-D3B9BCD8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Memory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EBDFD-3CE0-4FCE-85C2-AD6A4AC6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Reshape the array to fully utilize parallel structure</a:t>
            </a:r>
            <a:r>
              <a:rPr lang="zh-TW" altLang="en-US" dirty="0"/>
              <a:t> </a:t>
            </a:r>
            <a:r>
              <a:rPr lang="en-US" altLang="zh-TW" dirty="0"/>
              <a:t>(factor = 2)</a:t>
            </a:r>
          </a:p>
          <a:p>
            <a:pPr lvl="1"/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directive: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cyclic ARRAY_RESHAPE factor = 64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46C951-5396-4DE1-937A-431092A762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829250"/>
            <a:ext cx="4514478" cy="3266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39FD6C-E087-4D71-8E3A-FDD9AF86E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0496" y="2344688"/>
            <a:ext cx="3728365" cy="23037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ACF037-7805-4B6B-99D9-868B48E7AAA4}"/>
              </a:ext>
            </a:extLst>
          </p:cNvPr>
          <p:cNvPicPr/>
          <p:nvPr/>
        </p:nvPicPr>
        <p:blipFill rotWithShape="1">
          <a:blip r:embed="rId4"/>
          <a:srcRect t="18699"/>
          <a:stretch/>
        </p:blipFill>
        <p:spPr>
          <a:xfrm>
            <a:off x="5068868" y="4677380"/>
            <a:ext cx="3379124" cy="18519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0C53CB-8DF9-45F9-9874-5439C95FB81C}"/>
              </a:ext>
            </a:extLst>
          </p:cNvPr>
          <p:cNvSpPr/>
          <p:nvPr/>
        </p:nvSpPr>
        <p:spPr bwMode="auto">
          <a:xfrm>
            <a:off x="7020272" y="4415768"/>
            <a:ext cx="720080" cy="20932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1F62C7-5A72-4F2F-B411-D775B6D4C232}"/>
              </a:ext>
            </a:extLst>
          </p:cNvPr>
          <p:cNvSpPr/>
          <p:nvPr/>
        </p:nvSpPr>
        <p:spPr bwMode="auto">
          <a:xfrm>
            <a:off x="5364088" y="2829250"/>
            <a:ext cx="936104" cy="31171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441492-683C-48C2-B23F-FC927236CFCB}"/>
              </a:ext>
            </a:extLst>
          </p:cNvPr>
          <p:cNvSpPr txBox="1"/>
          <p:nvPr/>
        </p:nvSpPr>
        <p:spPr>
          <a:xfrm>
            <a:off x="7027852" y="3893471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Achieves II=1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93C465-D700-4B59-9F38-919E2E472603}"/>
              </a:ext>
            </a:extLst>
          </p:cNvPr>
          <p:cNvSpPr txBox="1"/>
          <p:nvPr/>
        </p:nvSpPr>
        <p:spPr>
          <a:xfrm>
            <a:off x="6059691" y="2461764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May cause timing violation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50C6F-4D84-4915-B092-CA2A0602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Best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15465-12DD-499D-8220-D686AA32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correct directives</a:t>
            </a:r>
          </a:p>
          <a:p>
            <a:pPr lvl="1"/>
            <a:r>
              <a:rPr lang="en-US" altLang="zh-TW" dirty="0"/>
              <a:t>Achieves direct from of FIR filter</a:t>
            </a:r>
          </a:p>
          <a:p>
            <a:pPr lvl="1"/>
            <a:r>
              <a:rPr lang="en-US" altLang="zh-TW" dirty="0"/>
              <a:t>Decent latency and FF/LUT usage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2B6BC4-D858-4C84-96B9-F515A2E56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862" y="2918718"/>
            <a:ext cx="3908263" cy="3414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0A162B-B9D7-48CB-8C37-2ECF9802A9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0308" y="1587369"/>
            <a:ext cx="3741647" cy="20295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87CAC5-13C1-4973-AD08-85D0F4E0E6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3359639" y="2329938"/>
            <a:ext cx="3313886" cy="2198123"/>
          </a:xfrm>
          <a:prstGeom prst="rect">
            <a:avLst/>
          </a:prstGeom>
        </p:spPr>
      </p:pic>
      <p:pic>
        <p:nvPicPr>
          <p:cNvPr id="7" name="圖片 6" descr="https://upload.wikimedia.org/wikipedia/commons/thumb/9/9b/FIR_Filter.svg/1920px-FIR_Filter.svg.png">
            <a:extLst>
              <a:ext uri="{FF2B5EF4-FFF2-40B4-BE49-F238E27FC236}">
                <a16:creationId xmlns:a16="http://schemas.microsoft.com/office/drawing/2014/main" id="{CD4D8666-D8E8-4093-BCF9-65BC3B3B5DC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46" y="4469437"/>
            <a:ext cx="4817897" cy="221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86DA479-1F23-4CB8-A945-B062BB016FB8}"/>
              </a:ext>
            </a:extLst>
          </p:cNvPr>
          <p:cNvGrpSpPr/>
          <p:nvPr/>
        </p:nvGrpSpPr>
        <p:grpSpPr>
          <a:xfrm>
            <a:off x="4788024" y="3784850"/>
            <a:ext cx="3886213" cy="806956"/>
            <a:chOff x="-3370899" y="5770457"/>
            <a:chExt cx="3319898" cy="68936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E0C3A40-9D48-4746-959C-8A1C679B3B85}"/>
                </a:ext>
              </a:extLst>
            </p:cNvPr>
            <p:cNvPicPr/>
            <p:nvPr/>
          </p:nvPicPr>
          <p:blipFill rotWithShape="1">
            <a:blip r:embed="rId4"/>
            <a:srcRect t="77652"/>
            <a:stretch/>
          </p:blipFill>
          <p:spPr>
            <a:xfrm>
              <a:off x="-3364887" y="5968577"/>
              <a:ext cx="3313886" cy="4912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E07243-7636-49F9-B726-A42F8E3A97AD}"/>
                </a:ext>
              </a:extLst>
            </p:cNvPr>
            <p:cNvPicPr/>
            <p:nvPr/>
          </p:nvPicPr>
          <p:blipFill rotWithShape="1">
            <a:blip r:embed="rId4"/>
            <a:srcRect t="18454" b="72533"/>
            <a:stretch/>
          </p:blipFill>
          <p:spPr>
            <a:xfrm>
              <a:off x="-3370899" y="5770457"/>
              <a:ext cx="3313886" cy="19812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3C41ED0-1035-49B9-BE09-A8EBE752658E}"/>
              </a:ext>
            </a:extLst>
          </p:cNvPr>
          <p:cNvSpPr/>
          <p:nvPr/>
        </p:nvSpPr>
        <p:spPr bwMode="auto">
          <a:xfrm>
            <a:off x="7057576" y="3808454"/>
            <a:ext cx="1080120" cy="80183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3C5BE-40DB-4FDF-A8BE-80DA1AC865C7}"/>
              </a:ext>
            </a:extLst>
          </p:cNvPr>
          <p:cNvSpPr/>
          <p:nvPr/>
        </p:nvSpPr>
        <p:spPr bwMode="auto">
          <a:xfrm>
            <a:off x="5004324" y="3033650"/>
            <a:ext cx="1080120" cy="61111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3" name="圖形 12" descr="笑臉 (實心填滿)">
            <a:extLst>
              <a:ext uri="{FF2B5EF4-FFF2-40B4-BE49-F238E27FC236}">
                <a16:creationId xmlns:a16="http://schemas.microsoft.com/office/drawing/2014/main" id="{EB6730CE-2E3F-4D10-A600-E3214557D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469" y="2662881"/>
            <a:ext cx="436738" cy="4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846E3-6987-4E86-91B3-B148F44F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and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0123E-FEF9-497E-A33D-FA743D66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76400"/>
            <a:ext cx="8770091" cy="4800600"/>
          </a:xfrm>
        </p:spPr>
        <p:txBody>
          <a:bodyPr/>
          <a:lstStyle/>
          <a:p>
            <a:r>
              <a:rPr lang="en-US" altLang="zh-TW" dirty="0"/>
              <a:t>For the first 4 optimization methods</a:t>
            </a:r>
          </a:p>
          <a:p>
            <a:pPr lvl="1"/>
            <a:r>
              <a:rPr lang="en-US" altLang="zh-TW" dirty="0"/>
              <a:t>Roughly the same area and low throughput</a:t>
            </a:r>
          </a:p>
          <a:p>
            <a:r>
              <a:rPr lang="en-US" altLang="zh-TW" dirty="0"/>
              <a:t>Partition methods</a:t>
            </a:r>
          </a:p>
          <a:p>
            <a:pPr lvl="1"/>
            <a:r>
              <a:rPr lang="en-US" altLang="zh-TW" dirty="0"/>
              <a:t>Loop partition has reasonable utilization</a:t>
            </a:r>
          </a:p>
          <a:p>
            <a:r>
              <a:rPr lang="en-US" altLang="zh-TW" dirty="0"/>
              <a:t>Characteristics of the best design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Expand whole circuit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00FF"/>
                </a:solidFill>
              </a:rPr>
              <a:t>ideally partition memory </a:t>
            </a:r>
            <a:r>
              <a:rPr lang="en-US" altLang="zh-TW" dirty="0"/>
              <a:t>achieves highest throughput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1ACB9F-7765-4363-9C84-5525F9747C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84" y="3852476"/>
            <a:ext cx="4709109" cy="2624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C9F018-1468-44DD-B46F-B1504F475A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93" y="3861048"/>
            <a:ext cx="4406898" cy="2615952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F3F917-9C40-4B62-86B7-3F82CDE8D1D6}"/>
              </a:ext>
            </a:extLst>
          </p:cNvPr>
          <p:cNvSpPr/>
          <p:nvPr/>
        </p:nvSpPr>
        <p:spPr bwMode="auto">
          <a:xfrm>
            <a:off x="554089" y="4077072"/>
            <a:ext cx="2376264" cy="2018928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D1D7DD-37D7-40E8-A0D9-49337E35D8D9}"/>
              </a:ext>
            </a:extLst>
          </p:cNvPr>
          <p:cNvSpPr/>
          <p:nvPr/>
        </p:nvSpPr>
        <p:spPr bwMode="auto">
          <a:xfrm>
            <a:off x="5090108" y="4172136"/>
            <a:ext cx="2376264" cy="213718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488CB8-4832-4A92-8225-E6E30B637F7E}"/>
              </a:ext>
            </a:extLst>
          </p:cNvPr>
          <p:cNvSpPr/>
          <p:nvPr/>
        </p:nvSpPr>
        <p:spPr bwMode="auto">
          <a:xfrm>
            <a:off x="2930353" y="4077072"/>
            <a:ext cx="1137591" cy="2018928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A9716B-CE6A-4FEC-82C1-B059DDE79C87}"/>
              </a:ext>
            </a:extLst>
          </p:cNvPr>
          <p:cNvSpPr/>
          <p:nvPr/>
        </p:nvSpPr>
        <p:spPr bwMode="auto">
          <a:xfrm>
            <a:off x="7466372" y="4172136"/>
            <a:ext cx="1137591" cy="2137184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" name="圖形 9" descr="笑臉 (實心填滿)">
            <a:extLst>
              <a:ext uri="{FF2B5EF4-FFF2-40B4-BE49-F238E27FC236}">
                <a16:creationId xmlns:a16="http://schemas.microsoft.com/office/drawing/2014/main" id="{F880E409-49D8-4FCB-B9EB-DD306E064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2618" y="4061068"/>
            <a:ext cx="347260" cy="347260"/>
          </a:xfrm>
          <a:prstGeom prst="rect">
            <a:avLst/>
          </a:prstGeom>
        </p:spPr>
      </p:pic>
      <p:pic>
        <p:nvPicPr>
          <p:cNvPr id="11" name="圖形 10" descr="笑臉 (實心填滿)">
            <a:extLst>
              <a:ext uri="{FF2B5EF4-FFF2-40B4-BE49-F238E27FC236}">
                <a16:creationId xmlns:a16="http://schemas.microsoft.com/office/drawing/2014/main" id="{927CB762-4954-4B5A-86CF-42BFE68F4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635" y="5445224"/>
            <a:ext cx="347260" cy="347260"/>
          </a:xfrm>
          <a:prstGeom prst="rect">
            <a:avLst/>
          </a:prstGeom>
        </p:spPr>
      </p:pic>
      <p:pic>
        <p:nvPicPr>
          <p:cNvPr id="13" name="圖形 12" descr="豎起大拇指標誌">
            <a:extLst>
              <a:ext uri="{FF2B5EF4-FFF2-40B4-BE49-F238E27FC236}">
                <a16:creationId xmlns:a16="http://schemas.microsoft.com/office/drawing/2014/main" id="{2C69EBE5-A038-47F1-BE9D-CB5AE4E64E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0465" y="5671896"/>
            <a:ext cx="241176" cy="241176"/>
          </a:xfrm>
          <a:prstGeom prst="rect">
            <a:avLst/>
          </a:prstGeom>
        </p:spPr>
      </p:pic>
      <p:pic>
        <p:nvPicPr>
          <p:cNvPr id="14" name="圖形 13" descr="豎起大拇指標誌">
            <a:extLst>
              <a:ext uri="{FF2B5EF4-FFF2-40B4-BE49-F238E27FC236}">
                <a16:creationId xmlns:a16="http://schemas.microsoft.com/office/drawing/2014/main" id="{3B729658-5475-4FE7-BF4A-90AD414D29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6745" y="5824296"/>
            <a:ext cx="241176" cy="241176"/>
          </a:xfrm>
          <a:prstGeom prst="rect">
            <a:avLst/>
          </a:prstGeom>
        </p:spPr>
      </p:pic>
      <p:pic>
        <p:nvPicPr>
          <p:cNvPr id="15" name="圖形 14" descr="豎起大拇指標誌">
            <a:extLst>
              <a:ext uri="{FF2B5EF4-FFF2-40B4-BE49-F238E27FC236}">
                <a16:creationId xmlns:a16="http://schemas.microsoft.com/office/drawing/2014/main" id="{D217B2AC-9F6B-434B-BD20-490A8BB889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855" y="5430720"/>
            <a:ext cx="241176" cy="241176"/>
          </a:xfrm>
          <a:prstGeom prst="rect">
            <a:avLst/>
          </a:prstGeom>
        </p:spPr>
      </p:pic>
      <p:pic>
        <p:nvPicPr>
          <p:cNvPr id="16" name="圖形 15" descr="豎起大拇指標誌">
            <a:extLst>
              <a:ext uri="{FF2B5EF4-FFF2-40B4-BE49-F238E27FC236}">
                <a16:creationId xmlns:a16="http://schemas.microsoft.com/office/drawing/2014/main" id="{05D3C310-0D35-440A-A5FE-DC796357FA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2763" y="5801388"/>
            <a:ext cx="241176" cy="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48515-7BF3-4114-98E9-4E9A863D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Answering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3B203-C953-449A-B963-559B61B5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data type can affect total latency?</a:t>
            </a:r>
          </a:p>
          <a:p>
            <a:pPr lvl="1"/>
            <a:r>
              <a:rPr lang="en-US" altLang="zh-TW" dirty="0"/>
              <a:t>Char operation is simpler than int operation, thus decreases iteration latency and increase throughput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As pipelining II increases, at what value would it not make sense anymore? </a:t>
            </a:r>
          </a:p>
          <a:p>
            <a:pPr lvl="1"/>
            <a:r>
              <a:rPr lang="en-US" altLang="zh-TW" dirty="0"/>
              <a:t>When II reaches the iteration latency. The HLS would automatically removes the stall cycles.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4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ACD0288-F36E-4132-9C48-546D44E1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3" y="4005064"/>
            <a:ext cx="4049537" cy="2178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F58D01-DBB8-48F4-8490-C69E9D2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Project: FIR Filter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6C5EC2-60B7-4BD1-9771-B6B82EF4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Objective: parallel programming of high quality FIR architecture</a:t>
            </a:r>
          </a:p>
          <a:p>
            <a:pPr lvl="1"/>
            <a:r>
              <a:rPr lang="en-US" altLang="zh-TW" dirty="0"/>
              <a:t>Design an 11 tap FIR filter</a:t>
            </a:r>
          </a:p>
          <a:p>
            <a:pPr lvl="2"/>
            <a:r>
              <a:rPr lang="en-US" altLang="zh-TW" dirty="0"/>
              <a:t>Correctness of the HLS functionality</a:t>
            </a:r>
          </a:p>
          <a:p>
            <a:pPr lvl="1"/>
            <a:r>
              <a:rPr lang="en-US" altLang="zh-TW" dirty="0"/>
              <a:t>Design and optimize a 128 tap FIR filter</a:t>
            </a:r>
          </a:p>
          <a:p>
            <a:endParaRPr lang="en-US" altLang="zh-TW" dirty="0"/>
          </a:p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functionality – 2 for loops version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BA060B-D2C5-4A9D-9DD6-8116656A2694}"/>
              </a:ext>
            </a:extLst>
          </p:cNvPr>
          <p:cNvPicPr/>
          <p:nvPr/>
        </p:nvPicPr>
        <p:blipFill rotWithShape="1">
          <a:blip r:embed="rId3"/>
          <a:srcRect l="10709" r="15346" b="72904"/>
          <a:stretch/>
        </p:blipFill>
        <p:spPr bwMode="auto">
          <a:xfrm>
            <a:off x="4572000" y="3842688"/>
            <a:ext cx="4296106" cy="14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A68CAC-4DC4-4406-A2DE-8F3A01886876}"/>
              </a:ext>
            </a:extLst>
          </p:cNvPr>
          <p:cNvPicPr/>
          <p:nvPr/>
        </p:nvPicPr>
        <p:blipFill rotWithShape="1">
          <a:blip r:embed="rId4"/>
          <a:srcRect t="70638"/>
          <a:stretch/>
        </p:blipFill>
        <p:spPr>
          <a:xfrm>
            <a:off x="4312526" y="5408767"/>
            <a:ext cx="4556011" cy="8406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0D43F1-A3D0-4D24-A724-F8244400C0C5}"/>
              </a:ext>
            </a:extLst>
          </p:cNvPr>
          <p:cNvSpPr/>
          <p:nvPr/>
        </p:nvSpPr>
        <p:spPr bwMode="auto">
          <a:xfrm>
            <a:off x="554949" y="4438849"/>
            <a:ext cx="3911514" cy="6760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95955-BB3B-44ED-BCD4-DA8244524BCE}"/>
              </a:ext>
            </a:extLst>
          </p:cNvPr>
          <p:cNvSpPr/>
          <p:nvPr/>
        </p:nvSpPr>
        <p:spPr bwMode="auto">
          <a:xfrm>
            <a:off x="554948" y="5500560"/>
            <a:ext cx="3911513" cy="6760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3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414D9-9476-4A6C-B280-D2B8CB0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Baseline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3D7F8D-159D-41C4-9AB2-EAC99F447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Single for loop functionality</a:t>
                </a:r>
              </a:p>
              <a:p>
                <a:pPr lvl="1"/>
                <a:r>
                  <a:rPr lang="en-US" altLang="zh-TW" dirty="0"/>
                  <a:t>Hide register shifting behind MAC operation</a:t>
                </a:r>
              </a:p>
              <a:p>
                <a:pPr lvl="1"/>
                <a:r>
                  <a:rPr lang="en-US" altLang="zh-TW" b="0" dirty="0"/>
                  <a:t>Latency = 4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127 = 508 cycles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3D7F8D-159D-41C4-9AB2-EAC99F44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DF789DEC-B214-424B-A610-FC5667AE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25" y="847169"/>
            <a:ext cx="2551777" cy="194346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938F3D-5361-40FE-81E5-0FA14284B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22921"/>
              </p:ext>
            </p:extLst>
          </p:nvPr>
        </p:nvGraphicFramePr>
        <p:xfrm>
          <a:off x="381000" y="2939327"/>
          <a:ext cx="8511480" cy="336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74">
                  <a:extLst>
                    <a:ext uri="{9D8B030D-6E8A-4147-A177-3AD203B41FA5}">
                      <a16:colId xmlns:a16="http://schemas.microsoft.com/office/drawing/2014/main" val="4013755559"/>
                    </a:ext>
                  </a:extLst>
                </a:gridCol>
                <a:gridCol w="3359742">
                  <a:extLst>
                    <a:ext uri="{9D8B030D-6E8A-4147-A177-3AD203B41FA5}">
                      <a16:colId xmlns:a16="http://schemas.microsoft.com/office/drawing/2014/main" val="286854857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641743430"/>
                    </a:ext>
                  </a:extLst>
                </a:gridCol>
              </a:tblGrid>
              <a:tr h="37349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Vivado</a:t>
                      </a:r>
                      <a:r>
                        <a:rPr lang="en-US" altLang="zh-TW" dirty="0"/>
                        <a:t> 2020.1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Vitis</a:t>
                      </a:r>
                      <a:r>
                        <a:rPr lang="en-US" altLang="zh-TW" dirty="0"/>
                        <a:t> 2022.1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94782"/>
                  </a:ext>
                </a:extLst>
              </a:tr>
              <a:tr h="1426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Perf.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424142"/>
                  </a:ext>
                </a:extLst>
              </a:tr>
              <a:tr h="1569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Util.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15914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E8698348-8D11-4E10-ADCB-907B3AFDF735}"/>
              </a:ext>
            </a:extLst>
          </p:cNvPr>
          <p:cNvPicPr/>
          <p:nvPr/>
        </p:nvPicPr>
        <p:blipFill rotWithShape="1">
          <a:blip r:embed="rId4"/>
          <a:srcRect t="29171"/>
          <a:stretch/>
        </p:blipFill>
        <p:spPr>
          <a:xfrm>
            <a:off x="1597886" y="3377442"/>
            <a:ext cx="2974114" cy="12961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8C15D9-697C-4ABD-93F9-B95D814A133E}"/>
              </a:ext>
            </a:extLst>
          </p:cNvPr>
          <p:cNvPicPr/>
          <p:nvPr/>
        </p:nvPicPr>
        <p:blipFill rotWithShape="1">
          <a:blip r:embed="rId5"/>
          <a:srcRect t="18059"/>
          <a:stretch/>
        </p:blipFill>
        <p:spPr>
          <a:xfrm>
            <a:off x="1594114" y="4749786"/>
            <a:ext cx="2968735" cy="15476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9659018-5121-4AB4-A3E8-04A3A0FAC475}"/>
              </a:ext>
            </a:extLst>
          </p:cNvPr>
          <p:cNvPicPr/>
          <p:nvPr/>
        </p:nvPicPr>
        <p:blipFill rotWithShape="1">
          <a:blip r:embed="rId6"/>
          <a:srcRect l="3170" t="38259" r="2157" b="11373"/>
          <a:stretch/>
        </p:blipFill>
        <p:spPr>
          <a:xfrm>
            <a:off x="4889763" y="3328179"/>
            <a:ext cx="3895700" cy="129614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35F49C4-5828-424F-A1CF-160C1DA80BCB}"/>
              </a:ext>
            </a:extLst>
          </p:cNvPr>
          <p:cNvPicPr/>
          <p:nvPr/>
        </p:nvPicPr>
        <p:blipFill rotWithShape="1">
          <a:blip r:embed="rId7"/>
          <a:srcRect l="4939" t="28721"/>
          <a:stretch/>
        </p:blipFill>
        <p:spPr>
          <a:xfrm>
            <a:off x="5436096" y="4749786"/>
            <a:ext cx="2803035" cy="154831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BBC4443-8164-4594-8215-CE79866B703C}"/>
              </a:ext>
            </a:extLst>
          </p:cNvPr>
          <p:cNvSpPr/>
          <p:nvPr/>
        </p:nvSpPr>
        <p:spPr bwMode="auto">
          <a:xfrm>
            <a:off x="2699792" y="4474962"/>
            <a:ext cx="1512168" cy="2142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8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1BD76-0942-41B0-B4DD-86204C0D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Variance Data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A2109-74E3-4503-A4E5-9D27A5A3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path: MAC operation</a:t>
            </a:r>
          </a:p>
          <a:p>
            <a:pPr lvl="1"/>
            <a:r>
              <a:rPr lang="en-US" altLang="zh-TW" dirty="0"/>
              <a:t>Data width determines speed of the circuit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ECEE1-4359-4AC5-8DE3-24AF6EB99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28344"/>
              </p:ext>
            </p:extLst>
          </p:nvPr>
        </p:nvGraphicFramePr>
        <p:xfrm>
          <a:off x="-8605464" y="2276872"/>
          <a:ext cx="8472417" cy="381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02">
                  <a:extLst>
                    <a:ext uri="{9D8B030D-6E8A-4147-A177-3AD203B41FA5}">
                      <a16:colId xmlns:a16="http://schemas.microsoft.com/office/drawing/2014/main" val="2655982443"/>
                    </a:ext>
                  </a:extLst>
                </a:gridCol>
                <a:gridCol w="2559974">
                  <a:extLst>
                    <a:ext uri="{9D8B030D-6E8A-4147-A177-3AD203B41FA5}">
                      <a16:colId xmlns:a16="http://schemas.microsoft.com/office/drawing/2014/main" val="274829931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988306736"/>
                    </a:ext>
                  </a:extLst>
                </a:gridCol>
                <a:gridCol w="2639769">
                  <a:extLst>
                    <a:ext uri="{9D8B030D-6E8A-4147-A177-3AD203B41FA5}">
                      <a16:colId xmlns:a16="http://schemas.microsoft.com/office/drawing/2014/main" val="1528155625"/>
                    </a:ext>
                  </a:extLst>
                </a:gridCol>
              </a:tblGrid>
              <a:tr h="3805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Dtype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Integer (32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Long </a:t>
                      </a:r>
                      <a:r>
                        <a:rPr lang="en-US" altLang="zh-TW" sz="1600" dirty="0" err="1"/>
                        <a:t>long</a:t>
                      </a:r>
                      <a:r>
                        <a:rPr lang="en-US" altLang="zh-TW" sz="1600" dirty="0"/>
                        <a:t> (64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AP best (8 bits)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985427"/>
                  </a:ext>
                </a:extLst>
              </a:tr>
              <a:tr h="1790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Perf.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61789"/>
                  </a:ext>
                </a:extLst>
              </a:tr>
              <a:tr h="1646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Util.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5252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27DAE3F-A4EF-4A81-A052-6E00ADF4183A}"/>
              </a:ext>
            </a:extLst>
          </p:cNvPr>
          <p:cNvSpPr txBox="1"/>
          <p:nvPr/>
        </p:nvSpPr>
        <p:spPr>
          <a:xfrm>
            <a:off x="323528" y="6323111"/>
            <a:ext cx="365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AP: arbitrary precision, DC: design compiler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AE9AA3-730B-4B26-95FD-2234F15F0694}"/>
              </a:ext>
            </a:extLst>
          </p:cNvPr>
          <p:cNvPicPr/>
          <p:nvPr/>
        </p:nvPicPr>
        <p:blipFill rotWithShape="1">
          <a:blip r:embed="rId2"/>
          <a:srcRect t="18434"/>
          <a:stretch/>
        </p:blipFill>
        <p:spPr>
          <a:xfrm>
            <a:off x="-7782264" y="2862586"/>
            <a:ext cx="2541006" cy="1365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45166D-775D-439F-B10E-718BEF3B28B2}"/>
              </a:ext>
            </a:extLst>
          </p:cNvPr>
          <p:cNvPicPr/>
          <p:nvPr/>
        </p:nvPicPr>
        <p:blipFill rotWithShape="1">
          <a:blip r:embed="rId3"/>
          <a:srcRect t="15598"/>
          <a:stretch/>
        </p:blipFill>
        <p:spPr>
          <a:xfrm>
            <a:off x="-7725667" y="4569872"/>
            <a:ext cx="2472117" cy="1365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D453B0-2214-47D3-B4DF-A5C238FC1776}"/>
              </a:ext>
            </a:extLst>
          </p:cNvPr>
          <p:cNvPicPr/>
          <p:nvPr/>
        </p:nvPicPr>
        <p:blipFill rotWithShape="1">
          <a:blip r:embed="rId4"/>
          <a:srcRect l="4677" t="19672"/>
          <a:stretch/>
        </p:blipFill>
        <p:spPr>
          <a:xfrm>
            <a:off x="-5241258" y="2892144"/>
            <a:ext cx="2543432" cy="13081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11609C-233E-4368-BAAB-EC9861F34219}"/>
              </a:ext>
            </a:extLst>
          </p:cNvPr>
          <p:cNvPicPr/>
          <p:nvPr/>
        </p:nvPicPr>
        <p:blipFill rotWithShape="1">
          <a:blip r:embed="rId5"/>
          <a:srcRect t="18021"/>
          <a:stretch/>
        </p:blipFill>
        <p:spPr>
          <a:xfrm>
            <a:off x="-5216918" y="4593235"/>
            <a:ext cx="2486471" cy="13425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8B40EF-F2D4-4DFD-AC73-AEA426EF1A00}"/>
              </a:ext>
            </a:extLst>
          </p:cNvPr>
          <p:cNvPicPr/>
          <p:nvPr/>
        </p:nvPicPr>
        <p:blipFill rotWithShape="1">
          <a:blip r:embed="rId6"/>
          <a:srcRect l="4259" t="19206"/>
          <a:stretch/>
        </p:blipFill>
        <p:spPr>
          <a:xfrm>
            <a:off x="-2757044" y="2892144"/>
            <a:ext cx="2608830" cy="13363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627AC4-5719-43F4-B004-84CE8311C20F}"/>
              </a:ext>
            </a:extLst>
          </p:cNvPr>
          <p:cNvPicPr/>
          <p:nvPr/>
        </p:nvPicPr>
        <p:blipFill rotWithShape="1">
          <a:blip r:embed="rId7"/>
          <a:srcRect t="17580"/>
          <a:stretch/>
        </p:blipFill>
        <p:spPr>
          <a:xfrm>
            <a:off x="-2712669" y="4499944"/>
            <a:ext cx="2524761" cy="137252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A7C96A-3A35-4C27-AF5C-F0197917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5302"/>
              </p:ext>
            </p:extLst>
          </p:nvPr>
        </p:nvGraphicFramePr>
        <p:xfrm>
          <a:off x="690153" y="2542513"/>
          <a:ext cx="8007424" cy="29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28">
                  <a:extLst>
                    <a:ext uri="{9D8B030D-6E8A-4147-A177-3AD203B41FA5}">
                      <a16:colId xmlns:a16="http://schemas.microsoft.com/office/drawing/2014/main" val="292042444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6736250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556935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411389198"/>
                    </a:ext>
                  </a:extLst>
                </a:gridCol>
              </a:tblGrid>
              <a:tr h="480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Data type (2’s)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Integer (32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Long </a:t>
                      </a:r>
                      <a:r>
                        <a:rPr lang="en-US" altLang="zh-TW" sz="1600" dirty="0" err="1"/>
                        <a:t>long</a:t>
                      </a:r>
                      <a:r>
                        <a:rPr lang="en-US" altLang="zh-TW" sz="1600" dirty="0"/>
                        <a:t> (64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AP best (8 bits)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960337"/>
                  </a:ext>
                </a:extLst>
              </a:tr>
              <a:tr h="578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Iteration latency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3 cycles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3162"/>
                  </a:ext>
                </a:extLst>
              </a:tr>
              <a:tr h="6184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Total latency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509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509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382 cycles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12155"/>
                  </a:ext>
                </a:extLst>
              </a:tr>
              <a:tr h="6184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FF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62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80430"/>
                  </a:ext>
                </a:extLst>
              </a:tr>
              <a:tr h="6184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246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246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155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202629"/>
                  </a:ext>
                </a:extLst>
              </a:tr>
            </a:tbl>
          </a:graphicData>
        </a:graphic>
      </p:graphicFrame>
      <p:pic>
        <p:nvPicPr>
          <p:cNvPr id="14" name="圖形 13" descr="笑臉 (實心填滿)">
            <a:extLst>
              <a:ext uri="{FF2B5EF4-FFF2-40B4-BE49-F238E27FC236}">
                <a16:creationId xmlns:a16="http://schemas.microsoft.com/office/drawing/2014/main" id="{2DF0F36E-7320-442C-AFEB-3448774DE3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0605" y="3108810"/>
            <a:ext cx="436738" cy="4367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26C279-14F5-446C-9351-DEB642A75052}"/>
              </a:ext>
            </a:extLst>
          </p:cNvPr>
          <p:cNvSpPr/>
          <p:nvPr/>
        </p:nvSpPr>
        <p:spPr bwMode="auto">
          <a:xfrm>
            <a:off x="1763688" y="5660179"/>
            <a:ext cx="61228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TW" dirty="0"/>
              <a:t>Int is same as long </a:t>
            </a:r>
            <a:r>
              <a:rPr lang="en-US" altLang="zh-TW" dirty="0" err="1"/>
              <a:t>long</a:t>
            </a:r>
            <a:r>
              <a:rPr lang="en-US" altLang="zh-TW" dirty="0"/>
              <a:t> type due to optimization by DC.</a:t>
            </a:r>
          </a:p>
          <a:p>
            <a:pPr marL="342900" indent="-342900">
              <a:buAutoNum type="arabicParenR"/>
            </a:pPr>
            <a:r>
              <a:rPr lang="en-US" altLang="zh-TW" dirty="0"/>
              <a:t>AP reduces critical path and hardware cost.</a:t>
            </a:r>
          </a:p>
        </p:txBody>
      </p:sp>
    </p:spTree>
    <p:extLst>
      <p:ext uri="{BB962C8B-B14F-4D97-AF65-F5344CB8AC3E}">
        <p14:creationId xmlns:p14="http://schemas.microsoft.com/office/powerpoint/2010/main" val="31698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41047-F08D-4647-B180-26F6641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Variance Data Types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23BD2-880F-4656-8552-CECDC5E5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path: MAC operation</a:t>
            </a:r>
          </a:p>
          <a:p>
            <a:pPr lvl="1"/>
            <a:r>
              <a:rPr lang="en-US" altLang="zh-TW" dirty="0"/>
              <a:t>Floating point operation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1EA032-0CFF-4248-B984-94E237DD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89718"/>
              </p:ext>
            </p:extLst>
          </p:nvPr>
        </p:nvGraphicFramePr>
        <p:xfrm>
          <a:off x="335867" y="2492896"/>
          <a:ext cx="8472265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453">
                  <a:extLst>
                    <a:ext uri="{9D8B030D-6E8A-4147-A177-3AD203B41FA5}">
                      <a16:colId xmlns:a16="http://schemas.microsoft.com/office/drawing/2014/main" val="4165659084"/>
                    </a:ext>
                  </a:extLst>
                </a:gridCol>
                <a:gridCol w="1694453">
                  <a:extLst>
                    <a:ext uri="{9D8B030D-6E8A-4147-A177-3AD203B41FA5}">
                      <a16:colId xmlns:a16="http://schemas.microsoft.com/office/drawing/2014/main" val="2905968606"/>
                    </a:ext>
                  </a:extLst>
                </a:gridCol>
                <a:gridCol w="1694453">
                  <a:extLst>
                    <a:ext uri="{9D8B030D-6E8A-4147-A177-3AD203B41FA5}">
                      <a16:colId xmlns:a16="http://schemas.microsoft.com/office/drawing/2014/main" val="3321193646"/>
                    </a:ext>
                  </a:extLst>
                </a:gridCol>
                <a:gridCol w="1694453">
                  <a:extLst>
                    <a:ext uri="{9D8B030D-6E8A-4147-A177-3AD203B41FA5}">
                      <a16:colId xmlns:a16="http://schemas.microsoft.com/office/drawing/2014/main" val="390940976"/>
                    </a:ext>
                  </a:extLst>
                </a:gridCol>
                <a:gridCol w="1694453">
                  <a:extLst>
                    <a:ext uri="{9D8B030D-6E8A-4147-A177-3AD203B41FA5}">
                      <a16:colId xmlns:a16="http://schemas.microsoft.com/office/drawing/2014/main" val="535606017"/>
                    </a:ext>
                  </a:extLst>
                </a:gridCol>
              </a:tblGrid>
              <a:tr h="436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Data type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Integer (32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AP best (8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Float (32 bits)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Double (64 bits)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852256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Iteration latency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3 cycles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 cycles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 cycles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598036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Total latency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509 cycles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382 cycles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1663 cycles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1919 cycles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112206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FF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132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1023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1705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817252"/>
                  </a:ext>
                </a:extLst>
              </a:tr>
              <a:tr h="682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246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</a:rPr>
                        <a:t>246</a:t>
                      </a:r>
                      <a:endParaRPr lang="zh-TW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2466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4225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86950"/>
                  </a:ext>
                </a:extLst>
              </a:tr>
            </a:tbl>
          </a:graphicData>
        </a:graphic>
      </p:graphicFrame>
      <p:pic>
        <p:nvPicPr>
          <p:cNvPr id="6" name="圖形 5" descr="傷心的臉 (實心填滿)">
            <a:extLst>
              <a:ext uri="{FF2B5EF4-FFF2-40B4-BE49-F238E27FC236}">
                <a16:creationId xmlns:a16="http://schemas.microsoft.com/office/drawing/2014/main" id="{8B4BBFB6-087A-457A-9A89-8F16DF80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256" y="3068960"/>
            <a:ext cx="457200" cy="45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A1DB46-8966-4F46-A793-400533103B46}"/>
              </a:ext>
            </a:extLst>
          </p:cNvPr>
          <p:cNvSpPr/>
          <p:nvPr/>
        </p:nvSpPr>
        <p:spPr bwMode="auto">
          <a:xfrm>
            <a:off x="1727682" y="5830669"/>
            <a:ext cx="579664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TW" dirty="0"/>
              <a:t>Iteration latency increases in both floating operation</a:t>
            </a:r>
          </a:p>
          <a:p>
            <a:pPr marL="342900" indent="-342900">
              <a:buAutoNum type="arabicParenR"/>
            </a:pPr>
            <a:r>
              <a:rPr lang="en-US" altLang="zh-TW" dirty="0"/>
              <a:t>Double is more complex than float operation</a:t>
            </a:r>
          </a:p>
        </p:txBody>
      </p:sp>
    </p:spTree>
    <p:extLst>
      <p:ext uri="{BB962C8B-B14F-4D97-AF65-F5344CB8AC3E}">
        <p14:creationId xmlns:p14="http://schemas.microsoft.com/office/powerpoint/2010/main" val="17131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FB386-6384-455E-9A08-38E3CCB8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33B49-45E5-4C0A-B2E1-18E474E3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>
                <a:solidFill>
                  <a:srgbClr val="0000FF"/>
                </a:solidFill>
              </a:rPr>
              <a:t>I</a:t>
            </a:r>
            <a:r>
              <a:rPr lang="en-US" altLang="zh-TW" dirty="0"/>
              <a:t>nitiation </a:t>
            </a:r>
            <a:r>
              <a:rPr lang="en-US" altLang="zh-TW" dirty="0">
                <a:solidFill>
                  <a:srgbClr val="0000FF"/>
                </a:solidFill>
              </a:rPr>
              <a:t>I</a:t>
            </a:r>
            <a:r>
              <a:rPr lang="en-US" altLang="zh-TW" dirty="0"/>
              <a:t>nterval to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023D72-BFAC-433F-9D9C-652418F4D1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0682" y="2394794"/>
            <a:ext cx="4313003" cy="37012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84D14-A4EC-41B3-BC50-8EC4D08CBD71}"/>
              </a:ext>
            </a:extLst>
          </p:cNvPr>
          <p:cNvPicPr/>
          <p:nvPr/>
        </p:nvPicPr>
        <p:blipFill rotWithShape="1">
          <a:blip r:embed="rId3"/>
          <a:srcRect t="14237"/>
          <a:stretch/>
        </p:blipFill>
        <p:spPr>
          <a:xfrm>
            <a:off x="334172" y="2047063"/>
            <a:ext cx="4362970" cy="22676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DB8101-D7DA-4B94-A604-524621211453}"/>
              </a:ext>
            </a:extLst>
          </p:cNvPr>
          <p:cNvPicPr/>
          <p:nvPr/>
        </p:nvPicPr>
        <p:blipFill rotWithShape="1">
          <a:blip r:embed="rId4"/>
          <a:srcRect t="18126"/>
          <a:stretch/>
        </p:blipFill>
        <p:spPr>
          <a:xfrm>
            <a:off x="554209" y="4376903"/>
            <a:ext cx="3970563" cy="21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5494A-3EE5-4C5C-903D-B8B4098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Pipeline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86B0F-A1AD-4EF0-A5AD-BB4C75D2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Incrementally increase II constraint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4906A-2D49-4565-BBDA-ABA6EE1BB946}"/>
              </a:ext>
            </a:extLst>
          </p:cNvPr>
          <p:cNvPicPr/>
          <p:nvPr/>
        </p:nvPicPr>
        <p:blipFill rotWithShape="1">
          <a:blip r:embed="rId2"/>
          <a:srcRect b="53097"/>
          <a:stretch/>
        </p:blipFill>
        <p:spPr>
          <a:xfrm>
            <a:off x="79400" y="4365104"/>
            <a:ext cx="4492600" cy="182142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AD7032-E241-49C6-A039-A105A1D2D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34066"/>
              </p:ext>
            </p:extLst>
          </p:nvPr>
        </p:nvGraphicFramePr>
        <p:xfrm>
          <a:off x="1843088" y="2080255"/>
          <a:ext cx="5616624" cy="222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340">
                  <a:extLst>
                    <a:ext uri="{9D8B030D-6E8A-4147-A177-3AD203B41FA5}">
                      <a16:colId xmlns:a16="http://schemas.microsoft.com/office/drawing/2014/main" val="1238565811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3209168699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1517954859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1170574175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884639117"/>
                    </a:ext>
                  </a:extLst>
                </a:gridCol>
              </a:tblGrid>
              <a:tr h="35937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II=1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II=2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II=3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II=4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536236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Iteration latency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 cycles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03709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Total latency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130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256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383 cycles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383 cycles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91364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FF/LUT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66/159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65/175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63/161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63/161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674119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71FB107-DA6B-49D7-B930-52E9DDF65853}"/>
              </a:ext>
            </a:extLst>
          </p:cNvPr>
          <p:cNvPicPr/>
          <p:nvPr/>
        </p:nvPicPr>
        <p:blipFill rotWithShape="1">
          <a:blip r:embed="rId2"/>
          <a:srcRect t="56095"/>
          <a:stretch/>
        </p:blipFill>
        <p:spPr>
          <a:xfrm>
            <a:off x="4651400" y="4391026"/>
            <a:ext cx="4492600" cy="1704974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2FC5B881-D2FA-4B45-8B76-B7B21E5B8B30}"/>
              </a:ext>
            </a:extLst>
          </p:cNvPr>
          <p:cNvSpPr/>
          <p:nvPr/>
        </p:nvSpPr>
        <p:spPr bwMode="auto">
          <a:xfrm>
            <a:off x="4492601" y="5134149"/>
            <a:ext cx="360040" cy="218728"/>
          </a:xfrm>
          <a:prstGeom prst="rightArrow">
            <a:avLst>
              <a:gd name="adj1" fmla="val 50000"/>
              <a:gd name="adj2" fmla="val 76971"/>
            </a:avLst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DF657-3659-4FB8-8D8E-C962A2CAF77B}"/>
              </a:ext>
            </a:extLst>
          </p:cNvPr>
          <p:cNvSpPr/>
          <p:nvPr/>
        </p:nvSpPr>
        <p:spPr bwMode="auto">
          <a:xfrm>
            <a:off x="2344375" y="6172276"/>
            <a:ext cx="4644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Stall cycle is automatically removed by HLS</a:t>
            </a:r>
          </a:p>
        </p:txBody>
      </p:sp>
    </p:spTree>
    <p:extLst>
      <p:ext uri="{BB962C8B-B14F-4D97-AF65-F5344CB8AC3E}">
        <p14:creationId xmlns:p14="http://schemas.microsoft.com/office/powerpoint/2010/main" val="4440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7A16-E21C-40B1-B53E-50D16BA0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Conditional Statements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906A2-F6FF-414F-9058-9B214273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6495256" cy="840175"/>
          </a:xfrm>
        </p:spPr>
        <p:txBody>
          <a:bodyPr/>
          <a:lstStyle/>
          <a:p>
            <a:r>
              <a:rPr lang="en-US" altLang="zh-TW" dirty="0"/>
              <a:t>Conditional branch would cause </a:t>
            </a:r>
            <a:r>
              <a:rPr lang="en-US" altLang="zh-TW" dirty="0">
                <a:solidFill>
                  <a:srgbClr val="FF0000"/>
                </a:solidFill>
              </a:rPr>
              <a:t>control hazard</a:t>
            </a:r>
          </a:p>
          <a:p>
            <a:pPr lvl="1"/>
            <a:r>
              <a:rPr lang="en-US" altLang="zh-TW" dirty="0"/>
              <a:t>With if condition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F167E3-59DD-4CA6-96B0-B56AE1974330}"/>
              </a:ext>
            </a:extLst>
          </p:cNvPr>
          <p:cNvPicPr/>
          <p:nvPr/>
        </p:nvPicPr>
        <p:blipFill rotWithShape="1">
          <a:blip r:embed="rId2"/>
          <a:srcRect t="3286" b="-1"/>
          <a:stretch/>
        </p:blipFill>
        <p:spPr>
          <a:xfrm>
            <a:off x="824292" y="2497119"/>
            <a:ext cx="3409950" cy="15199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63C08BA-F028-4404-90EF-DFCC02A20D6E}"/>
              </a:ext>
            </a:extLst>
          </p:cNvPr>
          <p:cNvPicPr/>
          <p:nvPr/>
        </p:nvPicPr>
        <p:blipFill rotWithShape="1">
          <a:blip r:embed="rId3"/>
          <a:srcRect t="22161"/>
          <a:stretch/>
        </p:blipFill>
        <p:spPr>
          <a:xfrm>
            <a:off x="5044023" y="2373014"/>
            <a:ext cx="2880320" cy="16986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77BAC3-6F86-4331-AE5A-79BD3838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43543" y="-395065"/>
            <a:ext cx="4932040" cy="19248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2A04BE-5AFF-4CA3-9B60-327D66377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95306" y="1162540"/>
            <a:ext cx="4370089" cy="209457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8CFE04-3669-4BCC-9F53-515B175AEB04}"/>
              </a:ext>
            </a:extLst>
          </p:cNvPr>
          <p:cNvSpPr txBox="1">
            <a:spLocks/>
          </p:cNvSpPr>
          <p:nvPr/>
        </p:nvSpPr>
        <p:spPr bwMode="auto">
          <a:xfrm>
            <a:off x="4277682" y="2021147"/>
            <a:ext cx="4824536" cy="8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TW" kern="0" dirty="0"/>
              <a:t>Without if condition</a:t>
            </a:r>
            <a:endParaRPr lang="zh-TW" altLang="en-US" kern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A63F4BD-1121-4C1C-A0CC-E269546D2E20}"/>
              </a:ext>
            </a:extLst>
          </p:cNvPr>
          <p:cNvPicPr/>
          <p:nvPr/>
        </p:nvPicPr>
        <p:blipFill rotWithShape="1">
          <a:blip r:embed="rId7"/>
          <a:srcRect r="33218" b="46551"/>
          <a:stretch/>
        </p:blipFill>
        <p:spPr>
          <a:xfrm>
            <a:off x="5408665" y="4094787"/>
            <a:ext cx="2562570" cy="17600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2DB215-6071-4F3C-9CF9-E047110CEADD}"/>
              </a:ext>
            </a:extLst>
          </p:cNvPr>
          <p:cNvPicPr/>
          <p:nvPr/>
        </p:nvPicPr>
        <p:blipFill rotWithShape="1">
          <a:blip r:embed="rId8"/>
          <a:srcRect l="10709" t="7857" r="15346" b="72904"/>
          <a:stretch/>
        </p:blipFill>
        <p:spPr bwMode="auto">
          <a:xfrm>
            <a:off x="-5999542" y="1935438"/>
            <a:ext cx="3147864" cy="775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272D2B-79EA-4CC4-99BB-DDD395CA6FEC}"/>
              </a:ext>
            </a:extLst>
          </p:cNvPr>
          <p:cNvSpPr/>
          <p:nvPr/>
        </p:nvSpPr>
        <p:spPr bwMode="auto">
          <a:xfrm>
            <a:off x="-3749587" y="3082974"/>
            <a:ext cx="1065584" cy="64807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68763EC-F8E3-41E6-8606-50039B2275E5}"/>
                  </a:ext>
                </a:extLst>
              </p:cNvPr>
              <p:cNvSpPr txBox="1"/>
              <p:nvPr/>
            </p:nvSpPr>
            <p:spPr>
              <a:xfrm>
                <a:off x="-3714350" y="3222344"/>
                <a:ext cx="1030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==0?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68763EC-F8E3-41E6-8606-50039B22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4350" y="3222344"/>
                <a:ext cx="10303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AC4C432E-8CED-4332-9A46-BDFA873BF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972434" y="3250099"/>
            <a:ext cx="719046" cy="442802"/>
          </a:xfrm>
          <a:prstGeom prst="rect">
            <a:avLst/>
          </a:prstGeom>
        </p:spPr>
      </p:pic>
      <p:sp>
        <p:nvSpPr>
          <p:cNvPr id="15" name="雲朵形 14">
            <a:extLst>
              <a:ext uri="{FF2B5EF4-FFF2-40B4-BE49-F238E27FC236}">
                <a16:creationId xmlns:a16="http://schemas.microsoft.com/office/drawing/2014/main" id="{BD75EB8C-5D8F-4C22-976D-981AD48DC603}"/>
              </a:ext>
            </a:extLst>
          </p:cNvPr>
          <p:cNvSpPr/>
          <p:nvPr/>
        </p:nvSpPr>
        <p:spPr bwMode="auto">
          <a:xfrm>
            <a:off x="-5139916" y="3179695"/>
            <a:ext cx="864096" cy="610481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B80886-38D3-4FE2-A0FF-CAEFBFF80143}"/>
              </a:ext>
            </a:extLst>
          </p:cNvPr>
          <p:cNvSpPr txBox="1"/>
          <p:nvPr/>
        </p:nvSpPr>
        <p:spPr>
          <a:xfrm>
            <a:off x="-5001711" y="332370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Stall</a:t>
            </a:r>
            <a:endParaRPr lang="zh-TW" altLang="en-US" sz="14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8B1D4A6-5464-4CD6-8823-9EABD0046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301208" y="5298577"/>
            <a:ext cx="4572396" cy="77425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8BD61F1-8590-488E-ADF1-E81FC5DDE8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22334" y="6170111"/>
            <a:ext cx="4572396" cy="7742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23E34C-E1A0-45BE-AB15-3A7A5D2C76F0}"/>
              </a:ext>
            </a:extLst>
          </p:cNvPr>
          <p:cNvSpPr txBox="1"/>
          <p:nvPr/>
        </p:nvSpPr>
        <p:spPr>
          <a:xfrm>
            <a:off x="-61087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953612F-B5A9-4E46-AF31-CA00AC594299}"/>
              </a:ext>
            </a:extLst>
          </p:cNvPr>
          <p:cNvSpPr txBox="1"/>
          <p:nvPr/>
        </p:nvSpPr>
        <p:spPr>
          <a:xfrm>
            <a:off x="-52009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CD5FD7-C734-4D11-86A3-DC9233091789}"/>
              </a:ext>
            </a:extLst>
          </p:cNvPr>
          <p:cNvSpPr txBox="1"/>
          <p:nvPr/>
        </p:nvSpPr>
        <p:spPr>
          <a:xfrm>
            <a:off x="-42931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094DD0-7592-4E89-BBB5-0D92667C9496}"/>
              </a:ext>
            </a:extLst>
          </p:cNvPr>
          <p:cNvSpPr txBox="1"/>
          <p:nvPr/>
        </p:nvSpPr>
        <p:spPr>
          <a:xfrm>
            <a:off x="-33853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299393-7024-4BBF-AADB-C4CD03A6B00A}"/>
              </a:ext>
            </a:extLst>
          </p:cNvPr>
          <p:cNvSpPr txBox="1"/>
          <p:nvPr/>
        </p:nvSpPr>
        <p:spPr>
          <a:xfrm>
            <a:off x="-24775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136A4D-3F0F-458A-BC11-51B25DFCBC9C}"/>
              </a:ext>
            </a:extLst>
          </p:cNvPr>
          <p:cNvSpPr txBox="1"/>
          <p:nvPr/>
        </p:nvSpPr>
        <p:spPr>
          <a:xfrm>
            <a:off x="-1569723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DFF7BA-85F2-46C3-A135-3AD3FC8E6DA1}"/>
              </a:ext>
            </a:extLst>
          </p:cNvPr>
          <p:cNvSpPr txBox="1"/>
          <p:nvPr/>
        </p:nvSpPr>
        <p:spPr>
          <a:xfrm>
            <a:off x="-661925" y="4765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2F565F6-618A-469F-81F2-0A16F6F938F9}"/>
              </a:ext>
            </a:extLst>
          </p:cNvPr>
          <p:cNvCxnSpPr>
            <a:cxnSpLocks/>
          </p:cNvCxnSpPr>
          <p:nvPr/>
        </p:nvCxnSpPr>
        <p:spPr bwMode="auto">
          <a:xfrm flipH="1">
            <a:off x="-5534375" y="4765256"/>
            <a:ext cx="25256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870F12C-FEBF-44D3-A3E6-C1EE29814F6E}"/>
              </a:ext>
            </a:extLst>
          </p:cNvPr>
          <p:cNvCxnSpPr>
            <a:cxnSpLocks/>
          </p:cNvCxnSpPr>
          <p:nvPr/>
        </p:nvCxnSpPr>
        <p:spPr bwMode="auto">
          <a:xfrm>
            <a:off x="-4573016" y="4765256"/>
            <a:ext cx="0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C6C37CC-0F69-4ED4-ADE9-D78C1C0691D1}"/>
              </a:ext>
            </a:extLst>
          </p:cNvPr>
          <p:cNvCxnSpPr>
            <a:cxnSpLocks/>
          </p:cNvCxnSpPr>
          <p:nvPr/>
        </p:nvCxnSpPr>
        <p:spPr bwMode="auto">
          <a:xfrm>
            <a:off x="-3636912" y="4765256"/>
            <a:ext cx="0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D9718F5-BD2B-4AF1-9910-27AC64AC974A}"/>
              </a:ext>
            </a:extLst>
          </p:cNvPr>
          <p:cNvCxnSpPr>
            <a:cxnSpLocks/>
          </p:cNvCxnSpPr>
          <p:nvPr/>
        </p:nvCxnSpPr>
        <p:spPr bwMode="auto">
          <a:xfrm>
            <a:off x="-2700808" y="4765256"/>
            <a:ext cx="0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60368B6-DAAF-4024-827C-C438C8005B62}"/>
              </a:ext>
            </a:extLst>
          </p:cNvPr>
          <p:cNvCxnSpPr>
            <a:cxnSpLocks/>
          </p:cNvCxnSpPr>
          <p:nvPr/>
        </p:nvCxnSpPr>
        <p:spPr bwMode="auto">
          <a:xfrm>
            <a:off x="-1764704" y="4765256"/>
            <a:ext cx="0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93A4E9F-1A76-4371-B69F-394613627E10}"/>
              </a:ext>
            </a:extLst>
          </p:cNvPr>
          <p:cNvCxnSpPr>
            <a:cxnSpLocks/>
          </p:cNvCxnSpPr>
          <p:nvPr/>
        </p:nvCxnSpPr>
        <p:spPr bwMode="auto">
          <a:xfrm>
            <a:off x="-828600" y="4765256"/>
            <a:ext cx="0" cy="217911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圖片 74">
            <a:extLst>
              <a:ext uri="{FF2B5EF4-FFF2-40B4-BE49-F238E27FC236}">
                <a16:creationId xmlns:a16="http://schemas.microsoft.com/office/drawing/2014/main" id="{6A9F02A5-626D-4ADD-8820-C530C97619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869" y="4216784"/>
            <a:ext cx="4538998" cy="1568718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494E72D6-3883-4EC7-A646-ABFE94596FEA}"/>
              </a:ext>
            </a:extLst>
          </p:cNvPr>
          <p:cNvSpPr txBox="1"/>
          <p:nvPr/>
        </p:nvSpPr>
        <p:spPr>
          <a:xfrm>
            <a:off x="1357697" y="5881156"/>
            <a:ext cx="2483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Iteration latency: </a:t>
            </a:r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r>
              <a:rPr lang="en-US" altLang="zh-TW" sz="1400" dirty="0"/>
              <a:t>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Total latency: 260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FF/LUT: 71/163</a:t>
            </a:r>
            <a:endParaRPr lang="zh-TW" altLang="en-US" sz="1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5A1E3C3-3750-4847-B5A2-0647FD9A9216}"/>
              </a:ext>
            </a:extLst>
          </p:cNvPr>
          <p:cNvSpPr txBox="1"/>
          <p:nvPr/>
        </p:nvSpPr>
        <p:spPr>
          <a:xfrm>
            <a:off x="5508104" y="5881156"/>
            <a:ext cx="2483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Iteration latency: </a:t>
            </a:r>
            <a:r>
              <a:rPr lang="en-US" altLang="zh-TW" sz="1400" dirty="0">
                <a:solidFill>
                  <a:srgbClr val="0000FF"/>
                </a:solidFill>
              </a:rPr>
              <a:t>3</a:t>
            </a:r>
            <a:r>
              <a:rPr lang="en-US" altLang="zh-TW" sz="1400" dirty="0"/>
              <a:t>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Total latency: 130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FF/LUT: 66/159</a:t>
            </a:r>
            <a:endParaRPr lang="zh-TW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F4E5632-7DB4-4700-9542-58D80538706D}"/>
              </a:ext>
            </a:extLst>
          </p:cNvPr>
          <p:cNvSpPr/>
          <p:nvPr/>
        </p:nvSpPr>
        <p:spPr bwMode="auto">
          <a:xfrm>
            <a:off x="1475656" y="2861322"/>
            <a:ext cx="2088232" cy="770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29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4F8A8FD-D1FD-466E-8463-68ECF84189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5539" y="1441268"/>
            <a:ext cx="3143832" cy="16371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9840751-DF3F-4AFB-BE9B-A6155DA6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FIR-128 Loop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40CE0-489D-46D1-81F3-6B4324DA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Unmerge loop then try using loop unrolling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B6A542-87A1-45CD-8243-00438884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25481"/>
              </p:ext>
            </p:extLst>
          </p:nvPr>
        </p:nvGraphicFramePr>
        <p:xfrm>
          <a:off x="484663" y="2861536"/>
          <a:ext cx="8382001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26">
                  <a:extLst>
                    <a:ext uri="{9D8B030D-6E8A-4147-A177-3AD203B41FA5}">
                      <a16:colId xmlns:a16="http://schemas.microsoft.com/office/drawing/2014/main" val="294379252"/>
                    </a:ext>
                  </a:extLst>
                </a:gridCol>
                <a:gridCol w="1421115">
                  <a:extLst>
                    <a:ext uri="{9D8B030D-6E8A-4147-A177-3AD203B41FA5}">
                      <a16:colId xmlns:a16="http://schemas.microsoft.com/office/drawing/2014/main" val="4131642951"/>
                    </a:ext>
                  </a:extLst>
                </a:gridCol>
                <a:gridCol w="1421115">
                  <a:extLst>
                    <a:ext uri="{9D8B030D-6E8A-4147-A177-3AD203B41FA5}">
                      <a16:colId xmlns:a16="http://schemas.microsoft.com/office/drawing/2014/main" val="4109679493"/>
                    </a:ext>
                  </a:extLst>
                </a:gridCol>
                <a:gridCol w="1421115">
                  <a:extLst>
                    <a:ext uri="{9D8B030D-6E8A-4147-A177-3AD203B41FA5}">
                      <a16:colId xmlns:a16="http://schemas.microsoft.com/office/drawing/2014/main" val="4099952811"/>
                    </a:ext>
                  </a:extLst>
                </a:gridCol>
                <a:gridCol w="1421115">
                  <a:extLst>
                    <a:ext uri="{9D8B030D-6E8A-4147-A177-3AD203B41FA5}">
                      <a16:colId xmlns:a16="http://schemas.microsoft.com/office/drawing/2014/main" val="2499369529"/>
                    </a:ext>
                  </a:extLst>
                </a:gridCol>
                <a:gridCol w="1421115">
                  <a:extLst>
                    <a:ext uri="{9D8B030D-6E8A-4147-A177-3AD203B41FA5}">
                      <a16:colId xmlns:a16="http://schemas.microsoft.com/office/drawing/2014/main" val="3128360141"/>
                    </a:ext>
                  </a:extLst>
                </a:gridCol>
              </a:tblGrid>
              <a:tr h="404217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Unmerge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Unmerge+unroll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Merged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Merged+unroll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Merged+unroll</a:t>
                      </a:r>
                      <a:r>
                        <a:rPr lang="en-US" altLang="zh-TW" sz="1200" dirty="0"/>
                        <a:t>=2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404816"/>
                  </a:ext>
                </a:extLst>
              </a:tr>
              <a:tr h="6333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II/Trip count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1/128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1/127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sz="1200" dirty="0"/>
                        <a:t>/</a:t>
                      </a:r>
                      <a:r>
                        <a:rPr lang="en-US" altLang="zh-TW" sz="1200" dirty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63526"/>
                  </a:ext>
                </a:extLst>
              </a:tr>
              <a:tr h="6333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Total latency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260 cycles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126 cycles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130 cycles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126 cycles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132 cycles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113679"/>
                  </a:ext>
                </a:extLst>
              </a:tr>
              <a:tr h="6333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FF/LUT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72/219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1575/5234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66/159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1575/5222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171/257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245634"/>
                  </a:ext>
                </a:extLst>
              </a:tr>
            </a:tbl>
          </a:graphicData>
        </a:graphic>
      </p:graphicFrame>
      <p:sp>
        <p:nvSpPr>
          <p:cNvPr id="11" name="弧形 10">
            <a:extLst>
              <a:ext uri="{FF2B5EF4-FFF2-40B4-BE49-F238E27FC236}">
                <a16:creationId xmlns:a16="http://schemas.microsoft.com/office/drawing/2014/main" id="{DDAECEF3-4B97-4995-8AE4-1BEB9937462B}"/>
              </a:ext>
            </a:extLst>
          </p:cNvPr>
          <p:cNvSpPr/>
          <p:nvPr/>
        </p:nvSpPr>
        <p:spPr bwMode="auto">
          <a:xfrm rot="8625938">
            <a:off x="4009599" y="3175585"/>
            <a:ext cx="3096344" cy="2304255"/>
          </a:xfrm>
          <a:prstGeom prst="arc">
            <a:avLst>
              <a:gd name="adj1" fmla="val 15047148"/>
              <a:gd name="adj2" fmla="val 546488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09C8E7-4F57-418D-950B-053BD36E3198}"/>
              </a:ext>
            </a:extLst>
          </p:cNvPr>
          <p:cNvSpPr txBox="1"/>
          <p:nvPr/>
        </p:nvSpPr>
        <p:spPr>
          <a:xfrm>
            <a:off x="3281638" y="5541621"/>
            <a:ext cx="415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</a:rPr>
              <a:t>Decompose loops &amp; instances </a:t>
            </a:r>
            <a:r>
              <a:rPr lang="en-US" altLang="zh-TW" sz="14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1400" dirty="0">
                <a:solidFill>
                  <a:srgbClr val="0000FF"/>
                </a:solidFill>
              </a:rPr>
              <a:t>Almost the same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CD6CF2-C124-4FC7-8909-EBC2CBE7C7E8}"/>
              </a:ext>
            </a:extLst>
          </p:cNvPr>
          <p:cNvSpPr txBox="1"/>
          <p:nvPr/>
        </p:nvSpPr>
        <p:spPr>
          <a:xfrm>
            <a:off x="2339752" y="3755348"/>
            <a:ext cx="8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</a:rPr>
              <a:t>Two loops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14" name="箭號: 弧形右彎 13">
            <a:extLst>
              <a:ext uri="{FF2B5EF4-FFF2-40B4-BE49-F238E27FC236}">
                <a16:creationId xmlns:a16="http://schemas.microsoft.com/office/drawing/2014/main" id="{3F70D297-E388-4090-A75F-B3AEF397A4E4}"/>
              </a:ext>
            </a:extLst>
          </p:cNvPr>
          <p:cNvSpPr/>
          <p:nvPr/>
        </p:nvSpPr>
        <p:spPr bwMode="auto">
          <a:xfrm>
            <a:off x="1872963" y="3630051"/>
            <a:ext cx="247498" cy="527592"/>
          </a:xfrm>
          <a:prstGeom prst="curvedRightArrow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8035B-55DC-44C0-88B8-7FA1C29A619E}"/>
              </a:ext>
            </a:extLst>
          </p:cNvPr>
          <p:cNvSpPr/>
          <p:nvPr/>
        </p:nvSpPr>
        <p:spPr bwMode="auto">
          <a:xfrm>
            <a:off x="1466350" y="6003276"/>
            <a:ext cx="6418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1) Duplicates hardware in twice. 2) Reduce trip count in half</a:t>
            </a:r>
          </a:p>
        </p:txBody>
      </p:sp>
    </p:spTree>
    <p:extLst>
      <p:ext uri="{BB962C8B-B14F-4D97-AF65-F5344CB8AC3E}">
        <p14:creationId xmlns:p14="http://schemas.microsoft.com/office/powerpoint/2010/main" val="7380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1.xml><?xml version="1.0" encoding="utf-8"?>
<a:theme xmlns:a="http://schemas.openxmlformats.org/drawingml/2006/main" name="4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2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lidevana Dark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8.xml><?xml version="1.0" encoding="utf-8"?>
<a:theme xmlns:a="http://schemas.openxmlformats.org/drawingml/2006/main" name="1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71744</TotalTime>
  <Words>625</Words>
  <Application>Microsoft Office PowerPoint</Application>
  <PresentationFormat>如螢幕大小 (4:3)</PresentationFormat>
  <Paragraphs>174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23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48" baseType="lpstr">
      <vt:lpstr>Baskerville</vt:lpstr>
      <vt:lpstr>Helvetica Neue Bold Condensed</vt:lpstr>
      <vt:lpstr>Helvetica Neue Light</vt:lpstr>
      <vt:lpstr>HG創英角ｺﾞｼｯｸUB</vt:lpstr>
      <vt:lpstr>Intel Clear</vt:lpstr>
      <vt:lpstr>Intel Clear Light</vt:lpstr>
      <vt:lpstr>Lucida Grande</vt:lpstr>
      <vt:lpstr>ＭＳ Ｐゴシック</vt:lpstr>
      <vt:lpstr>Neo Sans Intel</vt:lpstr>
      <vt:lpstr>ヒラギノ角ゴ ProN W6</vt:lpstr>
      <vt:lpstr>ヒラギノ明朝 ProN W3</vt:lpstr>
      <vt:lpstr>微軟正黑體</vt:lpstr>
      <vt:lpstr>新細明體</vt:lpstr>
      <vt:lpstr>標楷體</vt:lpstr>
      <vt:lpstr>Arial</vt:lpstr>
      <vt:lpstr>Arial Black</vt:lpstr>
      <vt:lpstr>Calibri</vt:lpstr>
      <vt:lpstr>Cambria Math</vt:lpstr>
      <vt:lpstr>Franklin Gothic Book</vt:lpstr>
      <vt:lpstr>Symbol</vt:lpstr>
      <vt:lpstr>Tahoma</vt:lpstr>
      <vt:lpstr>Verdana</vt:lpstr>
      <vt:lpstr>Wingdings</vt:lpstr>
      <vt:lpstr>20140724_James_IC Training Final Project_v2</vt:lpstr>
      <vt:lpstr>1_Access Lab</vt:lpstr>
      <vt:lpstr>2_Access Lab</vt:lpstr>
      <vt:lpstr>1_Blends</vt:lpstr>
      <vt:lpstr>Slidevana Dark</vt:lpstr>
      <vt:lpstr>Access2</vt:lpstr>
      <vt:lpstr>1_AccessICLab</vt:lpstr>
      <vt:lpstr>1_20140724_James_IC Training Final Project_v2</vt:lpstr>
      <vt:lpstr>AccessICLab</vt:lpstr>
      <vt:lpstr>3_AccessICLab</vt:lpstr>
      <vt:lpstr>4_AccessICLab</vt:lpstr>
      <vt:lpstr>2_20140724_James_IC Training Final Project_v2</vt:lpstr>
      <vt:lpstr>PowerPoint 簡報</vt:lpstr>
      <vt:lpstr>Project: FIR Filter Design</vt:lpstr>
      <vt:lpstr>FIR-128 Baseline</vt:lpstr>
      <vt:lpstr>FIR-128 Variance Data Types</vt:lpstr>
      <vt:lpstr>FIR-128 Variance Data Types (Cont.)</vt:lpstr>
      <vt:lpstr>FIR-128 Pipeline</vt:lpstr>
      <vt:lpstr>FIR-128 Pipeline (Cont.)</vt:lpstr>
      <vt:lpstr>FIR-128 Conditional Statements</vt:lpstr>
      <vt:lpstr>FIR-128 Loop Partition</vt:lpstr>
      <vt:lpstr>FIR-128 Memory Partition</vt:lpstr>
      <vt:lpstr>FIR-128 Best Design</vt:lpstr>
      <vt:lpstr>Comparison and Conclusion</vt:lpstr>
      <vt:lpstr>Question Answering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Access</cp:lastModifiedBy>
  <cp:revision>2371</cp:revision>
  <cp:lastPrinted>2014-07-17T05:39:02Z</cp:lastPrinted>
  <dcterms:created xsi:type="dcterms:W3CDTF">2014-07-23T04:37:50Z</dcterms:created>
  <dcterms:modified xsi:type="dcterms:W3CDTF">2022-10-26T13:18:21Z</dcterms:modified>
</cp:coreProperties>
</file>