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7" r:id="rId7"/>
    <p:sldId id="266" r:id="rId8"/>
    <p:sldId id="268" r:id="rId9"/>
    <p:sldId id="263" r:id="rId10"/>
    <p:sldId id="269" r:id="rId11"/>
    <p:sldId id="270" r:id="rId12"/>
    <p:sldId id="271" r:id="rId13"/>
    <p:sldId id="26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61" r:id="rId27"/>
    <p:sldId id="284" r:id="rId28"/>
    <p:sldId id="285" r:id="rId29"/>
    <p:sldId id="286" r:id="rId30"/>
    <p:sldId id="287" r:id="rId31"/>
    <p:sldId id="262" r:id="rId32"/>
    <p:sldId id="288" r:id="rId33"/>
    <p:sldId id="289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A9F28-1177-47AE-93C8-1922E3824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D226DC-DE3E-4410-8FAD-5E347D49E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9A400E-2B70-4A3E-AE1C-F683F634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747D-AF2B-4183-BA91-C88DABC7D879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B6C416-3CEF-4BA9-BF4F-EBA3D4B1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448A2D-87D0-4E74-9DC1-091D261C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1BCF-4B87-4342-96E6-F41D04186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55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EEC09-E017-49D3-881B-577B2F73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3FA2CB-4214-44C4-AF64-76E8C9F81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D3D72A-0C53-48A8-8843-9527E973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747D-AF2B-4183-BA91-C88DABC7D879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9C3BFB-28DD-4320-AB44-891F1357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2271FB-7F56-46D1-8E4C-BE6E32B2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1BCF-4B87-4342-96E6-F41D04186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7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B4F761-3091-4BDA-88C2-F6642ED5B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F3AF49-E35F-4EC5-AED1-F984F7BB5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4EDE12-48B4-4F45-AD96-D9389484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747D-AF2B-4183-BA91-C88DABC7D879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D14284-D95A-4162-AD9E-CED2D914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E615ED-7054-4F80-860E-F33E46E9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1BCF-4B87-4342-96E6-F41D04186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75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834B8-4E70-41B7-A441-39E521B9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CCBEA9-39A6-4DCC-8C1C-B34A6297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8D700F-D6B8-4D97-878A-7B6C52E6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747D-AF2B-4183-BA91-C88DABC7D879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930D8C-1812-4432-8B21-88B8B5E2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4C6EA5-B5A5-4BBB-8575-1F565FF9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1BCF-4B87-4342-96E6-F41D04186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74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70B5E-E6C5-470A-A5F4-BD6A9D1F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6F6963-C6E6-4B9D-9063-3B286718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78E8B2-E4CD-4534-A5A2-3477E060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747D-AF2B-4183-BA91-C88DABC7D879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CB32B7-D4EF-4CAF-89CA-4DC4C169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328FA4-404B-4BA8-995A-D096F549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1BCF-4B87-4342-96E6-F41D04186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21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E713D3-1522-4BBE-B08F-7A984B9B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C05DCF-7B69-47CB-B527-123883B3F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A8D2A3-9B62-4DA0-A30F-190BA61C1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A71967-73DC-486E-A319-2EC6E62A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747D-AF2B-4183-BA91-C88DABC7D879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003221-941C-4487-957B-EAAEE63C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6DE8EC-C7D3-4690-A88C-502B0FF3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1BCF-4B87-4342-96E6-F41D04186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73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21310-0B17-4CD8-8344-09AF6F47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D33BC6-9ECE-4A6D-B422-F3D0EEE5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27BD17-3405-455D-92B9-2ABE19823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CB3386-EF76-43BB-B8CB-AE488A28C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3C7DB7-D042-4841-9680-8E85EB857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E9CFB9-C05E-4318-BB12-FC21AD28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747D-AF2B-4183-BA91-C88DABC7D879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7CFC1A1-4F0D-4F0A-BEF1-93D77D3F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5C85F4-6F8E-4878-88DC-3ED141A9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1BCF-4B87-4342-96E6-F41D04186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69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D62684-D94F-427E-9AFF-099F903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1B5D0F-503B-4932-BA23-78A8BC4F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747D-AF2B-4183-BA91-C88DABC7D879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94D648F-A0F4-4454-AF22-5C76D7CE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36D02E9-A332-41FF-92D2-3D3960F1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1BCF-4B87-4342-96E6-F41D04186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91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E843CB-059B-4D82-9B32-0952FBBB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747D-AF2B-4183-BA91-C88DABC7D879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1767AF-EEE5-49AB-B493-36273788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CF3FD2-A6A9-48EA-B93E-1E9F5CF9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1BCF-4B87-4342-96E6-F41D04186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42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25D404-DB85-4D01-B303-21AC1B46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229E8-12B3-4F0F-A844-36289939E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68C413-221D-4ACB-BF6D-7924205D3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6D29CA-883E-4AD7-B8BB-D65AD655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747D-AF2B-4183-BA91-C88DABC7D879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FFEBE7-EB15-4220-922A-FE2B0ED6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E26289-869F-4F07-9007-964AB6C8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1BCF-4B87-4342-96E6-F41D04186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30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B883F-811B-4111-BAF0-73C621A0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97BB5A4-DF03-4CC8-838B-25AAE5AB0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82EBB3-6D49-42A4-84D1-D3BD783A2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77B9A3-CD6C-4158-A446-1199D1A4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747D-AF2B-4183-BA91-C88DABC7D879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A1B54B-11C1-420B-BB1A-CEBAA4C7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7DE34B-9DB6-4F04-A4DD-B00F4C0E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1BCF-4B87-4342-96E6-F41D04186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28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9D71718-0392-4FBF-BF02-1D1F269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D360A3-3010-40AB-933A-8F13510C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D766CD-C3B6-49C7-AA3F-8C1A784D1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3747D-AF2B-4183-BA91-C88DABC7D879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13B159-7509-4185-B16D-B5A6E442F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F76F21-2339-499C-BB38-DA7E174BB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1BCF-4B87-4342-96E6-F41D04186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11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3BDB9-F886-47E7-B6EA-0C3A415EC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013" y="1122363"/>
            <a:ext cx="10289218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Handwritten number Generation </a:t>
            </a:r>
            <a:br>
              <a:rPr lang="en-US" altLang="zh-TW" dirty="0"/>
            </a:br>
            <a:r>
              <a:rPr lang="en-US" altLang="zh-TW" dirty="0"/>
              <a:t>on PYNQ-Z2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086721-7141-4EC5-9179-AABD39FCE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53039"/>
          </a:xfrm>
        </p:spPr>
        <p:txBody>
          <a:bodyPr>
            <a:normAutofit/>
          </a:bodyPr>
          <a:lstStyle/>
          <a:p>
            <a:r>
              <a:rPr lang="en-US" altLang="zh-TW" dirty="0"/>
              <a:t>Team 9</a:t>
            </a:r>
          </a:p>
          <a:p>
            <a:r>
              <a:rPr lang="en-US" altLang="zh-TW" dirty="0"/>
              <a:t>B07901181</a:t>
            </a:r>
            <a:r>
              <a:rPr lang="zh-TW" altLang="en-US" dirty="0"/>
              <a:t> 王少群 </a:t>
            </a:r>
            <a:r>
              <a:rPr lang="en-US" altLang="zh-TW" dirty="0"/>
              <a:t>R11921061 </a:t>
            </a:r>
            <a:r>
              <a:rPr lang="zh-TW" altLang="en-US" dirty="0"/>
              <a:t>郭霖璟 </a:t>
            </a:r>
            <a:r>
              <a:rPr lang="en-US" altLang="zh-TW" dirty="0"/>
              <a:t>R10943009</a:t>
            </a:r>
            <a:r>
              <a:rPr lang="zh-TW" altLang="en-US" dirty="0"/>
              <a:t> 張凱茗</a:t>
            </a:r>
            <a:endParaRPr lang="en-US" altLang="zh-TW" dirty="0"/>
          </a:p>
          <a:p>
            <a:r>
              <a:rPr lang="en-US" altLang="zh-TW" dirty="0"/>
              <a:t>Advisor:</a:t>
            </a:r>
            <a:r>
              <a:rPr lang="zh-TW" altLang="en-US" dirty="0"/>
              <a:t> </a:t>
            </a:r>
            <a:r>
              <a:rPr lang="en-US" altLang="zh-TW" dirty="0"/>
              <a:t>Prof. Lai-</a:t>
            </a:r>
            <a:r>
              <a:rPr lang="en-US" altLang="zh-TW" dirty="0" err="1"/>
              <a:t>Jiin</a:t>
            </a:r>
            <a:endParaRPr lang="en-US" altLang="zh-TW" dirty="0"/>
          </a:p>
          <a:p>
            <a:r>
              <a:rPr lang="en-US" altLang="zh-TW" dirty="0"/>
              <a:t>Date:</a:t>
            </a:r>
            <a:r>
              <a:rPr lang="zh-TW" altLang="en-US" dirty="0"/>
              <a:t> </a:t>
            </a:r>
            <a:r>
              <a:rPr lang="en-US" altLang="zh-TW" dirty="0"/>
              <a:t>2022/12/29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33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E5B0A-D53B-4723-875C-C1D62AE6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Operation flow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AC109892-9A26-48C0-9856-40F7A1E78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760" y="2208048"/>
            <a:ext cx="5608479" cy="36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2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E5B0A-D53B-4723-875C-C1D62AE6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Operation flow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9485DCD-2E9E-4431-BD05-F1B0BD2A4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651" y="2192785"/>
            <a:ext cx="5390697" cy="361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E5B0A-D53B-4723-875C-C1D62AE6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Operation flow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3C26E44-DBD4-41B1-B696-F96FE2004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1260" y="2220223"/>
            <a:ext cx="5329480" cy="35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7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A7E08-3C11-44D5-B6DF-BE6F945E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BFB69-3549-4CAD-B1E9-6A2A0311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Problem statement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System overview</a:t>
            </a:r>
          </a:p>
          <a:p>
            <a:r>
              <a:rPr lang="en-US" altLang="zh-TW" dirty="0"/>
              <a:t>INT8 Fully-connected model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PYNQ-Z2 result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96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C12B7-95AD-48B0-B06E-8CBAB15E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model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486337B-CC9C-46B2-983E-4039E93A7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563" y="2375331"/>
            <a:ext cx="5268060" cy="34294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B4A2CA3-B666-41DA-87EE-C3B040FF8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5331"/>
            <a:ext cx="5096586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90212-65AE-47EF-BA46-40684C99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Float32 to INT8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1E49CC-F810-4679-8F4D-E3F21BBDC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Weight</a:t>
                </a:r>
              </a:p>
              <a:p>
                <a:pPr lvl="1"/>
                <a:r>
                  <a:rPr lang="en-US" altLang="zh-TW" dirty="0"/>
                  <a:t>Float32 to INT8 with scales and zero points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𝑟𝑒𝑎𝑙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𝑞𝑢𝑎𝑛𝑡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𝑧𝑒𝑟𝑜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Activation</a:t>
                </a:r>
              </a:p>
              <a:p>
                <a:pPr lvl="1"/>
                <a:r>
                  <a:rPr lang="en-US" altLang="zh-TW" dirty="0"/>
                  <a:t>Accumulate 8-bits integer to a 32-bit integer and </a:t>
                </a:r>
                <a:r>
                  <a:rPr lang="en-US" altLang="zh-TW" dirty="0">
                    <a:sym typeface="Wingdings" panose="05000000000000000000" pitchFamily="2" charset="2"/>
                  </a:rPr>
                  <a:t>scaling to INT8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1E49CC-F810-4679-8F4D-E3F21BBDC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296FA-8E8C-4BA7-BD95-B7F6ED41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Architecture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E68B8AA-5DDA-4C01-A332-F227DBD99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9084"/>
            <a:ext cx="10515600" cy="41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61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296FA-8E8C-4BA7-BD95-B7F6ED41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Architecture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5D7F999-2811-4F4D-914D-46883362A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917367"/>
          </a:xfrm>
        </p:spPr>
      </p:pic>
    </p:spTree>
    <p:extLst>
      <p:ext uri="{BB962C8B-B14F-4D97-AF65-F5344CB8AC3E}">
        <p14:creationId xmlns:p14="http://schemas.microsoft.com/office/powerpoint/2010/main" val="1497049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33682-D31A-40C3-979B-3EDC696A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Scaling Factor and </a:t>
            </a:r>
            <a:r>
              <a:rPr lang="en-US" altLang="zh-TW" dirty="0" err="1"/>
              <a:t>HardTanh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D525118-1649-40D5-8E17-BCBCE1A36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8466"/>
            <a:ext cx="10515600" cy="414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41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DFCCD-DD18-4180-B17D-C315304A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Merge Scaling Factor and </a:t>
            </a:r>
            <a:r>
              <a:rPr lang="en-US" altLang="zh-TW" dirty="0" err="1"/>
              <a:t>HardTanh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2111FA7-90CD-481F-B718-3EE076EFB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53" y="1933366"/>
            <a:ext cx="5887272" cy="14956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FC5AB39-8A74-468F-BF7F-854211FF3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16514"/>
            <a:ext cx="6106377" cy="1495634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CBE4E58-AD2D-45FB-857B-E21DED99D6A5}"/>
              </a:ext>
            </a:extLst>
          </p:cNvPr>
          <p:cNvCxnSpPr>
            <a:cxnSpLocks/>
          </p:cNvCxnSpPr>
          <p:nvPr/>
        </p:nvCxnSpPr>
        <p:spPr>
          <a:xfrm>
            <a:off x="3793734" y="3639845"/>
            <a:ext cx="0" cy="7369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55E3807-8380-4BB4-B3D3-5D533F2333F8}"/>
                  </a:ext>
                </a:extLst>
              </p:cNvPr>
              <p:cNvSpPr txBox="1"/>
              <p:nvPr/>
            </p:nvSpPr>
            <p:spPr>
              <a:xfrm>
                <a:off x="7537141" y="2542683"/>
                <a:ext cx="1948995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𝑇𝑎𝑛h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55E3807-8380-4BB4-B3D3-5D533F233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141" y="2542683"/>
                <a:ext cx="1948995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B5BDC3D-FD02-4FC1-892E-6361CB6C082B}"/>
                  </a:ext>
                </a:extLst>
              </p:cNvPr>
              <p:cNvSpPr txBox="1"/>
              <p:nvPr/>
            </p:nvSpPr>
            <p:spPr>
              <a:xfrm>
                <a:off x="7064702" y="4922190"/>
                <a:ext cx="3764684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𝐻𝑎𝑟𝑑𝑇𝑎𝑛h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&lt;−1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B5BDC3D-FD02-4FC1-892E-6361CB6C0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02" y="4922190"/>
                <a:ext cx="3764684" cy="884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45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A7E08-3C11-44D5-B6DF-BE6F945E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BFB69-3549-4CAD-B1E9-6A2A0311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</a:p>
          <a:p>
            <a:r>
              <a:rPr lang="en-US" altLang="zh-TW" dirty="0"/>
              <a:t>System overview</a:t>
            </a:r>
          </a:p>
          <a:p>
            <a:r>
              <a:rPr lang="en-US" altLang="zh-TW" dirty="0"/>
              <a:t>INT8 Fully-connected model</a:t>
            </a:r>
          </a:p>
          <a:p>
            <a:r>
              <a:rPr lang="en-US" altLang="zh-TW" dirty="0"/>
              <a:t>PYNQ-Z2 result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144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DFCCD-DD18-4180-B17D-C315304A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Scaling Factor and </a:t>
            </a:r>
            <a:r>
              <a:rPr lang="en-US" altLang="zh-TW" dirty="0" err="1"/>
              <a:t>HardTanh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DEBECA1-9F3A-4695-8F32-BF76D5CC9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935741"/>
          </a:xfrm>
        </p:spPr>
      </p:pic>
    </p:spTree>
    <p:extLst>
      <p:ext uri="{BB962C8B-B14F-4D97-AF65-F5344CB8AC3E}">
        <p14:creationId xmlns:p14="http://schemas.microsoft.com/office/powerpoint/2010/main" val="2174273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B55D1-0A67-438D-9472-189FA1FB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Unroll Bottleneck Layer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DF874E6-9479-44DB-BB1B-0311E2B49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791" y="1690688"/>
            <a:ext cx="9892417" cy="486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56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B55D1-0A67-438D-9472-189FA1FB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Unroll Bottleneck Layer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D4A870E-C9EF-4E7B-BF0D-88CEFA83C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9" y="1690688"/>
            <a:ext cx="10580081" cy="4972639"/>
          </a:xfrm>
        </p:spPr>
      </p:pic>
    </p:spTree>
    <p:extLst>
      <p:ext uri="{BB962C8B-B14F-4D97-AF65-F5344CB8AC3E}">
        <p14:creationId xmlns:p14="http://schemas.microsoft.com/office/powerpoint/2010/main" val="2929136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B55D1-0A67-438D-9472-189FA1FB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Dataflow Architecture without streaming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E819057-5A75-4810-965B-CDFF14861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150" y="2352582"/>
            <a:ext cx="5626850" cy="373560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120A171-8568-43A5-BBBA-AC83B1813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2581"/>
            <a:ext cx="5627981" cy="37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31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B55D1-0A67-438D-9472-189FA1FB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Dataflow Architecture without streaming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5A646EB5-3038-4BF7-BBCE-6998CDDEC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3" y="1690688"/>
            <a:ext cx="11421534" cy="4718990"/>
          </a:xfrm>
        </p:spPr>
      </p:pic>
    </p:spTree>
    <p:extLst>
      <p:ext uri="{BB962C8B-B14F-4D97-AF65-F5344CB8AC3E}">
        <p14:creationId xmlns:p14="http://schemas.microsoft.com/office/powerpoint/2010/main" val="2359531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B55D1-0A67-438D-9472-189FA1FB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Dataflow Architecture without streaming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E9328A9-E307-4771-A9CB-3FCFE6A9F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"/>
          <a:stretch/>
        </p:blipFill>
        <p:spPr>
          <a:xfrm>
            <a:off x="321385" y="1770587"/>
            <a:ext cx="11549229" cy="4656846"/>
          </a:xfrm>
        </p:spPr>
      </p:pic>
    </p:spTree>
    <p:extLst>
      <p:ext uri="{BB962C8B-B14F-4D97-AF65-F5344CB8AC3E}">
        <p14:creationId xmlns:p14="http://schemas.microsoft.com/office/powerpoint/2010/main" val="2054651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A7E08-3C11-44D5-B6DF-BE6F945E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BFB69-3549-4CAD-B1E9-6A2A0311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Problem statement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System overview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INT8 Fully-connected model</a:t>
            </a:r>
          </a:p>
          <a:p>
            <a:r>
              <a:rPr lang="en-US" altLang="zh-TW" dirty="0"/>
              <a:t>PYNQ-Z2 result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6232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46397-8A5D-4D86-8BD7-3A09B077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D604056-CA99-481D-9CD5-CB6CDDF2B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" t="59961" r="52410" b="977"/>
          <a:stretch/>
        </p:blipFill>
        <p:spPr>
          <a:xfrm>
            <a:off x="1412764" y="4140861"/>
            <a:ext cx="5450365" cy="2366313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3F889EC-68EB-4CF3-8833-55852503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7" t="13354" r="27839" b="3541"/>
          <a:stretch/>
        </p:blipFill>
        <p:spPr>
          <a:xfrm>
            <a:off x="7933251" y="2717138"/>
            <a:ext cx="3889373" cy="383794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E66C2EE-4B92-4D1B-BF34-2AE19102D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6" y="1533982"/>
            <a:ext cx="7537142" cy="236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15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3E0AA-AE57-4113-84AB-90B41B1D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A87DB33-4E14-401B-AA05-F338225EF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751" y="1577050"/>
            <a:ext cx="6634497" cy="5161834"/>
          </a:xfrm>
        </p:spPr>
      </p:pic>
    </p:spTree>
    <p:extLst>
      <p:ext uri="{BB962C8B-B14F-4D97-AF65-F5344CB8AC3E}">
        <p14:creationId xmlns:p14="http://schemas.microsoft.com/office/powerpoint/2010/main" val="2205706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116D7-F9E5-4F59-9155-D9D82348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10F6B-1917-4FC4-914F-04FA716C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Change ZYNQ7 Processing System PL Clock to 200 MHz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FCE7E-C00F-40F7-B6F7-1C62DA657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" t="28595" r="2281" b="2944"/>
          <a:stretch/>
        </p:blipFill>
        <p:spPr>
          <a:xfrm>
            <a:off x="1222159" y="2730364"/>
            <a:ext cx="9747682" cy="358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1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A7E08-3C11-44D5-B6DF-BE6F945E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BFB69-3549-4CAD-B1E9-6A2A0311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System overview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INT8 Fully-connected model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PYNQ-Z2 result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75396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F92B8-BD8A-4529-85C7-96DA4C4A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5078BF-1D6C-4A66-8F1B-34ABB4FA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Throughput</a:t>
            </a:r>
            <a:r>
              <a:rPr lang="zh-TW" altLang="en-US" dirty="0"/>
              <a:t>：</a:t>
            </a:r>
            <a:r>
              <a:rPr lang="en-US" altLang="zh-TW" dirty="0">
                <a:solidFill>
                  <a:srgbClr val="FF0000"/>
                </a:solidFill>
              </a:rPr>
              <a:t>3008.36</a:t>
            </a:r>
            <a:r>
              <a:rPr lang="en-US" altLang="zh-TW" dirty="0"/>
              <a:t> FPS</a:t>
            </a:r>
          </a:p>
          <a:p>
            <a:pPr lvl="1"/>
            <a:r>
              <a:rPr lang="en-US" altLang="zh-TW" dirty="0"/>
              <a:t>CPU</a:t>
            </a:r>
            <a:r>
              <a:rPr lang="zh-TW" altLang="en-US" dirty="0"/>
              <a:t>：</a:t>
            </a:r>
            <a:r>
              <a:rPr lang="en-US" altLang="zh-TW" dirty="0"/>
              <a:t>2951.24  FPS</a:t>
            </a:r>
          </a:p>
          <a:p>
            <a:pPr lvl="1"/>
            <a:r>
              <a:rPr lang="en-US" altLang="zh-TW" dirty="0"/>
              <a:t>GPU</a:t>
            </a:r>
            <a:r>
              <a:rPr lang="zh-TW" altLang="en-US" dirty="0"/>
              <a:t>：</a:t>
            </a:r>
            <a:r>
              <a:rPr lang="en-US" altLang="zh-TW" dirty="0"/>
              <a:t>1333.21  FPS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080310B-E459-4147-B12C-7F707C19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06" y="1825625"/>
            <a:ext cx="6275364" cy="453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85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A7E08-3C11-44D5-B6DF-BE6F945E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BFB69-3549-4CAD-B1E9-6A2A0311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Problem statement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System overview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INT8 Fully-connected model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PYNQ-Z2 result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724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82889-455C-4CE7-A8CC-0A499943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6FB204-FA08-4B40-8FEE-84454603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Learning to build a Neural Network model accelerator on FPGA without FINN.</a:t>
            </a:r>
          </a:p>
          <a:p>
            <a:r>
              <a:rPr lang="en-US" altLang="zh-TW" dirty="0"/>
              <a:t>Using streaming interface between multiple kernels.</a:t>
            </a:r>
          </a:p>
          <a:p>
            <a:r>
              <a:rPr lang="en-US" altLang="zh-TW" dirty="0"/>
              <a:t>Future work</a:t>
            </a:r>
          </a:p>
          <a:p>
            <a:pPr lvl="1"/>
            <a:r>
              <a:rPr lang="en-US" altLang="zh-TW" dirty="0"/>
              <a:t>Implement more Neural Network architecture,</a:t>
            </a:r>
            <a:r>
              <a:rPr lang="zh-TW" altLang="en-US" dirty="0"/>
              <a:t> </a:t>
            </a:r>
            <a:r>
              <a:rPr lang="en-US" altLang="zh-TW" dirty="0"/>
              <a:t>like</a:t>
            </a:r>
            <a:r>
              <a:rPr lang="zh-TW" altLang="en-US" dirty="0"/>
              <a:t> </a:t>
            </a:r>
            <a:r>
              <a:rPr lang="en-US" altLang="zh-TW" dirty="0"/>
              <a:t>convolution.</a:t>
            </a:r>
          </a:p>
          <a:p>
            <a:pPr lvl="1"/>
            <a:r>
              <a:rPr lang="en-US" altLang="zh-TW" dirty="0"/>
              <a:t>Lower-bit weight and activation accelerator.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5974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C9F3C-D0A5-4E2F-8652-843C0522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21EFBA-3D32-4A9A-BC9A-6DFE85F56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[1] https://en.wikipedia.org/wiki/MNIST_database#/media/File:MnistExamples.png</a:t>
            </a:r>
          </a:p>
          <a:p>
            <a:r>
              <a:rPr lang="en-US" altLang="zh-TW" sz="2000" dirty="0"/>
              <a:t>[2] https://github.com/jonbruner/generative-adversarial-networks/blob/master/notebook-images/GAN_Overall.png </a:t>
            </a:r>
            <a:endParaRPr lang="zh-TW" altLang="en-US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044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291D4-E2B0-4E34-9E24-C9F76A02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0B00F6-8E09-4DDE-8852-5C0402F7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MNIST</a:t>
            </a:r>
            <a:r>
              <a:rPr lang="zh-TW" altLang="en-US" dirty="0"/>
              <a:t>：</a:t>
            </a:r>
            <a:r>
              <a:rPr lang="en-US" altLang="zh-TW" dirty="0"/>
              <a:t>Handwritten digits dataset</a:t>
            </a:r>
          </a:p>
        </p:txBody>
      </p:sp>
      <p:pic>
        <p:nvPicPr>
          <p:cNvPr id="1026" name="Picture 2" descr="MNIST sample images">
            <a:extLst>
              <a:ext uri="{FF2B5EF4-FFF2-40B4-BE49-F238E27FC236}">
                <a16:creationId xmlns:a16="http://schemas.microsoft.com/office/drawing/2014/main" id="{B33C8D55-9296-4DE7-BFA6-59F804AE3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846" y="2743191"/>
            <a:ext cx="5663954" cy="343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ECA1262-354B-4779-A58E-4454FFF8FF1A}"/>
              </a:ext>
            </a:extLst>
          </p:cNvPr>
          <p:cNvSpPr txBox="1"/>
          <p:nvPr/>
        </p:nvSpPr>
        <p:spPr>
          <a:xfrm>
            <a:off x="3648722" y="6308209"/>
            <a:ext cx="80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[1] https://en.wikipedia.org/wiki/MNIST_database#/media/File:MnistExamples.png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091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E011D-DBF6-4FA9-89ED-CDD3AA31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Generative Adversarial Networks</a:t>
            </a:r>
            <a:endParaRPr lang="zh-TW" altLang="en-US" dirty="0"/>
          </a:p>
        </p:txBody>
      </p:sp>
      <p:pic>
        <p:nvPicPr>
          <p:cNvPr id="5" name="Picture 2" descr="caption">
            <a:extLst>
              <a:ext uri="{FF2B5EF4-FFF2-40B4-BE49-F238E27FC236}">
                <a16:creationId xmlns:a16="http://schemas.microsoft.com/office/drawing/2014/main" id="{7EB32FB9-D646-4F95-991F-E8A2E5518B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92" y="2778438"/>
            <a:ext cx="8856216" cy="324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9DD2EE4-D97E-4D75-B05E-6B91D67E1798}"/>
              </a:ext>
            </a:extLst>
          </p:cNvPr>
          <p:cNvSpPr txBox="1"/>
          <p:nvPr/>
        </p:nvSpPr>
        <p:spPr>
          <a:xfrm>
            <a:off x="369903" y="6414741"/>
            <a:ext cx="1145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[2] https://github.com/jonbruner/generative-adversarial-networks/blob/master/notebook-images/GAN_Overall.png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A0A184-73E3-42DE-890E-F6BE297CBE9C}"/>
              </a:ext>
            </a:extLst>
          </p:cNvPr>
          <p:cNvSpPr txBox="1"/>
          <p:nvPr/>
        </p:nvSpPr>
        <p:spPr>
          <a:xfrm>
            <a:off x="1094542" y="3714034"/>
            <a:ext cx="573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26,</a:t>
            </a:r>
          </a:p>
          <a:p>
            <a:r>
              <a:rPr lang="en-US" altLang="zh-TW" dirty="0"/>
              <a:t>44,</a:t>
            </a:r>
          </a:p>
          <a:p>
            <a:r>
              <a:rPr lang="en-US" altLang="zh-TW" dirty="0"/>
              <a:t>57,</a:t>
            </a:r>
          </a:p>
          <a:p>
            <a:r>
              <a:rPr lang="en-US" altLang="zh-TW" dirty="0"/>
              <a:t>97,</a:t>
            </a:r>
          </a:p>
          <a:p>
            <a:r>
              <a:rPr lang="en-US" altLang="zh-TW" dirty="0"/>
              <a:t>105,</a:t>
            </a:r>
          </a:p>
          <a:p>
            <a:r>
              <a:rPr lang="en-US" altLang="zh-TW" dirty="0"/>
              <a:t>12,</a:t>
            </a:r>
          </a:p>
          <a:p>
            <a:r>
              <a:rPr lang="en-US" altLang="zh-TW" dirty="0"/>
              <a:t>55,</a:t>
            </a:r>
          </a:p>
          <a:p>
            <a:r>
              <a:rPr lang="en-US" altLang="zh-TW" dirty="0"/>
              <a:t>...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88283F3-FFFF-4CD4-8118-8E3237A7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032" y="4556624"/>
            <a:ext cx="749517" cy="7696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A6C6FF8-ABD1-4D87-B545-F15AD5D41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031" y="5389854"/>
            <a:ext cx="749517" cy="7337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0E90AC5-BC4D-44DC-8A92-11DEF3E4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309" y="2006993"/>
            <a:ext cx="674915" cy="69536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1E5200C-95D6-4832-B256-F0C62A7BB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9193" y="2792627"/>
            <a:ext cx="681031" cy="6953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758A5DC-9A3C-4EC6-8079-17909D7CEE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9959" y="2006993"/>
            <a:ext cx="674915" cy="6889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0D58664-DF82-4D01-B4B2-E3800EC521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9959" y="2806818"/>
            <a:ext cx="681032" cy="66698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D72D05-8497-40DC-B02B-B1E821A1AE97}"/>
              </a:ext>
            </a:extLst>
          </p:cNvPr>
          <p:cNvSpPr txBox="1"/>
          <p:nvPr/>
        </p:nvSpPr>
        <p:spPr>
          <a:xfrm>
            <a:off x="9028590" y="2991775"/>
            <a:ext cx="14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0, 1, 1, 0, ...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9198B31-C6A2-4ABF-8A73-CA2DB9ABAF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3831" y="4561944"/>
            <a:ext cx="749517" cy="70729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943744F-60DF-448F-BC43-18D96B8F65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3830" y="5389854"/>
            <a:ext cx="749517" cy="7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6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E011D-DBF6-4FA9-89ED-CDD3AA31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Generative Adversarial Networks</a:t>
            </a:r>
            <a:endParaRPr lang="zh-TW" altLang="en-US" dirty="0"/>
          </a:p>
        </p:txBody>
      </p:sp>
      <p:pic>
        <p:nvPicPr>
          <p:cNvPr id="5" name="Picture 2" descr="caption">
            <a:extLst>
              <a:ext uri="{FF2B5EF4-FFF2-40B4-BE49-F238E27FC236}">
                <a16:creationId xmlns:a16="http://schemas.microsoft.com/office/drawing/2014/main" id="{7EB32FB9-D646-4F95-991F-E8A2E5518B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92" y="2778438"/>
            <a:ext cx="8856216" cy="324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9DD2EE4-D97E-4D75-B05E-6B91D67E1798}"/>
              </a:ext>
            </a:extLst>
          </p:cNvPr>
          <p:cNvSpPr txBox="1"/>
          <p:nvPr/>
        </p:nvSpPr>
        <p:spPr>
          <a:xfrm>
            <a:off x="369903" y="6414741"/>
            <a:ext cx="1145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[2] https://github.com/jonbruner/generative-adversarial-networks/blob/master/notebook-images/GAN_Overall.png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A0A184-73E3-42DE-890E-F6BE297CBE9C}"/>
              </a:ext>
            </a:extLst>
          </p:cNvPr>
          <p:cNvSpPr txBox="1"/>
          <p:nvPr/>
        </p:nvSpPr>
        <p:spPr>
          <a:xfrm>
            <a:off x="1094542" y="3714034"/>
            <a:ext cx="573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26,</a:t>
            </a:r>
          </a:p>
          <a:p>
            <a:r>
              <a:rPr lang="en-US" altLang="zh-TW" dirty="0"/>
              <a:t>44,</a:t>
            </a:r>
          </a:p>
          <a:p>
            <a:r>
              <a:rPr lang="en-US" altLang="zh-TW" dirty="0"/>
              <a:t>57,</a:t>
            </a:r>
          </a:p>
          <a:p>
            <a:r>
              <a:rPr lang="en-US" altLang="zh-TW" dirty="0"/>
              <a:t>97,</a:t>
            </a:r>
          </a:p>
          <a:p>
            <a:r>
              <a:rPr lang="en-US" altLang="zh-TW" dirty="0"/>
              <a:t>105,</a:t>
            </a:r>
          </a:p>
          <a:p>
            <a:r>
              <a:rPr lang="en-US" altLang="zh-TW" dirty="0"/>
              <a:t>12,</a:t>
            </a:r>
          </a:p>
          <a:p>
            <a:r>
              <a:rPr lang="en-US" altLang="zh-TW" dirty="0"/>
              <a:t>55,</a:t>
            </a:r>
          </a:p>
          <a:p>
            <a:r>
              <a:rPr lang="en-US" altLang="zh-TW" dirty="0"/>
              <a:t>...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88283F3-FFFF-4CD4-8118-8E3237A7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032" y="4556624"/>
            <a:ext cx="749517" cy="7696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A6C6FF8-ABD1-4D87-B545-F15AD5D41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031" y="5389854"/>
            <a:ext cx="749517" cy="7337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0E90AC5-BC4D-44DC-8A92-11DEF3E4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309" y="2006993"/>
            <a:ext cx="674915" cy="69536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1E5200C-95D6-4832-B256-F0C62A7BB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9193" y="2792627"/>
            <a:ext cx="681031" cy="6953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758A5DC-9A3C-4EC6-8079-17909D7CEE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9959" y="2006993"/>
            <a:ext cx="674915" cy="6889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0D58664-DF82-4D01-B4B2-E3800EC521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9959" y="2806818"/>
            <a:ext cx="681032" cy="66698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D72D05-8497-40DC-B02B-B1E821A1AE97}"/>
              </a:ext>
            </a:extLst>
          </p:cNvPr>
          <p:cNvSpPr txBox="1"/>
          <p:nvPr/>
        </p:nvSpPr>
        <p:spPr>
          <a:xfrm>
            <a:off x="9028590" y="2991775"/>
            <a:ext cx="14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0, 1, 1, 0, ...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9198B31-C6A2-4ABF-8A73-CA2DB9ABAF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3831" y="4561944"/>
            <a:ext cx="749517" cy="70729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943744F-60DF-448F-BC43-18D96B8F65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3830" y="5389854"/>
            <a:ext cx="749517" cy="71645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F5A2E39-7D94-45A4-ADCD-430EBD28A780}"/>
              </a:ext>
            </a:extLst>
          </p:cNvPr>
          <p:cNvSpPr/>
          <p:nvPr/>
        </p:nvSpPr>
        <p:spPr>
          <a:xfrm>
            <a:off x="1094541" y="3714034"/>
            <a:ext cx="8404565" cy="25180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05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49990-C060-44E2-B8DB-0CD3A31E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BBD461-9CA5-478F-906E-576E60691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3-layer fully-connected model</a:t>
            </a:r>
          </a:p>
          <a:p>
            <a:r>
              <a:rPr lang="en-US" altLang="zh-TW" dirty="0"/>
              <a:t>100-dimensional noise vector input</a:t>
            </a:r>
          </a:p>
          <a:p>
            <a:r>
              <a:rPr lang="en-US" altLang="zh-TW" dirty="0"/>
              <a:t>28*28 image output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328303-2FB8-4B8F-9E4F-D17885C33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773" y="2569701"/>
            <a:ext cx="2928452" cy="40245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012322D-5B17-4A48-975E-92B85142C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890" y="3626014"/>
            <a:ext cx="749517" cy="76963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AF1C452-DBFD-4B5C-962D-50C10E3FA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9891" y="4716896"/>
            <a:ext cx="749517" cy="73379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1E6715-755A-410B-A12A-B2F6AF7C79D8}"/>
              </a:ext>
            </a:extLst>
          </p:cNvPr>
          <p:cNvSpPr txBox="1"/>
          <p:nvPr/>
        </p:nvSpPr>
        <p:spPr>
          <a:xfrm>
            <a:off x="6969691" y="3427796"/>
            <a:ext cx="573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26,</a:t>
            </a:r>
          </a:p>
          <a:p>
            <a:r>
              <a:rPr lang="en-US" altLang="zh-TW" dirty="0"/>
              <a:t>44,</a:t>
            </a:r>
          </a:p>
          <a:p>
            <a:r>
              <a:rPr lang="en-US" altLang="zh-TW" dirty="0"/>
              <a:t>57,</a:t>
            </a:r>
          </a:p>
          <a:p>
            <a:r>
              <a:rPr lang="en-US" altLang="zh-TW" dirty="0"/>
              <a:t>97,</a:t>
            </a:r>
          </a:p>
          <a:p>
            <a:r>
              <a:rPr lang="en-US" altLang="zh-TW" dirty="0"/>
              <a:t>105,</a:t>
            </a:r>
          </a:p>
          <a:p>
            <a:r>
              <a:rPr lang="en-US" altLang="zh-TW" dirty="0"/>
              <a:t>12,</a:t>
            </a:r>
          </a:p>
          <a:p>
            <a:r>
              <a:rPr lang="en-US" altLang="zh-TW" dirty="0"/>
              <a:t>55,</a:t>
            </a:r>
          </a:p>
          <a:p>
            <a:r>
              <a:rPr lang="en-US" altLang="zh-TW" dirty="0"/>
              <a:t>...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43E0CCA-EBEC-4AB5-BDB5-6B811C4AAA7F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7543041" y="4581958"/>
            <a:ext cx="252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5AC07DB-1FAC-4D17-8028-F2D87FD34603}"/>
              </a:ext>
            </a:extLst>
          </p:cNvPr>
          <p:cNvCxnSpPr>
            <a:cxnSpLocks/>
          </p:cNvCxnSpPr>
          <p:nvPr/>
        </p:nvCxnSpPr>
        <p:spPr>
          <a:xfrm>
            <a:off x="10582182" y="4581957"/>
            <a:ext cx="345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7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24807-0869-4C01-B0E3-0DAB58A1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6A2F96-71D4-4193-81ED-EC199C62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Platform</a:t>
            </a:r>
          </a:p>
          <a:p>
            <a:pPr lvl="1"/>
            <a:r>
              <a:rPr lang="en-US" altLang="zh-TW" dirty="0"/>
              <a:t>PYNQ-Z2</a:t>
            </a:r>
          </a:p>
          <a:p>
            <a:r>
              <a:rPr lang="en-US" altLang="zh-TW" dirty="0"/>
              <a:t>Customized model </a:t>
            </a:r>
            <a:r>
              <a:rPr lang="en-US" altLang="zh-TW" dirty="0">
                <a:solidFill>
                  <a:srgbClr val="FF0000"/>
                </a:solidFill>
              </a:rPr>
              <a:t>without</a:t>
            </a:r>
            <a:r>
              <a:rPr lang="en-US" altLang="zh-TW" dirty="0"/>
              <a:t> FINN</a:t>
            </a:r>
          </a:p>
          <a:p>
            <a:r>
              <a:rPr lang="en-US" altLang="zh-TW" dirty="0"/>
              <a:t>Throughput</a:t>
            </a:r>
          </a:p>
          <a:p>
            <a:pPr lvl="1"/>
            <a:r>
              <a:rPr lang="en-US" altLang="zh-TW" dirty="0"/>
              <a:t>Running Pytorch model on</a:t>
            </a:r>
          </a:p>
          <a:p>
            <a:pPr lvl="2"/>
            <a:r>
              <a:rPr lang="en-US" altLang="zh-TW" dirty="0"/>
              <a:t>CPU</a:t>
            </a:r>
            <a:r>
              <a:rPr lang="zh-TW" altLang="en-US" dirty="0"/>
              <a:t>：</a:t>
            </a:r>
            <a:r>
              <a:rPr lang="en-US" altLang="zh-TW" dirty="0"/>
              <a:t>2951.24  FPS</a:t>
            </a:r>
          </a:p>
          <a:p>
            <a:pPr lvl="2"/>
            <a:r>
              <a:rPr lang="en-US" altLang="zh-TW" dirty="0"/>
              <a:t>GPU</a:t>
            </a:r>
            <a:r>
              <a:rPr lang="zh-TW" altLang="en-US" dirty="0"/>
              <a:t>：</a:t>
            </a:r>
            <a:r>
              <a:rPr lang="en-US" altLang="zh-TW" dirty="0"/>
              <a:t>1333.21  FPS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218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A7E08-3C11-44D5-B6DF-BE6F945E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BFB69-3549-4CAD-B1E9-6A2A0311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Problem statement</a:t>
            </a:r>
          </a:p>
          <a:p>
            <a:r>
              <a:rPr lang="en-US" altLang="zh-TW" dirty="0"/>
              <a:t>System overview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INT8 Fully-connected model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PYNQ-Z2 result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347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478</Words>
  <Application>Microsoft Office PowerPoint</Application>
  <PresentationFormat>寬螢幕</PresentationFormat>
  <Paragraphs>131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Handwritten number Generation  on PYNQ-Z2</vt:lpstr>
      <vt:lpstr>Outline</vt:lpstr>
      <vt:lpstr>Outline</vt:lpstr>
      <vt:lpstr>Dataset</vt:lpstr>
      <vt:lpstr>Generative Adversarial Networks</vt:lpstr>
      <vt:lpstr>Generative Adversarial Networks</vt:lpstr>
      <vt:lpstr>Model Architecture</vt:lpstr>
      <vt:lpstr>Target</vt:lpstr>
      <vt:lpstr>Outline</vt:lpstr>
      <vt:lpstr>Operation flow</vt:lpstr>
      <vt:lpstr>Operation flow</vt:lpstr>
      <vt:lpstr>Operation flow</vt:lpstr>
      <vt:lpstr>Outline</vt:lpstr>
      <vt:lpstr>Training model</vt:lpstr>
      <vt:lpstr>Float32 to INT8</vt:lpstr>
      <vt:lpstr>Baseline Architecture</vt:lpstr>
      <vt:lpstr>Baseline Architecture</vt:lpstr>
      <vt:lpstr>Merge Scaling Factor and HardTanh</vt:lpstr>
      <vt:lpstr>Merge Scaling Factor and HardTanh</vt:lpstr>
      <vt:lpstr>Merge Scaling Factor and HardTanh</vt:lpstr>
      <vt:lpstr>Unroll Bottleneck Layer</vt:lpstr>
      <vt:lpstr>Unroll Bottleneck Layer</vt:lpstr>
      <vt:lpstr>Dataflow Architecture without streaming</vt:lpstr>
      <vt:lpstr>Dataflow Architecture without streaming</vt:lpstr>
      <vt:lpstr>Dataflow Architecture without streaming</vt:lpstr>
      <vt:lpstr>Outline</vt:lpstr>
      <vt:lpstr>Result</vt:lpstr>
      <vt:lpstr>Result</vt:lpstr>
      <vt:lpstr>Result</vt:lpstr>
      <vt:lpstr>Result</vt:lpstr>
      <vt:lpstr>Outline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Hand-written number Generation  on PYNQ-Z2</dc:title>
  <dc:creator>Kuo</dc:creator>
  <cp:lastModifiedBy>Kuo</cp:lastModifiedBy>
  <cp:revision>19</cp:revision>
  <dcterms:created xsi:type="dcterms:W3CDTF">2022-12-27T08:22:01Z</dcterms:created>
  <dcterms:modified xsi:type="dcterms:W3CDTF">2022-12-27T11:24:45Z</dcterms:modified>
</cp:coreProperties>
</file>