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1" r:id="rId2"/>
    <p:sldId id="272" r:id="rId3"/>
    <p:sldId id="273" r:id="rId4"/>
    <p:sldId id="274" r:id="rId5"/>
    <p:sldId id="278" r:id="rId6"/>
    <p:sldId id="276" r:id="rId7"/>
    <p:sldId id="277" r:id="rId8"/>
    <p:sldId id="275" r:id="rId9"/>
    <p:sldId id="279" r:id="rId10"/>
    <p:sldId id="28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>
      <p:cViewPr varScale="1">
        <p:scale>
          <a:sx n="62" d="100"/>
          <a:sy n="62" d="100"/>
        </p:scale>
        <p:origin x="832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5A3E8-6CC0-4A66-9468-4928D2635344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F7719-BACD-4E27-97A9-DE2EAAC13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58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6F52E-265E-41C7-9DDC-826622ECAAF8}" type="datetimeFigureOut">
              <a:rPr lang="zh-TW" altLang="en-US" smtClean="0"/>
              <a:pPr/>
              <a:t>2022/11/2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57158-30C4-4DC0-9437-620F9D3B4B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66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aseline="0">
                <a:latin typeface="Calibri" pitchFamily="34" charset="0"/>
                <a:ea typeface="標楷體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標楷體" pitchFamily="65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標楷體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標楷體" pitchFamily="65" charset="-120"/>
              </a:defRPr>
            </a:lvl1pPr>
          </a:lstStyle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標楷體" pitchFamily="65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648072"/>
          </a:xfrm>
        </p:spPr>
        <p:txBody>
          <a:bodyPr/>
          <a:lstStyle>
            <a:lvl1pPr>
              <a:defRPr sz="4000" baseline="0">
                <a:latin typeface="Calibri" pitchFamily="34" charset="0"/>
                <a:ea typeface="標楷體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5328592"/>
          </a:xfrm>
        </p:spPr>
        <p:txBody>
          <a:bodyPr/>
          <a:lstStyle>
            <a:lvl1pPr>
              <a:defRPr sz="2400" baseline="0">
                <a:latin typeface="Calibri" pitchFamily="34" charset="0"/>
                <a:ea typeface="標楷體" pitchFamily="65" charset="-120"/>
              </a:defRPr>
            </a:lvl1pPr>
            <a:lvl2pPr>
              <a:defRPr sz="2400" baseline="0">
                <a:latin typeface="Calibri" pitchFamily="34" charset="0"/>
                <a:ea typeface="標楷體" pitchFamily="65" charset="-120"/>
              </a:defRPr>
            </a:lvl2pPr>
            <a:lvl3pPr>
              <a:defRPr sz="2000" baseline="0">
                <a:latin typeface="Calibri" pitchFamily="34" charset="0"/>
                <a:ea typeface="標楷體" pitchFamily="65" charset="-120"/>
              </a:defRPr>
            </a:lvl3pPr>
            <a:lvl4pPr>
              <a:defRPr sz="2000" baseline="0">
                <a:latin typeface="Calibri" pitchFamily="34" charset="0"/>
                <a:ea typeface="標楷體" pitchFamily="65" charset="-120"/>
              </a:defRPr>
            </a:lvl4pPr>
            <a:lvl5pPr>
              <a:defRPr sz="2000" baseline="0">
                <a:latin typeface="Calibri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39349" y="6356350"/>
            <a:ext cx="3860800" cy="501650"/>
          </a:xfrm>
        </p:spPr>
        <p:txBody>
          <a:bodyPr/>
          <a:lstStyle>
            <a:lvl1pPr algn="l">
              <a:defRPr b="1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</a:defRPr>
            </a:lvl1pPr>
          </a:lstStyle>
          <a:p>
            <a:r>
              <a:rPr lang="en-US" altLang="zh-TW" dirty="0"/>
              <a:t>NTU / DCS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3119040" cy="501650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Straight Connector 10"/>
          <p:cNvCxnSpPr/>
          <p:nvPr userDrawn="1"/>
        </p:nvCxnSpPr>
        <p:spPr bwMode="auto">
          <a:xfrm>
            <a:off x="183848" y="908720"/>
            <a:ext cx="11785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NTU / DCS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207568" y="3147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342900" indent="-342900" algn="ctr">
              <a:lnSpc>
                <a:spcPct val="90000"/>
              </a:lnSpc>
              <a:spcAft>
                <a:spcPct val="20000"/>
              </a:spcAft>
            </a:pPr>
            <a:r>
              <a:rPr lang="en-US" altLang="zh-TW" sz="3300" dirty="0">
                <a:solidFill>
                  <a:srgbClr val="008000"/>
                </a:solidFill>
                <a:latin typeface="+mj-lt"/>
                <a:ea typeface="標楷體" pitchFamily="65" charset="-120"/>
              </a:rPr>
              <a:t>High Level Synthesis</a:t>
            </a:r>
          </a:p>
          <a:p>
            <a:pPr marL="342900" indent="-342900" algn="ctr">
              <a:lnSpc>
                <a:spcPct val="90000"/>
              </a:lnSpc>
              <a:spcAft>
                <a:spcPct val="20000"/>
              </a:spcAft>
            </a:pPr>
            <a:r>
              <a:rPr lang="en-US" altLang="zh-TW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標楷體" pitchFamily="65" charset="-120"/>
                <a:cs typeface="Calibri" pitchFamily="34" charset="0"/>
              </a:rPr>
              <a:t>Nov 3, 2022</a:t>
            </a:r>
            <a:endParaRPr lang="en-US" altLang="zh-TW" sz="29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493068" y="3080933"/>
            <a:ext cx="11201400" cy="2122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PMingLiU" panose="02020500000000000000" pitchFamily="18" charset="-120"/>
              </a:rPr>
              <a:t>Presenter: Yi-Chen Chu</a:t>
            </a:r>
          </a:p>
          <a:p>
            <a:pPr algn="ctr">
              <a:lnSpc>
                <a:spcPct val="150000"/>
              </a:lnSpc>
            </a:pPr>
            <a:r>
              <a:rPr lang="en-US" altLang="zh-TW" sz="2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PMingLiU" panose="02020500000000000000" pitchFamily="18" charset="-120"/>
              </a:rPr>
              <a:t>Advisor: Prof. </a:t>
            </a:r>
            <a:r>
              <a:rPr lang="en-US" altLang="zh-TW" sz="26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PMingLiU" panose="02020500000000000000" pitchFamily="18" charset="-120"/>
              </a:rPr>
              <a:t>Jiin</a:t>
            </a:r>
            <a:r>
              <a:rPr lang="en-US" altLang="zh-TW" sz="2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PMingLiU" panose="02020500000000000000" pitchFamily="18" charset="-120"/>
              </a:rPr>
              <a:t> Lai​</a:t>
            </a:r>
          </a:p>
          <a:p>
            <a:pPr algn="ctr">
              <a:lnSpc>
                <a:spcPct val="150000"/>
              </a:lnSpc>
            </a:pPr>
            <a:r>
              <a:rPr lang="en-US" altLang="zh-TW" sz="20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PMingLiU" panose="02020500000000000000" pitchFamily="18" charset="-120"/>
              </a:rPr>
              <a:t>Graduate Institute of Electronics Engineering, National Taiwan Univers</a:t>
            </a:r>
            <a:r>
              <a:rPr lang="en-US" altLang="zh-TW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PMingLiU" panose="02020500000000000000" pitchFamily="18" charset="-120"/>
              </a:rPr>
              <a:t>ity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13" name="Picture 2" descr="Image result for å°å¤§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4937380"/>
            <a:ext cx="1691191" cy="1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5086687"/>
            <a:ext cx="2515710" cy="1378287"/>
          </a:xfrm>
          <a:prstGeom prst="rect">
            <a:avLst/>
          </a:prstGeom>
        </p:spPr>
      </p:pic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1140768" y="1235968"/>
            <a:ext cx="99060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b="1" dirty="0" err="1">
                <a:ea typeface="PMingLiU" panose="02020500000000000000" pitchFamily="18" charset="-120"/>
              </a:rPr>
              <a:t>LabB</a:t>
            </a:r>
            <a:r>
              <a:rPr lang="en-US" altLang="zh-TW" b="1" dirty="0">
                <a:ea typeface="PMingLiU" panose="02020500000000000000" pitchFamily="18" charset="-120"/>
              </a:rPr>
              <a:t>: Discrete Fourier Transform (DFT)</a:t>
            </a:r>
            <a:endParaRPr lang="en-US" altLang="zh-TW" sz="3200" b="1" dirty="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72096-3E74-4417-AFB1-6DCA2B60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Questions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4981B1-F8F4-4C08-B843-F50C71BE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altLang="zh-TW" dirty="0"/>
              <a:t>How to calculate loop latency?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altLang="zh-TW" dirty="0"/>
              <a:t>	Loop latency  = Iteration latency + (N - 1) * Initiation Interval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 startAt="2"/>
            </a:pPr>
            <a:r>
              <a:rPr lang="en-US" altLang="zh-TW" dirty="0"/>
              <a:t>What is “bundle” in #pragma HLS INTERFACE mode=</a:t>
            </a:r>
            <a:r>
              <a:rPr lang="en-US" altLang="zh-TW" dirty="0" err="1"/>
              <a:t>m_axi</a:t>
            </a:r>
            <a:r>
              <a:rPr lang="en-US" altLang="zh-TW" dirty="0"/>
              <a:t> port=in  bundle=gem_0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altLang="zh-TW" dirty="0"/>
              <a:t>	Groups function arguments into AXI interface ports. 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1F5A41-49CE-4609-9A1B-008D8D01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96A2E1-DB9F-4CD6-939D-9CC1FD1C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293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65265-9DBE-4EFA-8B26-938AE871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DFT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F104E0-868B-45AD-8351-2787D611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DFT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4FD35C-28E3-406A-9E42-4A0E07FA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F502E4-61C7-4207-A71A-B57A8908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A5AEB5D-4EE4-4DC2-A6E3-0C6405FE1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49" y="1556792"/>
            <a:ext cx="2971800" cy="94297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46C0669C-FC23-4D94-B4C2-1B479D71E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76" y="3364029"/>
            <a:ext cx="9744075" cy="942975"/>
          </a:xfrm>
          <a:prstGeom prst="rect">
            <a:avLst/>
          </a:prstGeom>
        </p:spPr>
      </p:pic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7A56FC63-6B00-421F-B8B8-9634F19DDC67}"/>
              </a:ext>
            </a:extLst>
          </p:cNvPr>
          <p:cNvSpPr/>
          <p:nvPr/>
        </p:nvSpPr>
        <p:spPr>
          <a:xfrm>
            <a:off x="1220180" y="2595207"/>
            <a:ext cx="411324" cy="689778"/>
          </a:xfrm>
          <a:prstGeom prst="downArrow">
            <a:avLst>
              <a:gd name="adj1" fmla="val 342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07CAE97D-0114-4F14-ADD5-56936762E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75" y="2617843"/>
            <a:ext cx="1164976" cy="60979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C542044C-F900-4CAF-BFA4-CC5D27AD1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53" y="2774735"/>
            <a:ext cx="5742967" cy="300345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1210CE3-33B3-406B-95F1-B00B0E39AF86}"/>
              </a:ext>
            </a:extLst>
          </p:cNvPr>
          <p:cNvSpPr/>
          <p:nvPr/>
        </p:nvSpPr>
        <p:spPr>
          <a:xfrm>
            <a:off x="2639616" y="3595328"/>
            <a:ext cx="3816424" cy="432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A625AA-AB78-4E92-BEC5-F4589B5F0CB5}"/>
              </a:ext>
            </a:extLst>
          </p:cNvPr>
          <p:cNvSpPr/>
          <p:nvPr/>
        </p:nvSpPr>
        <p:spPr>
          <a:xfrm>
            <a:off x="6971116" y="3595328"/>
            <a:ext cx="3805404" cy="432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D8162EC-77E5-486B-ACC8-7E07503D7C45}"/>
              </a:ext>
            </a:extLst>
          </p:cNvPr>
          <p:cNvSpPr txBox="1"/>
          <p:nvPr/>
        </p:nvSpPr>
        <p:spPr>
          <a:xfrm>
            <a:off x="4179618" y="4079824"/>
            <a:ext cx="73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</a:rPr>
              <a:t>Real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CEBFB5B-DFF6-419D-B84A-2ECFA79AB617}"/>
              </a:ext>
            </a:extLst>
          </p:cNvPr>
          <p:cNvSpPr txBox="1"/>
          <p:nvPr/>
        </p:nvSpPr>
        <p:spPr>
          <a:xfrm>
            <a:off x="8390416" y="4077072"/>
            <a:ext cx="966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</a:rPr>
              <a:t>Image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6CE38-CD21-43BD-A84D-0814B19E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DFT-256 Software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418B6-6BF4-467B-BE94-F7788FCC9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Possible improvement</a:t>
            </a:r>
          </a:p>
          <a:p>
            <a:pPr lvl="1"/>
            <a:r>
              <a:rPr lang="en-US" altLang="zh-TW" dirty="0"/>
              <a:t>Sin, Cos lookup table</a:t>
            </a:r>
          </a:p>
          <a:p>
            <a:pPr lvl="1"/>
            <a:r>
              <a:rPr lang="en-US" altLang="zh-TW" dirty="0"/>
              <a:t>Storage minimization</a:t>
            </a:r>
          </a:p>
          <a:p>
            <a:pPr lvl="1"/>
            <a:r>
              <a:rPr lang="en-US" altLang="zh-TW" dirty="0"/>
              <a:t>Pipeline II = 1</a:t>
            </a:r>
          </a:p>
          <a:p>
            <a:pPr lvl="1"/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E8D547-F937-4C12-8462-D7D81F51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C68409-EAC8-4519-A3EB-15A1D5DE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54ECF73-C8EF-46B1-B469-5C1CED0F21CC}"/>
              </a:ext>
            </a:extLst>
          </p:cNvPr>
          <p:cNvGrpSpPr/>
          <p:nvPr/>
        </p:nvGrpSpPr>
        <p:grpSpPr>
          <a:xfrm>
            <a:off x="4655840" y="1395122"/>
            <a:ext cx="6621837" cy="4618842"/>
            <a:chOff x="2876134" y="1700808"/>
            <a:chExt cx="6621837" cy="4618842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7A9625B1-0269-478C-B2C5-DCBCB86D6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4677" y="1700808"/>
              <a:ext cx="4863294" cy="461884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C5C4AB3-B8F8-436E-A020-3B2DC0293D55}"/>
                </a:ext>
              </a:extLst>
            </p:cNvPr>
            <p:cNvGrpSpPr/>
            <p:nvPr/>
          </p:nvGrpSpPr>
          <p:grpSpPr>
            <a:xfrm>
              <a:off x="2876134" y="2556394"/>
              <a:ext cx="2016224" cy="3607418"/>
              <a:chOff x="2780123" y="2283022"/>
              <a:chExt cx="2016224" cy="3607418"/>
            </a:xfrm>
          </p:grpSpPr>
          <p:sp>
            <p:nvSpPr>
              <p:cNvPr id="9" name="右大括弧 8">
                <a:extLst>
                  <a:ext uri="{FF2B5EF4-FFF2-40B4-BE49-F238E27FC236}">
                    <a16:creationId xmlns:a16="http://schemas.microsoft.com/office/drawing/2014/main" id="{0035F94E-B87E-4C27-A60C-800C03331516}"/>
                  </a:ext>
                </a:extLst>
              </p:cNvPr>
              <p:cNvSpPr/>
              <p:nvPr/>
            </p:nvSpPr>
            <p:spPr>
              <a:xfrm flipH="1">
                <a:off x="4566261" y="2283022"/>
                <a:ext cx="224576" cy="1152128"/>
              </a:xfrm>
              <a:prstGeom prst="rightBrace">
                <a:avLst>
                  <a:gd name="adj1" fmla="val 59212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2A5A831-A405-49E3-B105-88809682C785}"/>
                  </a:ext>
                </a:extLst>
              </p:cNvPr>
              <p:cNvSpPr txBox="1"/>
              <p:nvPr/>
            </p:nvSpPr>
            <p:spPr>
              <a:xfrm>
                <a:off x="2780123" y="2586854"/>
                <a:ext cx="17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>
                    <a:solidFill>
                      <a:srgbClr val="C00000"/>
                    </a:solidFill>
                  </a:rPr>
                  <a:t>Initialization</a:t>
                </a:r>
                <a:endParaRPr lang="zh-TW" altLang="en-US" sz="2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右大括弧 10">
                <a:extLst>
                  <a:ext uri="{FF2B5EF4-FFF2-40B4-BE49-F238E27FC236}">
                    <a16:creationId xmlns:a16="http://schemas.microsoft.com/office/drawing/2014/main" id="{A05208B9-3CD9-4F0F-B173-D77486AD6D32}"/>
                  </a:ext>
                </a:extLst>
              </p:cNvPr>
              <p:cNvSpPr/>
              <p:nvPr/>
            </p:nvSpPr>
            <p:spPr>
              <a:xfrm flipH="1">
                <a:off x="4566261" y="3539017"/>
                <a:ext cx="224576" cy="1311087"/>
              </a:xfrm>
              <a:prstGeom prst="rightBrace">
                <a:avLst>
                  <a:gd name="adj1" fmla="val 59212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F59AC3C-1541-4A65-93C0-6CD2D02B2981}"/>
                  </a:ext>
                </a:extLst>
              </p:cNvPr>
              <p:cNvSpPr txBox="1"/>
              <p:nvPr/>
            </p:nvSpPr>
            <p:spPr>
              <a:xfrm>
                <a:off x="2864244" y="3777496"/>
                <a:ext cx="16068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b="1" dirty="0">
                    <a:solidFill>
                      <a:srgbClr val="C00000"/>
                    </a:solidFill>
                  </a:rPr>
                  <a:t>Two Loop</a:t>
                </a:r>
              </a:p>
              <a:p>
                <a:pPr algn="ctr"/>
                <a:r>
                  <a:rPr lang="en-US" altLang="zh-TW" sz="2400" b="1" dirty="0">
                    <a:solidFill>
                      <a:srgbClr val="C00000"/>
                    </a:solidFill>
                  </a:rPr>
                  <a:t>Calculation</a:t>
                </a:r>
                <a:endParaRPr lang="zh-TW" altLang="en-US" sz="2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BDE2E15-ABF9-49BD-A79F-19B782CDD4F5}"/>
                  </a:ext>
                </a:extLst>
              </p:cNvPr>
              <p:cNvSpPr txBox="1"/>
              <p:nvPr/>
            </p:nvSpPr>
            <p:spPr>
              <a:xfrm>
                <a:off x="3065266" y="5013205"/>
                <a:ext cx="12025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b="1" dirty="0">
                    <a:solidFill>
                      <a:srgbClr val="C00000"/>
                    </a:solidFill>
                  </a:rPr>
                  <a:t>In-place</a:t>
                </a:r>
              </a:p>
              <a:p>
                <a:pPr algn="ctr"/>
                <a:r>
                  <a:rPr lang="en-US" altLang="zh-TW" sz="2400" b="1" dirty="0">
                    <a:solidFill>
                      <a:srgbClr val="C00000"/>
                    </a:solidFill>
                  </a:rPr>
                  <a:t>DFT</a:t>
                </a:r>
                <a:endParaRPr lang="zh-TW" altLang="en-US" sz="2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右大括弧 13">
                <a:extLst>
                  <a:ext uri="{FF2B5EF4-FFF2-40B4-BE49-F238E27FC236}">
                    <a16:creationId xmlns:a16="http://schemas.microsoft.com/office/drawing/2014/main" id="{06686DBA-09E4-4F9D-AF27-3BEFC53C440C}"/>
                  </a:ext>
                </a:extLst>
              </p:cNvPr>
              <p:cNvSpPr/>
              <p:nvPr/>
            </p:nvSpPr>
            <p:spPr>
              <a:xfrm flipH="1">
                <a:off x="4566261" y="4954335"/>
                <a:ext cx="230086" cy="936105"/>
              </a:xfrm>
              <a:prstGeom prst="rightBrace">
                <a:avLst>
                  <a:gd name="adj1" fmla="val 59212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132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9A0C9-565C-4790-9C63-AAE28935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DFT-256 Direct-mapped Design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AA2CB0-FE12-412E-9C62-BF2AC776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</a:p>
          <a:p>
            <a:pPr lvl="1"/>
            <a:r>
              <a:rPr lang="en-US" altLang="zh-TW" dirty="0"/>
              <a:t>Inner pipeline loop: 50 + 5 * 256 = 1330</a:t>
            </a:r>
          </a:p>
          <a:p>
            <a:pPr lvl="1"/>
            <a:r>
              <a:rPr lang="en-US" altLang="zh-TW" dirty="0"/>
              <a:t>Outer loop: 256 * 1334 = 341504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Two II violation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930E9E-5A49-4E70-A8B3-C9CD15C5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B4FAA0-0FB9-4853-BC07-BC61E563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0C417E5-5338-4262-86F7-D7E99B736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90" b="21515"/>
          <a:stretch/>
        </p:blipFill>
        <p:spPr>
          <a:xfrm>
            <a:off x="609600" y="2333214"/>
            <a:ext cx="9581081" cy="126331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A17F6423-E560-4E71-8CA0-07B79D667365}"/>
              </a:ext>
            </a:extLst>
          </p:cNvPr>
          <p:cNvGrpSpPr/>
          <p:nvPr/>
        </p:nvGrpSpPr>
        <p:grpSpPr>
          <a:xfrm>
            <a:off x="609600" y="4182556"/>
            <a:ext cx="6102331" cy="2254366"/>
            <a:chOff x="1051423" y="4155883"/>
            <a:chExt cx="6102331" cy="2254366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7437C5A5-7B6F-4499-B4B1-7A2F91BAA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223"/>
            <a:stretch/>
          </p:blipFill>
          <p:spPr>
            <a:xfrm>
              <a:off x="3058085" y="4155883"/>
              <a:ext cx="4095669" cy="2254366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B5C06E79-2551-425A-A445-468C154D24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9818"/>
            <a:stretch/>
          </p:blipFill>
          <p:spPr>
            <a:xfrm>
              <a:off x="1051423" y="4155883"/>
              <a:ext cx="2000967" cy="225436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33BE75E-10CE-4DE5-BEBF-A9236B197186}"/>
              </a:ext>
            </a:extLst>
          </p:cNvPr>
          <p:cNvGrpSpPr/>
          <p:nvPr/>
        </p:nvGrpSpPr>
        <p:grpSpPr>
          <a:xfrm>
            <a:off x="7033648" y="4678080"/>
            <a:ext cx="4551600" cy="1263317"/>
            <a:chOff x="996824" y="1904181"/>
            <a:chExt cx="4551600" cy="1263317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0FBEC9F-DFEA-471A-BF30-F23CA1A613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2107"/>
            <a:stretch/>
          </p:blipFill>
          <p:spPr>
            <a:xfrm>
              <a:off x="996824" y="1904181"/>
              <a:ext cx="1638384" cy="1263317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122D4E1B-0CA3-4BA1-A6F1-2D322F904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7465" r="16932" b="62107"/>
            <a:stretch/>
          </p:blipFill>
          <p:spPr>
            <a:xfrm>
              <a:off x="2645493" y="1904182"/>
              <a:ext cx="2902931" cy="1263316"/>
            </a:xfrm>
            <a:prstGeom prst="rect">
              <a:avLst/>
            </a:prstGeom>
          </p:spPr>
        </p:pic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B106D1C-7DA2-461C-81DE-6CB372F2C835}"/>
              </a:ext>
            </a:extLst>
          </p:cNvPr>
          <p:cNvSpPr txBox="1"/>
          <p:nvPr/>
        </p:nvSpPr>
        <p:spPr>
          <a:xfrm>
            <a:off x="7680176" y="6323759"/>
            <a:ext cx="354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Memory Dependency, II=5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FC62303-EE64-432D-8AC5-8EC1B82CE784}"/>
              </a:ext>
            </a:extLst>
          </p:cNvPr>
          <p:cNvSpPr txBox="1"/>
          <p:nvPr/>
        </p:nvSpPr>
        <p:spPr>
          <a:xfrm>
            <a:off x="1950231" y="6323760"/>
            <a:ext cx="3339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Resource Limitation, II=2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1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DB35-32DE-44BF-A3CF-105E9517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Cosine, Sine Lookup Table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63DFD2-A51F-4A30-82F4-08BF85ED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77E6AF-2616-4D02-A32D-57B850D4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A0326B2-450E-4978-8341-3C22BC2F3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From DFT</a:t>
            </a:r>
          </a:p>
          <a:p>
            <a:pPr lvl="1"/>
            <a:r>
              <a:rPr lang="en-US" altLang="zh-TW" dirty="0"/>
              <a:t> </a:t>
            </a:r>
          </a:p>
          <a:p>
            <a:pPr lvl="1">
              <a:spcAft>
                <a:spcPts val="1200"/>
              </a:spcAft>
            </a:pPr>
            <a:r>
              <a:rPr lang="en-US" altLang="zh-TW" dirty="0"/>
              <a:t>Look up table</a:t>
            </a:r>
          </a:p>
          <a:p>
            <a:pPr lvl="2">
              <a:spcAft>
                <a:spcPts val="600"/>
              </a:spcAft>
            </a:pPr>
            <a:r>
              <a:rPr lang="en-US" altLang="zh-TW" sz="2800" dirty="0"/>
              <a:t>                 </a:t>
            </a:r>
          </a:p>
          <a:p>
            <a:pPr lvl="2">
              <a:spcAft>
                <a:spcPts val="600"/>
              </a:spcAft>
            </a:pPr>
            <a:r>
              <a:rPr lang="en-US" altLang="zh-TW" sz="2800" dirty="0"/>
              <a:t> </a:t>
            </a:r>
          </a:p>
          <a:p>
            <a:pPr lvl="2"/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9F7428-6EFF-465B-A063-283F6566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484784"/>
            <a:ext cx="3933825" cy="51435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EC709FC-3B9A-444E-9526-A93294B5B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75" y="2468843"/>
            <a:ext cx="3143250" cy="115252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DAFAF816-2E15-4F29-86F2-1D6991D5A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349" y="1161360"/>
            <a:ext cx="4877051" cy="52199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B36B52A-AEBE-4677-8ACC-FFD683F01E87}"/>
              </a:ext>
            </a:extLst>
          </p:cNvPr>
          <p:cNvSpPr/>
          <p:nvPr/>
        </p:nvSpPr>
        <p:spPr>
          <a:xfrm>
            <a:off x="7477460" y="4509120"/>
            <a:ext cx="2520280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53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15775-8068-4E33-A935-690A8814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Storage Minimization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BBA7A-DAF3-42C8-BAEB-28AE97EE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Separate I/O ports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reduce</a:t>
            </a:r>
            <a:r>
              <a:rPr lang="zh-TW" altLang="en-US" dirty="0"/>
              <a:t> </a:t>
            </a:r>
            <a:r>
              <a:rPr lang="en-US" altLang="zh-TW" dirty="0"/>
              <a:t>two</a:t>
            </a:r>
            <a:r>
              <a:rPr lang="zh-TW" altLang="en-US" dirty="0"/>
              <a:t> </a:t>
            </a:r>
            <a:r>
              <a:rPr lang="en-US" altLang="zh-TW" dirty="0"/>
              <a:t>BRAM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1340A0-34B2-4626-9568-52069997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B4539F-D9EA-46C1-B6F4-86FAAC6F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A317DF9-26E2-4056-8EBB-9A07FBF2B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349" y="1161360"/>
            <a:ext cx="4877051" cy="52199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E337347-373C-4569-9FFC-6D6857673ADA}"/>
              </a:ext>
            </a:extLst>
          </p:cNvPr>
          <p:cNvSpPr/>
          <p:nvPr/>
        </p:nvSpPr>
        <p:spPr>
          <a:xfrm>
            <a:off x="7320136" y="1268760"/>
            <a:ext cx="3119040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FF4D12B-A6F0-4F92-9F5D-3362E8085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50" y="1732111"/>
            <a:ext cx="4863294" cy="46188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387FCBD-6B96-4193-A8E2-76030C0E27C7}"/>
              </a:ext>
            </a:extLst>
          </p:cNvPr>
          <p:cNvSpPr/>
          <p:nvPr/>
        </p:nvSpPr>
        <p:spPr>
          <a:xfrm>
            <a:off x="944674" y="2492896"/>
            <a:ext cx="1656184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01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39D0B-9FD0-4564-B212-7C50E78F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Pipeline II =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C3B35D-F8B9-4410-B755-6DDF8A156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different </a:t>
            </a:r>
            <a:r>
              <a:rPr lang="en-US" altLang="zh-TW" dirty="0" err="1"/>
              <a:t>m_axi</a:t>
            </a:r>
            <a:r>
              <a:rPr lang="en-US" altLang="zh-TW" dirty="0"/>
              <a:t> adapter </a:t>
            </a:r>
          </a:p>
          <a:p>
            <a:pPr lvl="1"/>
            <a:r>
              <a:rPr lang="en-US" altLang="zh-TW" dirty="0"/>
              <a:t>No resource limitation</a:t>
            </a:r>
          </a:p>
          <a:p>
            <a:r>
              <a:rPr lang="en-US" altLang="zh-TW" dirty="0"/>
              <a:t>Loop interchange</a:t>
            </a:r>
          </a:p>
          <a:p>
            <a:pPr lvl="1"/>
            <a:r>
              <a:rPr lang="en-US" altLang="zh-TW" dirty="0"/>
              <a:t>No memory dependence</a:t>
            </a:r>
          </a:p>
          <a:p>
            <a:r>
              <a:rPr lang="en-US" altLang="zh-TW" dirty="0"/>
              <a:t>#pragma HLS PIPELINE II = 1 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511E475-B807-4181-AAE1-A2A3F4E4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93243D-D3E3-4460-8621-92D6BD66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D0F0F81-DF8D-4105-A678-1240E26B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349" y="1161360"/>
            <a:ext cx="4877051" cy="52199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D613EB7-2128-4657-807D-2830BEA83D17}"/>
              </a:ext>
            </a:extLst>
          </p:cNvPr>
          <p:cNvSpPr/>
          <p:nvPr/>
        </p:nvSpPr>
        <p:spPr>
          <a:xfrm>
            <a:off x="8976320" y="1772816"/>
            <a:ext cx="648072" cy="5760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4B3FEE-20A7-4185-B9F9-9CB7E0E88EF7}"/>
              </a:ext>
            </a:extLst>
          </p:cNvPr>
          <p:cNvSpPr/>
          <p:nvPr/>
        </p:nvSpPr>
        <p:spPr>
          <a:xfrm>
            <a:off x="7536160" y="4221088"/>
            <a:ext cx="1800200" cy="1440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6C69DA33-14D1-4EC5-9E91-3C0C9E5BBEC2}"/>
              </a:ext>
            </a:extLst>
          </p:cNvPr>
          <p:cNvSpPr/>
          <p:nvPr/>
        </p:nvSpPr>
        <p:spPr>
          <a:xfrm rot="1298515">
            <a:off x="9143139" y="2547236"/>
            <a:ext cx="1512168" cy="1584176"/>
          </a:xfrm>
          <a:prstGeom prst="arc">
            <a:avLst>
              <a:gd name="adj1" fmla="val 16200000"/>
              <a:gd name="adj2" fmla="val 2637885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47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AE7F8DB-CBE0-4AA8-9632-0F6524384CF3}"/>
              </a:ext>
            </a:extLst>
          </p:cNvPr>
          <p:cNvSpPr txBox="1">
            <a:spLocks/>
          </p:cNvSpPr>
          <p:nvPr/>
        </p:nvSpPr>
        <p:spPr>
          <a:xfrm>
            <a:off x="609600" y="1052736"/>
            <a:ext cx="109728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Performance</a:t>
            </a:r>
          </a:p>
          <a:p>
            <a:pPr lvl="1"/>
            <a:r>
              <a:rPr lang="en-US" altLang="zh-TW" dirty="0"/>
              <a:t>342285 cycles -&gt; 73480 cycles</a:t>
            </a:r>
          </a:p>
          <a:p>
            <a:endParaRPr lang="en-US" altLang="zh-TW" dirty="0"/>
          </a:p>
          <a:p>
            <a:pPr marL="0" indent="0">
              <a:spcAft>
                <a:spcPts val="600"/>
              </a:spcAft>
              <a:buNone/>
            </a:pPr>
            <a:endParaRPr lang="en-US" altLang="zh-TW" dirty="0"/>
          </a:p>
          <a:p>
            <a:r>
              <a:rPr lang="en-US" altLang="zh-TW" dirty="0"/>
              <a:t>Utilizations and instances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5B9535-6B60-4EF1-8E4F-0EC383C0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DFT-256 Optimization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773B440-3404-404D-BB84-CF351AB0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3D95DE-7E52-43F6-925F-A8ECD16A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F529DF-7600-4F03-9CDB-AB3D52A8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67" y="4691541"/>
            <a:ext cx="3048157" cy="16828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97E15AD-2C99-447A-8A9A-2B653CE77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3356992"/>
            <a:ext cx="6020109" cy="107320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5FB83B2-5415-4CEC-8344-04F134033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1965444"/>
            <a:ext cx="10393498" cy="92079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69E80F3-CD62-4001-85D6-8BF9D3056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664" y="4700975"/>
            <a:ext cx="3048157" cy="168283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18B63DF-0564-4F39-8309-DB47CA95D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4664" y="3356992"/>
            <a:ext cx="5219968" cy="122561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81B270F-6254-4D0B-B6AE-A88410F87BEE}"/>
              </a:ext>
            </a:extLst>
          </p:cNvPr>
          <p:cNvSpPr/>
          <p:nvPr/>
        </p:nvSpPr>
        <p:spPr>
          <a:xfrm>
            <a:off x="6564664" y="3510916"/>
            <a:ext cx="1907600" cy="6036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3D8F69-2B04-4FB6-81B2-E02220EAA56D}"/>
              </a:ext>
            </a:extLst>
          </p:cNvPr>
          <p:cNvSpPr/>
          <p:nvPr/>
        </p:nvSpPr>
        <p:spPr>
          <a:xfrm>
            <a:off x="6564663" y="4282741"/>
            <a:ext cx="5214069" cy="1474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14DBBD-ED27-4EDE-9656-2D65D76FB55D}"/>
              </a:ext>
            </a:extLst>
          </p:cNvPr>
          <p:cNvSpPr/>
          <p:nvPr/>
        </p:nvSpPr>
        <p:spPr>
          <a:xfrm>
            <a:off x="407368" y="3989487"/>
            <a:ext cx="6020109" cy="1250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F07FB4-3473-4476-9E6A-30E1603364A1}"/>
              </a:ext>
            </a:extLst>
          </p:cNvPr>
          <p:cNvSpPr/>
          <p:nvPr/>
        </p:nvSpPr>
        <p:spPr>
          <a:xfrm>
            <a:off x="413266" y="4121499"/>
            <a:ext cx="2298358" cy="1612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DF15D5-1FFF-45C7-9E77-332836CC60F1}"/>
              </a:ext>
            </a:extLst>
          </p:cNvPr>
          <p:cNvSpPr/>
          <p:nvPr/>
        </p:nvSpPr>
        <p:spPr>
          <a:xfrm>
            <a:off x="6564663" y="5896017"/>
            <a:ext cx="3048158" cy="1972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CC7E64-F010-4F16-A9A3-3C94036A5A31}"/>
              </a:ext>
            </a:extLst>
          </p:cNvPr>
          <p:cNvSpPr/>
          <p:nvPr/>
        </p:nvSpPr>
        <p:spPr>
          <a:xfrm>
            <a:off x="407368" y="5912685"/>
            <a:ext cx="3048158" cy="1446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90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3BFF357-FC8C-420B-8B69-C6D7E1A1BA99}"/>
              </a:ext>
            </a:extLst>
          </p:cNvPr>
          <p:cNvSpPr txBox="1">
            <a:spLocks/>
          </p:cNvSpPr>
          <p:nvPr/>
        </p:nvSpPr>
        <p:spPr>
          <a:xfrm>
            <a:off x="609600" y="1052736"/>
            <a:ext cx="109728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Comparison Table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Conclusion</a:t>
            </a:r>
          </a:p>
          <a:p>
            <a:pPr lvl="1"/>
            <a:r>
              <a:rPr lang="en-US" altLang="zh-TW" dirty="0"/>
              <a:t>By using pipeline method, process time can be reduced by 4.65x.</a:t>
            </a:r>
          </a:p>
          <a:p>
            <a:pPr lvl="1"/>
            <a:r>
              <a:rPr lang="en-US" altLang="zh-TW" dirty="0"/>
              <a:t>By loop interchange and more </a:t>
            </a:r>
            <a:r>
              <a:rPr lang="en-US" altLang="zh-TW" dirty="0" err="1"/>
              <a:t>m_axi</a:t>
            </a:r>
            <a:r>
              <a:rPr lang="en-US" altLang="zh-TW" dirty="0"/>
              <a:t> adapter, II violation can be solved.</a:t>
            </a:r>
          </a:p>
          <a:p>
            <a:pPr lvl="1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DF3BF2-CAB7-4E4E-B537-BFA53899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Comparison and Conclusion</a:t>
            </a:r>
            <a:endParaRPr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B7815D2-9E2C-499C-8FFB-E1BE2C7D4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805455"/>
              </p:ext>
            </p:extLst>
          </p:nvPr>
        </p:nvGraphicFramePr>
        <p:xfrm>
          <a:off x="1055440" y="1556792"/>
          <a:ext cx="1008112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87">
                  <a:extLst>
                    <a:ext uri="{9D8B030D-6E8A-4147-A177-3AD203B41FA5}">
                      <a16:colId xmlns:a16="http://schemas.microsoft.com/office/drawing/2014/main" val="194629322"/>
                    </a:ext>
                  </a:extLst>
                </a:gridCol>
                <a:gridCol w="1680187">
                  <a:extLst>
                    <a:ext uri="{9D8B030D-6E8A-4147-A177-3AD203B41FA5}">
                      <a16:colId xmlns:a16="http://schemas.microsoft.com/office/drawing/2014/main" val="3857764952"/>
                    </a:ext>
                  </a:extLst>
                </a:gridCol>
                <a:gridCol w="3360373">
                  <a:extLst>
                    <a:ext uri="{9D8B030D-6E8A-4147-A177-3AD203B41FA5}">
                      <a16:colId xmlns:a16="http://schemas.microsoft.com/office/drawing/2014/main" val="433216058"/>
                    </a:ext>
                  </a:extLst>
                </a:gridCol>
                <a:gridCol w="3360373">
                  <a:extLst>
                    <a:ext uri="{9D8B030D-6E8A-4147-A177-3AD203B41FA5}">
                      <a16:colId xmlns:a16="http://schemas.microsoft.com/office/drawing/2014/main" val="40906345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Direct-mapped</a:t>
                      </a:r>
                      <a:endParaRPr lang="zh-TW" alt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This work</a:t>
                      </a:r>
                      <a:endParaRPr lang="zh-TW" alt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07288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Process Time (cycles) </a:t>
                      </a:r>
                      <a:endParaRPr lang="zh-TW" alt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342285</a:t>
                      </a:r>
                      <a:endParaRPr lang="zh-TW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73480</a:t>
                      </a:r>
                      <a:endParaRPr lang="zh-TW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3000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I/O ports</a:t>
                      </a:r>
                      <a:endParaRPr lang="zh-TW" alt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815944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 err="1"/>
                        <a:t>m_axi</a:t>
                      </a:r>
                      <a:r>
                        <a:rPr lang="en-US" altLang="zh-TW" sz="2000" b="1" dirty="0"/>
                        <a:t> Adapter</a:t>
                      </a:r>
                      <a:endParaRPr lang="zh-TW" alt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442618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Hardware</a:t>
                      </a:r>
                    </a:p>
                    <a:p>
                      <a:pPr algn="ctr"/>
                      <a:r>
                        <a:rPr lang="en-US" altLang="zh-TW" sz="2000" b="1" dirty="0"/>
                        <a:t>Resource</a:t>
                      </a:r>
                      <a:endParaRPr lang="zh-TW" alt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BRAM</a:t>
                      </a:r>
                      <a:endParaRPr lang="zh-TW" alt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</a:p>
                    <a:p>
                      <a:pPr algn="ctr"/>
                      <a:r>
                        <a:rPr lang="en-US" altLang="zh-TW" b="1" dirty="0"/>
                        <a:t>(Data buffer)</a:t>
                      </a:r>
                      <a:endParaRPr lang="zh-TW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 </a:t>
                      </a:r>
                    </a:p>
                    <a:p>
                      <a:pPr algn="ctr"/>
                      <a:r>
                        <a:rPr lang="en-US" altLang="zh-TW" b="1" dirty="0"/>
                        <a:t>(cos, sin coefficient buffer)</a:t>
                      </a:r>
                      <a:endParaRPr lang="zh-TW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67312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DSP</a:t>
                      </a:r>
                      <a:endParaRPr lang="zh-TW" alt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14</a:t>
                      </a:r>
                      <a:endParaRPr lang="zh-TW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20</a:t>
                      </a:r>
                      <a:endParaRPr lang="zh-TW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4971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FF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5151</a:t>
                      </a:r>
                      <a:endParaRPr lang="zh-TW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5671</a:t>
                      </a:r>
                      <a:endParaRPr lang="zh-TW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77168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LUT</a:t>
                      </a:r>
                      <a:endParaRPr lang="zh-TW" alt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6558</a:t>
                      </a:r>
                      <a:endParaRPr lang="zh-TW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9246</a:t>
                      </a:r>
                      <a:endParaRPr lang="zh-TW" altLang="en-US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1129016"/>
                  </a:ext>
                </a:extLst>
              </a:tr>
            </a:tbl>
          </a:graphicData>
        </a:graphic>
      </p:graphicFrame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8E76B4-4DBC-449B-AC8A-BC940059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 / DCS Lab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B5EBB4-DA35-46C8-859C-ADAF963A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09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4003</TotalTime>
  <Words>294</Words>
  <Application>Microsoft Office PowerPoint</Application>
  <PresentationFormat>寬螢幕</PresentationFormat>
  <Paragraphs>113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新細明體</vt:lpstr>
      <vt:lpstr>標楷體</vt:lpstr>
      <vt:lpstr>Arial</vt:lpstr>
      <vt:lpstr>Calibri</vt:lpstr>
      <vt:lpstr>Office 佈景主題</vt:lpstr>
      <vt:lpstr>PowerPoint 簡報</vt:lpstr>
      <vt:lpstr>DFT Algorithm</vt:lpstr>
      <vt:lpstr>DFT-256 Software Implementation</vt:lpstr>
      <vt:lpstr>DFT-256 Direct-mapped Design </vt:lpstr>
      <vt:lpstr>Cosine, Sine Lookup Table</vt:lpstr>
      <vt:lpstr>Storage Minimization</vt:lpstr>
      <vt:lpstr>Pipeline II = 1</vt:lpstr>
      <vt:lpstr>DFT-256 Optimization</vt:lpstr>
      <vt:lpstr>Comparison and 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lssh30310</dc:creator>
  <cp:lastModifiedBy>朱怡蓁</cp:lastModifiedBy>
  <cp:revision>212</cp:revision>
  <dcterms:created xsi:type="dcterms:W3CDTF">2012-06-04T04:03:20Z</dcterms:created>
  <dcterms:modified xsi:type="dcterms:W3CDTF">2022-11-02T11:13:26Z</dcterms:modified>
</cp:coreProperties>
</file>