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9" r:id="rId6"/>
    <p:sldId id="271" r:id="rId7"/>
    <p:sldId id="273" r:id="rId8"/>
    <p:sldId id="272" r:id="rId9"/>
    <p:sldId id="270" r:id="rId10"/>
    <p:sldId id="257" r:id="rId11"/>
    <p:sldId id="260" r:id="rId12"/>
    <p:sldId id="258" r:id="rId13"/>
    <p:sldId id="259" r:id="rId14"/>
    <p:sldId id="261" r:id="rId15"/>
    <p:sldId id="262" r:id="rId16"/>
    <p:sldId id="263" r:id="rId17"/>
    <p:sldId id="264" r:id="rId18"/>
    <p:sldId id="265" r:id="rId19"/>
    <p:sldId id="266" r:id="rId20"/>
    <p:sldId id="268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3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74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EDB1A-7DB1-1D4A-80B8-DE13C083C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0ADBEA7-E2F8-E568-DC0C-8D5B1E8E7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4C0150-BCE6-6DDE-FDF9-83A19FD45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ED21-A861-4072-B41E-08F213045F63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C9C4AD-A280-7180-5D14-8DA90CF6F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2B6110-B039-8FA1-E839-F5C34F03D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EE84-70FA-4534-9F86-D368874C3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8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1FA5A4-3423-2EFE-1FE8-93C9EFF9D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77BBE8-EB77-F8B2-A5AD-771AFC075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FC68F3-8498-8773-E8B1-39A036F2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ED21-A861-4072-B41E-08F213045F63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52B21C-1D00-BE0A-B8BE-F4FAA75B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86770A-2145-C181-7E8F-F47875164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EE84-70FA-4534-9F86-D368874C3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37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EF534F3-C8B7-9EF0-983A-1EFF4C068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7C15D3-EE96-3991-A6D2-C5B700118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575A5C-99A6-2D4F-D91A-9D8759527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ED21-A861-4072-B41E-08F213045F63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8CE43E-1378-F9D7-A0A4-B6E80FD9E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1F0BF9-799E-4328-8C8A-4EE41C5D0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EE84-70FA-4534-9F86-D368874C3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31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873330-056F-44A8-EDB5-D2378CC8F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AB2F38-17FA-6B4C-91DF-88F562797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47F0DE-1114-0BDF-02CA-E30224F7B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ED21-A861-4072-B41E-08F213045F63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061EF9-15FE-CB1D-CA03-09542571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44B2F4-591A-9248-9F44-72A68CBB4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EE84-70FA-4534-9F86-D368874C3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31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3E9F53-36F7-1F05-E6B8-F2B5458F2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95C180-593E-1BA6-C2FE-11FA3FEB0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AC0EF0-053C-3F2E-17B1-F00919E72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ED21-A861-4072-B41E-08F213045F63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C4F286-8453-34B6-5539-AAEDAFA60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FFBF80-C28C-EC82-B18C-DD0A6EEE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EE84-70FA-4534-9F86-D368874C3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021AB1-A2B0-681D-EF63-DBDC619C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16DC9B-2C3A-AF1C-93C2-BA6CE7C29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D1EFB70-8E7B-F280-35D8-071B989D5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BF9760-7B97-43A7-71A4-2521EF8F2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ED21-A861-4072-B41E-08F213045F63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1D74CE-0ADA-93C4-8433-DE2843A17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8D710D-CBB4-B308-D057-C49A0DE5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EE84-70FA-4534-9F86-D368874C3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23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2BE931-13C7-CC6C-26F0-3885499FD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1AEB75-D956-4AF0-86E4-B963AD541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D2A430-BDD6-2455-2FF5-7C5BCF6C0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2074853-0BE2-56D3-6DE9-5FA8F5D34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851FC3-9E41-7198-8E45-F01BBC9BB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243F69E-9BC5-D8F2-7E32-421BEE8F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ED21-A861-4072-B41E-08F213045F63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F25C4DE-D50E-1676-4FE6-0479A691A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1B1E569-4798-BC4E-9603-82D49EA32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EE84-70FA-4534-9F86-D368874C3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02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00FBA3-10E5-B895-F088-F8619E0CE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F7D1F81-7E71-578F-B0EF-17C124F25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ED21-A861-4072-B41E-08F213045F63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219DDB8-EB5E-2699-83C5-397F71994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4B661D6-A7B8-3159-5D71-5D5D2B419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EE84-70FA-4534-9F86-D368874C3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30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989952E-026C-4533-61E8-99E96211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ED21-A861-4072-B41E-08F213045F63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B1AA1AC-5F6A-2921-BE85-50200F4D3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AA88D0-2849-C370-6F6D-4765272A7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EE84-70FA-4534-9F86-D368874C3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24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6235DD-37C0-6F36-4629-96E34B05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E8DCDF-C1F9-F0CC-E75C-8F826E41A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FA1217E-0B12-636A-BC04-F29EEC1D4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F94416-0AD7-3547-84A0-2F5EA382A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ED21-A861-4072-B41E-08F213045F63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7D8D18-A44C-0AEF-95C0-EBC8E6548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96607A2-1C13-128B-8403-19E846ED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EE84-70FA-4534-9F86-D368874C3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18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B4BE71-2B4C-FEA1-4AEE-33BF7F381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18D72BE-058A-35AA-692F-BE4F51647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31AA2D7-7600-35E5-C443-C85DBC982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DC64FF8-1BC0-2EE8-B33B-215F2BF5D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ED21-A861-4072-B41E-08F213045F63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BFEB2A0-43C3-A529-F946-628E6294D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DAB2F5-866D-E8CE-1D53-E88240BF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EE84-70FA-4534-9F86-D368874C3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07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CF46B41-CE50-0DD7-2AD5-A94C40E8A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8EBB0D-2506-D9E2-91C0-5B81934F1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78EB5E-2E70-A4D8-58FF-E28DB9718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AED21-A861-4072-B41E-08F213045F63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1048AA-76FE-BE41-29E0-29F649D36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B73ED8-0444-56CC-71EF-4AE34E7DE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4EE84-70FA-4534-9F86-D368874C3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20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TW" altLang="en-US" sz="4400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pcl/gemm_hl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808451-89DA-3FF4-7A92-307B391D14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Group 8: Scalable Matrix Multiplication Accelerator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B343BC-493A-99D4-A03C-F9FD051FE6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羅允辰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李冠霈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王睿瑄</a:t>
            </a:r>
            <a:endParaRPr lang="en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高階合成技術於應用加速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-Final Project</a:t>
            </a:r>
            <a:r>
              <a:rPr lang="en-TW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711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812218-587E-8581-AD62-4A969B1EC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I/O Model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8D51412-5120-A9F9-819F-5E112E0894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4614"/>
                <a:ext cx="10515600" cy="4552349"/>
              </a:xfrm>
            </p:spPr>
            <p:txBody>
              <a:bodyPr/>
              <a:lstStyle/>
              <a:p>
                <a:pPr marL="304800"/>
                <a:r>
                  <a:rPr lang="en-US" altLang="zh-TW" kern="100" dirty="0">
                    <a:latin typeface="Cambria Math" panose="020405030504060302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Maximize on-chip memory utilization</a:t>
                </a:r>
                <a:endParaRPr lang="en-US" altLang="zh-TW" sz="2800" kern="100" dirty="0">
                  <a:effectLst/>
                  <a:latin typeface="Cambria Math" panose="020405030504060302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304800"/>
                <a14:m>
                  <m:oMath xmlns:m="http://schemas.openxmlformats.org/officeDocument/2006/math">
                    <m:r>
                      <a:rPr lang="en-US" altLang="zh-TW" sz="2800" i="1" kern="100" smtClean="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𝑚𝑎𝑥𝑖𝑚𝑖𝑧𝑒</m:t>
                    </m:r>
                    <m:r>
                      <a:rPr lang="en-US" altLang="zh-TW" sz="2800" i="1" kern="100" smtClean="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zh-TW" altLang="zh-TW" sz="2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zh-TW" altLang="zh-TW" sz="2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TW" sz="2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sz="28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zh-TW" altLang="zh-TW" sz="2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 kern="1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𝐷𝑜𝑚</m:t>
                            </m:r>
                            <m:d>
                              <m:dPr>
                                <m:ctrlPr>
                                  <a:rPr lang="zh-TW" altLang="zh-TW" sz="2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zh-TW" sz="2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TW" sz="28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zh-TW" sz="2800" i="1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TW" altLang="zh-TW" sz="2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TW" sz="2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sz="28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  <m:r>
                                  <a:rPr lang="en-US" altLang="zh-TW" sz="28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TW" sz="28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800" i="1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TW" altLang="zh-TW" sz="2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TW" sz="2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TW" sz="28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  <m:r>
                                  <a:rPr lang="en-US" altLang="zh-TW" sz="28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TW" sz="28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TW" sz="280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𝑚𝑎𝑥𝑖𝑚𝑖𝑧𝑒</m:t>
                    </m:r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𝑡𝑜𝑡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𝑡𝑜𝑡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𝑡𝑜𝑡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𝑡𝑜𝑡</m:t>
                            </m:r>
                          </m:sub>
                        </m:sSub>
                      </m:den>
                    </m:f>
                  </m:oMath>
                </a14:m>
                <a:endParaRPr lang="zh-TW" altLang="zh-TW" sz="2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8D51412-5120-A9F9-819F-5E112E0894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4614"/>
                <a:ext cx="10515600" cy="4552349"/>
              </a:xfrm>
              <a:blipFill>
                <a:blip r:embed="rId2"/>
                <a:stretch>
                  <a:fillRect l="-290" t="-24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AE58397A-5F10-0664-AB0D-E0884D0F3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780" y="3053761"/>
            <a:ext cx="8860440" cy="363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79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BB4708-63AC-4BCB-6D9B-77293A76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Resource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內容版面配置區 4">
                <a:extLst>
                  <a:ext uri="{FF2B5EF4-FFF2-40B4-BE49-F238E27FC236}">
                    <a16:creationId xmlns:a16="http://schemas.microsoft.com/office/drawing/2014/main" id="{90B5217E-944E-F827-DBF9-EE005D18DB8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27265420"/>
                  </p:ext>
                </p:extLst>
              </p:nvPr>
            </p:nvGraphicFramePr>
            <p:xfrm>
              <a:off x="2494399" y="1460556"/>
              <a:ext cx="7203199" cy="2921316"/>
            </p:xfrm>
            <a:graphic>
              <a:graphicData uri="http://schemas.openxmlformats.org/drawingml/2006/table">
                <a:tbl>
                  <a:tblPr firstRow="1" firstCol="1" bandRow="1">
                    <a:tableStyleId>{9D7B26C5-4107-4FEC-AEDC-1716B250A1EF}</a:tableStyleId>
                  </a:tblPr>
                  <a:tblGrid>
                    <a:gridCol w="1727280">
                      <a:extLst>
                        <a:ext uri="{9D8B030D-6E8A-4147-A177-3AD203B41FA5}">
                          <a16:colId xmlns:a16="http://schemas.microsoft.com/office/drawing/2014/main" val="2530051990"/>
                        </a:ext>
                      </a:extLst>
                    </a:gridCol>
                    <a:gridCol w="5475919">
                      <a:extLst>
                        <a:ext uri="{9D8B030D-6E8A-4147-A177-3AD203B41FA5}">
                          <a16:colId xmlns:a16="http://schemas.microsoft.com/office/drawing/2014/main" val="1043907325"/>
                        </a:ext>
                      </a:extLst>
                    </a:gridCol>
                  </a:tblGrid>
                  <a:tr h="234421">
                    <a:tc>
                      <a:txBody>
                        <a:bodyPr/>
                        <a:lstStyle/>
                        <a:p>
                          <a:pPr marL="0" indent="0" algn="ctr"/>
                          <a:r>
                            <a:rPr lang="en-US" sz="1800" kern="100" dirty="0">
                              <a:effectLst/>
                            </a:rPr>
                            <a:t>Hardware</a:t>
                          </a:r>
                          <a:endParaRPr lang="zh-TW" sz="18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tabLst>
                              <a:tab pos="4483100" algn="l"/>
                            </a:tabLst>
                          </a:pPr>
                          <a:r>
                            <a:rPr lang="en-US" sz="1800" kern="100" dirty="0">
                              <a:effectLst/>
                            </a:rPr>
                            <a:t>Resource</a:t>
                          </a:r>
                          <a:endParaRPr lang="zh-TW" sz="18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77169036"/>
                      </a:ext>
                    </a:extLst>
                  </a:tr>
                  <a:tr h="234421">
                    <a:tc>
                      <a:txBody>
                        <a:bodyPr/>
                        <a:lstStyle/>
                        <a:p>
                          <a:pPr marL="0" indent="0" algn="just"/>
                          <a:r>
                            <a:rPr lang="en-US" sz="1800" kern="100" dirty="0">
                              <a:effectLst/>
                            </a:rPr>
                            <a:t>Compute unit (c)</a:t>
                          </a:r>
                          <a:endParaRPr lang="zh-TW" sz="18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sz="18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330223115"/>
                      </a:ext>
                    </a:extLst>
                  </a:tr>
                  <a:tr h="255503">
                    <a:tc>
                      <a:txBody>
                        <a:bodyPr/>
                        <a:lstStyle/>
                        <a:p>
                          <a:pPr marL="0" indent="0" algn="just"/>
                          <a:r>
                            <a:rPr lang="en-US" sz="1800" kern="100" dirty="0">
                              <a:effectLst/>
                            </a:rPr>
                            <a:t>PE (p)</a:t>
                          </a:r>
                          <a:endParaRPr lang="zh-TW" sz="18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just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800" kern="1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TW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sz="18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625652081"/>
                      </a:ext>
                    </a:extLst>
                  </a:tr>
                  <a:tr h="272271">
                    <a:tc>
                      <a:txBody>
                        <a:bodyPr/>
                        <a:lstStyle/>
                        <a:p>
                          <a:pPr marL="0" indent="0" algn="just"/>
                          <a:r>
                            <a:rPr lang="en-US" sz="1800" kern="100" dirty="0">
                              <a:effectLst/>
                            </a:rPr>
                            <a:t>Compute tile (t) </a:t>
                          </a:r>
                          <a:endParaRPr lang="zh-TW" sz="18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just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TW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sz="18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zh-TW" sz="18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sz="18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sz="18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TW" sz="18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80051975"/>
                      </a:ext>
                    </a:extLst>
                  </a:tr>
                  <a:tr h="272271">
                    <a:tc>
                      <a:txBody>
                        <a:bodyPr/>
                        <a:lstStyle/>
                        <a:p>
                          <a:pPr marL="0" indent="0" algn="just"/>
                          <a:r>
                            <a:rPr lang="en-US" sz="1800" kern="100" dirty="0">
                              <a:effectLst/>
                            </a:rPr>
                            <a:t>Block tile (b)</a:t>
                          </a:r>
                          <a:endParaRPr lang="zh-TW" sz="18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just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TW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sz="18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zh-TW" sz="18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sz="18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sz="18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TW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TW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sz="18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zh-TW" sz="18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sz="18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sz="18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TW" sz="18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30954456"/>
                      </a:ext>
                    </a:extLst>
                  </a:tr>
                  <a:tr h="521587">
                    <a:tc>
                      <a:txBody>
                        <a:bodyPr/>
                        <a:lstStyle/>
                        <a:p>
                          <a:pPr marL="0" indent="0"/>
                          <a:r>
                            <a:rPr lang="en-US" sz="1800" kern="100" dirty="0">
                              <a:effectLst/>
                            </a:rPr>
                            <a:t>Memory tile (M)</a:t>
                          </a:r>
                          <a:endParaRPr lang="zh-TW" sz="18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just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TW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sz="18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zh-TW" sz="18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sz="18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sz="18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zh-TW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zh-TW" sz="18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zh-TW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kern="1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kern="1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zh-TW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kern="1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kern="1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  <m:r>
                                              <a:rPr lang="en-US" sz="1800" kern="1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800" kern="1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𝑚𝑖𝑛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  <m:sSub>
                                  <m:sSubPr>
                                    <m:ctrlPr>
                                      <a:rPr lang="zh-TW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TW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sz="18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zh-TW" sz="18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sz="18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sz="18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altLang="zh-TW" sz="18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1443616"/>
                      </a:ext>
                    </a:extLst>
                  </a:tr>
                  <a:tr h="521587">
                    <a:tc gridSpan="2">
                      <a:txBody>
                        <a:bodyPr/>
                        <a:lstStyle/>
                        <a:p>
                          <a:pPr marL="0" indent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zh-TW" sz="16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zh-TW" sz="16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16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  <m:r>
                                  <a:rPr lang="en-US" altLang="zh-TW" sz="16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TW" altLang="zh-TW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altLang="zh-TW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zh-TW" altLang="zh-TW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zh-TW" altLang="zh-TW" sz="1600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zh-TW" altLang="zh-TW" sz="16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16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標楷體" panose="03000509000000000000" pitchFamily="65" charset="-120"/>
                                                <a:cs typeface="Times New Roman" panose="020206030504050203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6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標楷體" panose="03000509000000000000" pitchFamily="65" charset="-120"/>
                                                <a:cs typeface="Times New Roman" panose="020206030504050203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zh-TW" altLang="zh-TW" sz="16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16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標楷體" panose="03000509000000000000" pitchFamily="65" charset="-12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6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標楷體" panose="03000509000000000000" pitchFamily="65" charset="-120"/>
                                                <a:cs typeface="Times New Roman" panose="020206030504050203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zh-TW" altLang="zh-TW" sz="16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16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標楷體" panose="03000509000000000000" pitchFamily="65" charset="-12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6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標楷體" panose="03000509000000000000" pitchFamily="65" charset="-120"/>
                                                <a:cs typeface="Times New Roman" panose="020206030504050203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zh-TW" altLang="zh-TW" sz="16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16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標楷體" panose="03000509000000000000" pitchFamily="65" charset="-120"/>
                                                <a:cs typeface="Times New Roman" panose="020206030504050203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6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標楷體" panose="03000509000000000000" pitchFamily="65" charset="-120"/>
                                                <a:cs typeface="Times New Roman" panose="02020603050405020304" pitchFamily="18" charset="0"/>
                                              </a:rPr>
                                              <m:t>𝑏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TW" sz="18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marL="0" indent="0" algn="just"/>
                          <a:endParaRPr lang="en-US" altLang="zh-TW" sz="18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81066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內容版面配置區 4">
                <a:extLst>
                  <a:ext uri="{FF2B5EF4-FFF2-40B4-BE49-F238E27FC236}">
                    <a16:creationId xmlns:a16="http://schemas.microsoft.com/office/drawing/2014/main" id="{90B5217E-944E-F827-DBF9-EE005D18DB8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27265420"/>
                  </p:ext>
                </p:extLst>
              </p:nvPr>
            </p:nvGraphicFramePr>
            <p:xfrm>
              <a:off x="2494399" y="1460556"/>
              <a:ext cx="7203199" cy="2637284"/>
            </p:xfrm>
            <a:graphic>
              <a:graphicData uri="http://schemas.openxmlformats.org/drawingml/2006/table">
                <a:tbl>
                  <a:tblPr firstRow="1" firstCol="1" bandRow="1">
                    <a:tableStyleId>{9D7B26C5-4107-4FEC-AEDC-1716B250A1EF}</a:tableStyleId>
                  </a:tblPr>
                  <a:tblGrid>
                    <a:gridCol w="1727280">
                      <a:extLst>
                        <a:ext uri="{9D8B030D-6E8A-4147-A177-3AD203B41FA5}">
                          <a16:colId xmlns:a16="http://schemas.microsoft.com/office/drawing/2014/main" val="2530051990"/>
                        </a:ext>
                      </a:extLst>
                    </a:gridCol>
                    <a:gridCol w="5475919">
                      <a:extLst>
                        <a:ext uri="{9D8B030D-6E8A-4147-A177-3AD203B41FA5}">
                          <a16:colId xmlns:a16="http://schemas.microsoft.com/office/drawing/2014/main" val="1043907325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indent="0" algn="ctr"/>
                          <a:r>
                            <a:rPr lang="en-US" sz="1800" kern="100" dirty="0">
                              <a:effectLst/>
                            </a:rPr>
                            <a:t>Hardware</a:t>
                          </a:r>
                          <a:endParaRPr lang="zh-TW" sz="18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tabLst>
                              <a:tab pos="4483100" algn="l"/>
                            </a:tabLst>
                          </a:pPr>
                          <a:r>
                            <a:rPr lang="en-US" sz="1800" kern="100" dirty="0">
                              <a:effectLst/>
                            </a:rPr>
                            <a:t>Resource</a:t>
                          </a:r>
                          <a:endParaRPr lang="zh-TW" sz="18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771690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indent="0" algn="just"/>
                          <a:r>
                            <a:rPr lang="en-US" sz="1800" kern="100" dirty="0">
                              <a:effectLst/>
                            </a:rPr>
                            <a:t>Compute unit (c)</a:t>
                          </a:r>
                          <a:endParaRPr lang="zh-TW" sz="18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1479" t="-126667" r="-111" b="-7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223115"/>
                      </a:ext>
                    </a:extLst>
                  </a:tr>
                  <a:tr h="298895">
                    <a:tc>
                      <a:txBody>
                        <a:bodyPr/>
                        <a:lstStyle/>
                        <a:p>
                          <a:pPr marL="0" indent="0" algn="just"/>
                          <a:r>
                            <a:rPr lang="en-US" sz="1800" kern="100" dirty="0">
                              <a:effectLst/>
                            </a:rPr>
                            <a:t>PE (p)</a:t>
                          </a:r>
                          <a:endParaRPr lang="zh-TW" sz="18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1479" t="-208163" r="-111" b="-604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5652081"/>
                      </a:ext>
                    </a:extLst>
                  </a:tr>
                  <a:tr h="318453">
                    <a:tc>
                      <a:txBody>
                        <a:bodyPr/>
                        <a:lstStyle/>
                        <a:p>
                          <a:pPr marL="0" indent="0" algn="just"/>
                          <a:r>
                            <a:rPr lang="en-US" sz="1800" kern="100" dirty="0">
                              <a:effectLst/>
                            </a:rPr>
                            <a:t>Compute tile (t) </a:t>
                          </a:r>
                          <a:endParaRPr lang="zh-TW" sz="18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1479" t="-284906" r="-111" b="-4584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0051975"/>
                      </a:ext>
                    </a:extLst>
                  </a:tr>
                  <a:tr h="318453">
                    <a:tc>
                      <a:txBody>
                        <a:bodyPr/>
                        <a:lstStyle/>
                        <a:p>
                          <a:pPr marL="0" indent="0" algn="just"/>
                          <a:r>
                            <a:rPr lang="en-US" sz="1800" kern="100" dirty="0">
                              <a:effectLst/>
                            </a:rPr>
                            <a:t>Block tile (b)</a:t>
                          </a:r>
                          <a:endParaRPr lang="zh-TW" sz="18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1479" t="-392308" r="-111" b="-367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0954456"/>
                      </a:ext>
                    </a:extLst>
                  </a:tr>
                  <a:tr h="610299">
                    <a:tc>
                      <a:txBody>
                        <a:bodyPr/>
                        <a:lstStyle/>
                        <a:p>
                          <a:pPr marL="0" indent="0"/>
                          <a:r>
                            <a:rPr lang="en-US" sz="1800" kern="100" dirty="0">
                              <a:effectLst/>
                            </a:rPr>
                            <a:t>Memory tile (M)</a:t>
                          </a:r>
                          <a:endParaRPr lang="zh-TW" sz="18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79" t="-253465" r="-111" b="-891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443616"/>
                      </a:ext>
                    </a:extLst>
                  </a:tr>
                  <a:tr h="542544">
                    <a:tc gridSpan="2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401124" r="-85" b="-112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indent="0" algn="just"/>
                          <a:endParaRPr lang="en-US" altLang="zh-TW" sz="18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810663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6A1C4106-D649-63A8-3951-8C6676C70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832" y="4442077"/>
            <a:ext cx="7961938" cy="244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83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BB4708-63AC-4BCB-6D9B-77293A76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Resource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>
                <a:extLst>
                  <a:ext uri="{FF2B5EF4-FFF2-40B4-BE49-F238E27FC236}">
                    <a16:creationId xmlns:a16="http://schemas.microsoft.com/office/drawing/2014/main" id="{771C155A-9FC9-E7D6-6484-824C52B2DD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sub>
                            </m:sSub>
                          </m:den>
                        </m:f>
                      </m:e>
                    </m:d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</m:oMath>
                </a14:m>
                <a:endParaRPr lang="en-US" altLang="zh-TW" b="0" dirty="0"/>
              </a:p>
              <a:p>
                <a:r>
                  <a:rPr lang="en-US" altLang="zh-TW" dirty="0"/>
                  <a:t>We have</a:t>
                </a:r>
              </a:p>
              <a:p>
                <a:pPr lvl="1"/>
                <a:r>
                  <a:rPr lang="en-US" altLang="zh-TW" dirty="0"/>
                  <a:t>8 compute units</a:t>
                </a:r>
              </a:p>
              <a:p>
                <a:pPr lvl="1"/>
                <a:r>
                  <a:rPr lang="en-US" altLang="zh-TW" b="0" dirty="0"/>
                  <a:t>144 PEs</a:t>
                </a:r>
              </a:p>
              <a:p>
                <a:pPr lvl="1"/>
                <a:r>
                  <a:rPr lang="en-US" altLang="zh-TW" b="0" dirty="0"/>
                  <a:t>19</a:t>
                </a:r>
                <a:r>
                  <a:rPr lang="en-US" altLang="zh-TW" dirty="0"/>
                  <a:t>20 memory block tiles</a:t>
                </a:r>
                <a:endParaRPr lang="en-US" altLang="zh-TW" b="0" dirty="0"/>
              </a:p>
              <a:p>
                <a:pPr marL="0" indent="0">
                  <a:buNone/>
                </a:pPr>
                <a:endParaRPr lang="en-US" altLang="zh-TW" b="0" dirty="0"/>
              </a:p>
            </p:txBody>
          </p:sp>
        </mc:Choice>
        <mc:Fallback xmlns="">
          <p:sp>
            <p:nvSpPr>
              <p:cNvPr id="6" name="內容版面配置區 5">
                <a:extLst>
                  <a:ext uri="{FF2B5EF4-FFF2-40B4-BE49-F238E27FC236}">
                    <a16:creationId xmlns:a16="http://schemas.microsoft.com/office/drawing/2014/main" id="{771C155A-9FC9-E7D6-6484-824C52B2DD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>
            <a:extLst>
              <a:ext uri="{FF2B5EF4-FFF2-40B4-BE49-F238E27FC236}">
                <a16:creationId xmlns:a16="http://schemas.microsoft.com/office/drawing/2014/main" id="{F69B1273-16BE-2606-9A2A-E521EC05C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854" y="1574289"/>
            <a:ext cx="7167713" cy="388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04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BB4708-63AC-4BCB-6D9B-77293A76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1965F84-32E5-FC66-AD65-79E258F7C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273" y="1511770"/>
            <a:ext cx="7677454" cy="498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99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66BFEF-B013-D659-14E8-C935C5E0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Hardware mapping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2546E0A-397A-C175-39A5-FEFA32B36A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4614"/>
                <a:ext cx="10515600" cy="4552348"/>
              </a:xfrm>
            </p:spPr>
            <p:txBody>
              <a:bodyPr/>
              <a:lstStyle/>
              <a:p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Performing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m:rPr>
                        <m:nor/>
                      </m:rPr>
                      <a:rPr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·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m:rPr>
                        <m:nor/>
                      </m:rPr>
                      <a:rPr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·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nor/>
                      </m:rPr>
                      <a:rPr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·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calculations in parallel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2546E0A-397A-C175-39A5-FEFA32B36A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4614"/>
                <a:ext cx="10515600" cy="4552348"/>
              </a:xfrm>
              <a:blipFill>
                <a:blip r:embed="rId2"/>
                <a:stretch>
                  <a:fillRect l="-1043" t="-24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3FB54772-F7C1-406D-A13E-2F5C47D48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091" y="2530312"/>
            <a:ext cx="10069817" cy="308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406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66BFEF-B013-D659-14E8-C935C5E0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2D grid PE array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2546E0A-397A-C175-39A5-FEFA32B36A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2257"/>
                <a:ext cx="10515600" cy="4552348"/>
              </a:xfrm>
            </p:spPr>
            <p:txBody>
              <a:bodyPr/>
              <a:lstStyle/>
              <a:p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Each PE perform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calculations</a:t>
                </a:r>
                <a:endParaRPr lang="zh-TW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2546E0A-397A-C175-39A5-FEFA32B36A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2257"/>
                <a:ext cx="10515600" cy="4552348"/>
              </a:xfrm>
              <a:blipFill>
                <a:blip r:embed="rId2"/>
                <a:stretch>
                  <a:fillRect l="-1043" t="-16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31CAB789-5D86-4DB9-AE7F-7F00FB7B202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726" y="2490127"/>
            <a:ext cx="5243290" cy="360999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A7C9F21-6337-4582-9852-81E801552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310" y="3569667"/>
            <a:ext cx="3998982" cy="113917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22B1F09-1CF2-40AD-99BF-1E435398C8CE}"/>
              </a:ext>
            </a:extLst>
          </p:cNvPr>
          <p:cNvSpPr/>
          <p:nvPr/>
        </p:nvSpPr>
        <p:spPr>
          <a:xfrm>
            <a:off x="6825048" y="3929620"/>
            <a:ext cx="247136" cy="1927482"/>
          </a:xfrm>
          <a:prstGeom prst="rect">
            <a:avLst/>
          </a:prstGeom>
          <a:solidFill>
            <a:srgbClr val="8C3DEB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3B0DEC-BC7C-47BB-8150-9617CF5BDD1E}"/>
              </a:ext>
            </a:extLst>
          </p:cNvPr>
          <p:cNvSpPr/>
          <p:nvPr/>
        </p:nvSpPr>
        <p:spPr>
          <a:xfrm>
            <a:off x="7228703" y="3653481"/>
            <a:ext cx="3513438" cy="181234"/>
          </a:xfrm>
          <a:prstGeom prst="rect">
            <a:avLst/>
          </a:prstGeom>
          <a:solidFill>
            <a:srgbClr val="8C3DEB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8951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5233E967-1D4F-4AB9-A015-5E50B36AF3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67831" y="2458409"/>
            <a:ext cx="6003358" cy="383117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466BFEF-B013-D659-14E8-C935C5E0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1D PE array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2546E0A-397A-C175-39A5-FEFA32B36A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2257"/>
                <a:ext cx="10515600" cy="4552348"/>
              </a:xfrm>
            </p:spPr>
            <p:txBody>
              <a:bodyPr/>
              <a:lstStyle/>
              <a:p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Each PE perform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calculations and store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zh-TW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outputs</a:t>
                </a:r>
                <a:endParaRPr lang="zh-TW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2546E0A-397A-C175-39A5-FEFA32B36A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2257"/>
                <a:ext cx="10515600" cy="4552348"/>
              </a:xfrm>
              <a:blipFill>
                <a:blip r:embed="rId3"/>
                <a:stretch>
                  <a:fillRect l="-1043" t="-14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7A7C9F21-6337-4582-9852-81E801552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218" y="2572889"/>
            <a:ext cx="3998982" cy="113917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22B1F09-1CF2-40AD-99BF-1E435398C8CE}"/>
              </a:ext>
            </a:extLst>
          </p:cNvPr>
          <p:cNvSpPr/>
          <p:nvPr/>
        </p:nvSpPr>
        <p:spPr>
          <a:xfrm>
            <a:off x="8007178" y="5728000"/>
            <a:ext cx="152401" cy="436605"/>
          </a:xfrm>
          <a:prstGeom prst="rect">
            <a:avLst/>
          </a:prstGeom>
          <a:solidFill>
            <a:srgbClr val="8C3DEB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3B0DEC-BC7C-47BB-8150-9617CF5BDD1E}"/>
              </a:ext>
            </a:extLst>
          </p:cNvPr>
          <p:cNvSpPr/>
          <p:nvPr/>
        </p:nvSpPr>
        <p:spPr>
          <a:xfrm>
            <a:off x="8237803" y="5053910"/>
            <a:ext cx="1351040" cy="181234"/>
          </a:xfrm>
          <a:prstGeom prst="rect">
            <a:avLst/>
          </a:prstGeom>
          <a:solidFill>
            <a:srgbClr val="8C3DEB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C6AA399-6A17-4CD8-A2BF-482346CF7522}"/>
              </a:ext>
            </a:extLst>
          </p:cNvPr>
          <p:cNvPicPr/>
          <p:nvPr/>
        </p:nvPicPr>
        <p:blipFill rotWithShape="1">
          <a:blip r:embed="rId5"/>
          <a:srcRect b="14366"/>
          <a:stretch/>
        </p:blipFill>
        <p:spPr bwMode="auto">
          <a:xfrm>
            <a:off x="497831" y="3797779"/>
            <a:ext cx="5013771" cy="27733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10466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5E04F8-733F-9D3F-7A9F-644DF43F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F245C7-4091-A809-1D20-DFCBD0EDD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https://github.com/spcl/gemm_hls</a:t>
            </a:r>
            <a:endParaRPr lang="en-US" altLang="zh-TW" dirty="0"/>
          </a:p>
          <a:p>
            <a:r>
              <a:rPr lang="en-US" altLang="zh-TW" dirty="0"/>
              <a:t>Flexible Communication Avoiding Matrix Multiplication on FPGA with High-Level Synthesis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216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882FD-21F9-EEA7-3BB2-17899F8EC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3A745-7483-5837-4919-D50F9459E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Motivations</a:t>
            </a:r>
          </a:p>
          <a:p>
            <a:r>
              <a:rPr lang="en-TW" dirty="0"/>
              <a:t>Introduction</a:t>
            </a:r>
          </a:p>
          <a:p>
            <a:r>
              <a:rPr lang="en-TW" dirty="0"/>
              <a:t>Optimization Goals</a:t>
            </a:r>
          </a:p>
          <a:p>
            <a:r>
              <a:rPr lang="en-TW" dirty="0"/>
              <a:t>Optimization Models</a:t>
            </a:r>
          </a:p>
          <a:p>
            <a:r>
              <a:rPr lang="en-TW" dirty="0"/>
              <a:t>Hardware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1902951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E4180A9-1652-8831-6262-F2B42307E6F3}"/>
              </a:ext>
            </a:extLst>
          </p:cNvPr>
          <p:cNvGrpSpPr/>
          <p:nvPr/>
        </p:nvGrpSpPr>
        <p:grpSpPr>
          <a:xfrm>
            <a:off x="4939594" y="145705"/>
            <a:ext cx="3857220" cy="1911379"/>
            <a:chOff x="2711450" y="1690688"/>
            <a:chExt cx="6955064" cy="344646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6381FF3-28B1-E575-C442-85C2ED6AA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1450" y="1720850"/>
              <a:ext cx="6769100" cy="34163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B29134A-B990-C6CB-2F8E-5F4E2294859D}"/>
                </a:ext>
              </a:extLst>
            </p:cNvPr>
            <p:cNvSpPr/>
            <p:nvPr/>
          </p:nvSpPr>
          <p:spPr>
            <a:xfrm>
              <a:off x="8682958" y="1690688"/>
              <a:ext cx="983556" cy="3763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0DD4A8-061B-CA6C-EBE9-E266F9AE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Motivations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BCA293F-5ECD-9A0C-5DC3-4E49EC498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004" y="1495818"/>
            <a:ext cx="3506332" cy="197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2D001FF-8FC6-71C5-169F-E4887EDE4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53422"/>
            <a:ext cx="10515600" cy="2646779"/>
          </a:xfrm>
        </p:spPr>
        <p:txBody>
          <a:bodyPr/>
          <a:lstStyle/>
          <a:p>
            <a:r>
              <a:rPr lang="en-TW" b="1" dirty="0"/>
              <a:t>Matrix multiplication</a:t>
            </a:r>
            <a:r>
              <a:rPr lang="en-TW" dirty="0"/>
              <a:t> is the </a:t>
            </a:r>
            <a:r>
              <a:rPr lang="en-TW" b="1" dirty="0"/>
              <a:t>key</a:t>
            </a:r>
            <a:r>
              <a:rPr lang="en-TW" dirty="0"/>
              <a:t> to wide range of applications</a:t>
            </a:r>
          </a:p>
          <a:p>
            <a:pPr lvl="1"/>
            <a:r>
              <a:rPr lang="en-TW" dirty="0"/>
              <a:t>Neural Networks, Graph Traversal, Database, and more</a:t>
            </a:r>
          </a:p>
          <a:p>
            <a:r>
              <a:rPr lang="en-TW" b="1" dirty="0"/>
              <a:t>Matrix multiplication </a:t>
            </a:r>
            <a:r>
              <a:rPr lang="en-TW" dirty="0"/>
              <a:t>is a </a:t>
            </a:r>
            <a:r>
              <a:rPr lang="en-TW" b="1" dirty="0"/>
              <a:t>compute-intensive</a:t>
            </a:r>
            <a:r>
              <a:rPr lang="en-TW" dirty="0"/>
              <a:t> problem O(N</a:t>
            </a:r>
            <a:r>
              <a:rPr lang="en-TW" baseline="30000" dirty="0"/>
              <a:t>3</a:t>
            </a:r>
            <a:r>
              <a:rPr lang="en-TW" dirty="0"/>
              <a:t>) and requires </a:t>
            </a:r>
            <a:r>
              <a:rPr lang="en-TW" b="1" dirty="0"/>
              <a:t>larger</a:t>
            </a:r>
            <a:r>
              <a:rPr lang="en-TW" dirty="0"/>
              <a:t> matrix size</a:t>
            </a:r>
          </a:p>
          <a:p>
            <a:pPr lvl="1"/>
            <a:r>
              <a:rPr lang="en-TW" dirty="0"/>
              <a:t>Develop a </a:t>
            </a:r>
            <a:r>
              <a:rPr lang="en-TW" b="1" dirty="0"/>
              <a:t>scalable</a:t>
            </a:r>
            <a:r>
              <a:rPr lang="en-TW" dirty="0"/>
              <a:t> </a:t>
            </a:r>
            <a:r>
              <a:rPr lang="en-TW" b="1" dirty="0"/>
              <a:t>matrix multiplication FPGA-based accelerator!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7C900E5-826C-C583-7CFC-6DF9DB40F5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097" y="1138447"/>
            <a:ext cx="4070349" cy="1803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73E211-C239-EF6A-CE52-314CB8665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992" y="1569931"/>
            <a:ext cx="4080382" cy="185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4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5083D-366D-FE57-575C-9204D1D26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Introduction: What we will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22E4B-4415-60FE-E242-1D407A987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TW" b="1" dirty="0"/>
              <a:t>Need of HLS-based matrix multiplication</a:t>
            </a:r>
          </a:p>
          <a:p>
            <a:r>
              <a:rPr lang="en-TW" dirty="0"/>
              <a:t>Numerous low-precision and exotic data types </a:t>
            </a:r>
          </a:p>
          <a:p>
            <a:r>
              <a:rPr lang="en-TW" dirty="0"/>
              <a:t>HDL-based accelerators are hard to extend and modify</a:t>
            </a:r>
          </a:p>
          <a:p>
            <a:r>
              <a:rPr lang="en-TW" dirty="0"/>
              <a:t>These designs are not open-source</a:t>
            </a:r>
          </a:p>
          <a:p>
            <a:endParaRPr lang="en-TW" sz="2200" dirty="0"/>
          </a:p>
          <a:p>
            <a:pPr marL="0" indent="0">
              <a:buNone/>
            </a:pPr>
            <a:r>
              <a:rPr lang="en-TW" dirty="0"/>
              <a:t>We want to study the </a:t>
            </a:r>
            <a:r>
              <a:rPr lang="en-TW" b="1" dirty="0"/>
              <a:t>first open-source, HLS-based, FPGA matrix multiplication acceleraor[1]</a:t>
            </a:r>
            <a:r>
              <a:rPr lang="en-TW" dirty="0"/>
              <a:t> and </a:t>
            </a:r>
            <a:r>
              <a:rPr lang="en-TW" b="1" dirty="0"/>
              <a:t>run it on FPGA</a:t>
            </a:r>
          </a:p>
          <a:p>
            <a:pPr marL="514350" indent="-514350">
              <a:buFont typeface="+mj-lt"/>
              <a:buAutoNum type="arabicPeriod"/>
            </a:pPr>
            <a:r>
              <a:rPr lang="en-TW" dirty="0"/>
              <a:t>Study the code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TW" dirty="0"/>
              <a:t>Deploy the accelerator to U50/PYNZ-Z2</a:t>
            </a:r>
          </a:p>
          <a:p>
            <a:pPr marL="514350" indent="-514350">
              <a:buFont typeface="+mj-lt"/>
              <a:buAutoNum type="arabicPeriod"/>
            </a:pPr>
            <a:r>
              <a:rPr lang="en-TW" dirty="0"/>
              <a:t>Run extensive experiments to summarize insights </a:t>
            </a:r>
          </a:p>
          <a:p>
            <a:pPr marL="514350" indent="-514350">
              <a:buFont typeface="+mj-lt"/>
              <a:buAutoNum type="arabicPeriod"/>
            </a:pPr>
            <a:r>
              <a:rPr lang="en-TW" dirty="0"/>
              <a:t> </a:t>
            </a:r>
          </a:p>
        </p:txBody>
      </p:sp>
      <p:pic>
        <p:nvPicPr>
          <p:cNvPr id="4" name="Picture 10" descr="PYNQ-Z2 - 一元素科技股份有限公司">
            <a:extLst>
              <a:ext uri="{FF2B5EF4-FFF2-40B4-BE49-F238E27FC236}">
                <a16:creationId xmlns:a16="http://schemas.microsoft.com/office/drawing/2014/main" id="{4C9EB0B8-A3E5-36ED-A772-D3E9C4D58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5232" y="731892"/>
            <a:ext cx="1640347" cy="109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004358D5-431E-BC11-D7F9-412279924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293" y="1033971"/>
            <a:ext cx="3232850" cy="178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20EDBC-561F-2418-C2BC-ED53F39A5535}"/>
              </a:ext>
            </a:extLst>
          </p:cNvPr>
          <p:cNvSpPr txBox="1"/>
          <p:nvPr/>
        </p:nvSpPr>
        <p:spPr>
          <a:xfrm>
            <a:off x="-53788" y="6519404"/>
            <a:ext cx="378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[1] </a:t>
            </a: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spcl</a:t>
            </a:r>
            <a:r>
              <a:rPr lang="en-US" dirty="0"/>
              <a:t>/</a:t>
            </a:r>
            <a:r>
              <a:rPr lang="en-US" dirty="0" err="1"/>
              <a:t>gemm_hls</a:t>
            </a:r>
            <a:endParaRPr lang="en-TW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00D28A-FA26-441B-EC0B-8186BC9FB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" y="4017964"/>
            <a:ext cx="12110227" cy="23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6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5083D-366D-FE57-575C-9204D1D26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Introduction: What we will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22E4B-4415-60FE-E242-1D407A987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TW" b="1" dirty="0"/>
              <a:t>Need of HLS-based matrix multiplication</a:t>
            </a:r>
          </a:p>
          <a:p>
            <a:r>
              <a:rPr lang="en-TW" dirty="0"/>
              <a:t>Numerous low-precision and exotic data types </a:t>
            </a:r>
          </a:p>
          <a:p>
            <a:r>
              <a:rPr lang="en-TW" dirty="0"/>
              <a:t>HDL-based accelerators are hard to extend and modify</a:t>
            </a:r>
          </a:p>
          <a:p>
            <a:r>
              <a:rPr lang="en-TW" dirty="0"/>
              <a:t>These designs are not open-source</a:t>
            </a:r>
          </a:p>
          <a:p>
            <a:endParaRPr lang="en-TW" sz="2200" dirty="0"/>
          </a:p>
          <a:p>
            <a:pPr marL="0" indent="0">
              <a:buNone/>
            </a:pPr>
            <a:r>
              <a:rPr lang="en-TW" dirty="0"/>
              <a:t>We want to study the </a:t>
            </a:r>
            <a:r>
              <a:rPr lang="en-TW" b="1" dirty="0"/>
              <a:t>first open-source, HLS-based, FPGA matrix multiplication acceleraor[1]</a:t>
            </a:r>
            <a:r>
              <a:rPr lang="en-TW" dirty="0"/>
              <a:t> and </a:t>
            </a:r>
            <a:r>
              <a:rPr lang="en-TW" b="1" dirty="0"/>
              <a:t>run it on FPGA</a:t>
            </a:r>
          </a:p>
          <a:p>
            <a:pPr marL="514350" indent="-514350">
              <a:buFont typeface="+mj-lt"/>
              <a:buAutoNum type="arabicPeriod"/>
            </a:pPr>
            <a:r>
              <a:rPr lang="en-TW" dirty="0"/>
              <a:t>Study the code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TW" dirty="0"/>
              <a:t>Deploy the accelerator to U50/PYNZ-Z2</a:t>
            </a:r>
          </a:p>
          <a:p>
            <a:pPr marL="514350" indent="-514350">
              <a:buFont typeface="+mj-lt"/>
              <a:buAutoNum type="arabicPeriod"/>
            </a:pPr>
            <a:r>
              <a:rPr lang="en-TW" dirty="0"/>
              <a:t>Run extensive experiments to summarize insights</a:t>
            </a:r>
          </a:p>
          <a:p>
            <a:pPr marL="514350" indent="-514350">
              <a:buFont typeface="+mj-lt"/>
              <a:buAutoNum type="arabicPeriod"/>
            </a:pPr>
            <a:r>
              <a:rPr lang="en-TW" dirty="0"/>
              <a:t>(Optional) Further optimize the throughput</a:t>
            </a:r>
          </a:p>
        </p:txBody>
      </p:sp>
      <p:pic>
        <p:nvPicPr>
          <p:cNvPr id="4" name="Picture 10" descr="PYNQ-Z2 - 一元素科技股份有限公司">
            <a:extLst>
              <a:ext uri="{FF2B5EF4-FFF2-40B4-BE49-F238E27FC236}">
                <a16:creationId xmlns:a16="http://schemas.microsoft.com/office/drawing/2014/main" id="{4C9EB0B8-A3E5-36ED-A772-D3E9C4D58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5232" y="731892"/>
            <a:ext cx="1640347" cy="109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004358D5-431E-BC11-D7F9-412279924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293" y="1033971"/>
            <a:ext cx="3232850" cy="178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20EDBC-561F-2418-C2BC-ED53F39A5535}"/>
              </a:ext>
            </a:extLst>
          </p:cNvPr>
          <p:cNvSpPr txBox="1"/>
          <p:nvPr/>
        </p:nvSpPr>
        <p:spPr>
          <a:xfrm>
            <a:off x="-53788" y="6519404"/>
            <a:ext cx="378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[1] </a:t>
            </a: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spcl</a:t>
            </a:r>
            <a:r>
              <a:rPr lang="en-US" dirty="0"/>
              <a:t>/</a:t>
            </a:r>
            <a:r>
              <a:rPr lang="en-US" dirty="0" err="1"/>
              <a:t>gemm_hls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167207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4F95-518F-EB6D-F7BE-852D741BE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Optimization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BDF3F-4BAB-04F5-E936-ED371CA38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TW" sz="3200" dirty="0"/>
              <a:t>Optimal scheduling should achieve</a:t>
            </a:r>
          </a:p>
          <a:p>
            <a:pPr lvl="1"/>
            <a:r>
              <a:rPr lang="en-TW" sz="2800" dirty="0"/>
              <a:t>Highest performance</a:t>
            </a:r>
          </a:p>
          <a:p>
            <a:pPr lvl="1"/>
            <a:r>
              <a:rPr lang="en-TW" sz="2800" dirty="0"/>
              <a:t>Lowest number of I/O operations</a:t>
            </a:r>
          </a:p>
          <a:p>
            <a:pPr lvl="1"/>
            <a:r>
              <a:rPr lang="en-TW" sz="2800" dirty="0"/>
              <a:t>Use all of the FPGA’s resources</a:t>
            </a:r>
            <a:endParaRPr lang="en-TW" sz="3200" dirty="0"/>
          </a:p>
          <a:p>
            <a:r>
              <a:rPr lang="en-TW" sz="3200" b="1" dirty="0"/>
              <a:t>Interesting Insights</a:t>
            </a:r>
          </a:p>
          <a:p>
            <a:pPr lvl="1"/>
            <a:r>
              <a:rPr lang="en-TW" sz="2800" dirty="0"/>
              <a:t>Remember to design friendly routing pattern for FPGA </a:t>
            </a:r>
          </a:p>
          <a:p>
            <a:pPr lvl="2"/>
            <a:r>
              <a:rPr lang="en-TW" sz="2400" dirty="0"/>
              <a:t>Avoid 1-to-N or N-to-1 topology</a:t>
            </a:r>
          </a:p>
          <a:p>
            <a:pPr lvl="2"/>
            <a:r>
              <a:rPr lang="en-TW" sz="2400" dirty="0"/>
              <a:t>Regulate the size of the </a:t>
            </a:r>
            <a:r>
              <a:rPr lang="en-US" sz="2400" dirty="0"/>
              <a:t>PEs</a:t>
            </a:r>
            <a:endParaRPr lang="en-TW" sz="2400" dirty="0"/>
          </a:p>
          <a:p>
            <a:pPr lvl="2"/>
            <a:r>
              <a:rPr lang="en-TW" sz="2400" dirty="0"/>
              <a:t>More severe in Chiplet-based FPGA</a:t>
            </a:r>
          </a:p>
        </p:txBody>
      </p:sp>
    </p:spTree>
    <p:extLst>
      <p:ext uri="{BB962C8B-B14F-4D97-AF65-F5344CB8AC3E}">
        <p14:creationId xmlns:p14="http://schemas.microsoft.com/office/powerpoint/2010/main" val="1906773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5E04F8-733F-9D3F-7A9F-644DF43F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Optimization Models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F245C7-4091-A809-1D20-DFCBD0EDD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Computation Model</a:t>
            </a:r>
          </a:p>
          <a:p>
            <a:r>
              <a:rPr lang="en-US" altLang="zh-TW" dirty="0"/>
              <a:t>I/O Model</a:t>
            </a:r>
          </a:p>
          <a:p>
            <a:r>
              <a:rPr lang="en-US" altLang="zh-TW" dirty="0"/>
              <a:t>Resource Model</a:t>
            </a:r>
          </a:p>
          <a:p>
            <a:r>
              <a:rPr lang="en-US" altLang="zh-TW" dirty="0"/>
              <a:t>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3746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7C2FC7-3F1A-6EB9-6DB5-944505059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Computation Model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E2CBED7-9C3D-0A62-0880-D39ED5EA90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56900" cy="4351338"/>
              </a:xfrm>
            </p:spPr>
            <p:txBody>
              <a:bodyPr/>
              <a:lstStyle/>
              <a:p>
                <a:r>
                  <a:rPr lang="en-US" dirty="0"/>
                  <a:t>Minimize the total execution runtime -&gt; maximize achieved parallelism</a:t>
                </a:r>
                <a:endParaRPr lang="en-US" altLang="zh-TW" i="1" kern="100" dirty="0">
                  <a:effectLst/>
                  <a:latin typeface="Cambria Math" panose="020405030504060302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 kern="100" smtClean="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𝑚𝑖𝑛𝑖𝑚𝑖𝑧𝑒</m:t>
                    </m:r>
                    <m:r>
                      <a:rPr lang="en-US" altLang="zh-TW" i="1" kern="100" smtClean="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i="1" kern="100" smtClean="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TW" i="1" kern="100" smtClean="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= </m:t>
                    </m:r>
                    <m:f>
                      <m:fPr>
                        <m:ctrlPr>
                          <a:rPr lang="zh-TW" altLang="zh-TW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𝑚𝑢𝑙𝑡</m:t>
                        </m:r>
                        <m:r>
                          <a:rPr lang="en-US" altLang="zh-TW" i="1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 i="1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𝑎𝑑𝑑</m:t>
                        </m:r>
                        <m:r>
                          <a:rPr lang="en-US" altLang="zh-TW" i="1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i="1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𝑜𝑝𝑠</m:t>
                        </m:r>
                      </m:num>
                      <m:den>
                        <m:r>
                          <a:rPr lang="en-US" altLang="zh-TW" i="1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zh-TW" i="1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zh-TW" altLang="zh-TW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kern="1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TW" i="1" kern="1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altLang="zh-TW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altLang="zh-TW" i="1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zh-TW" i="1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zh-TW" altLang="zh-TW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kern="1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TW" i="1" kern="1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altLang="zh-TW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𝑚𝑛𝑘</m:t>
                        </m:r>
                      </m:num>
                      <m:den>
                        <m:r>
                          <a:rPr lang="en-US" altLang="zh-TW" i="1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zh-TW" i="1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zh-TW" altLang="zh-TW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kern="1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TW" i="1" kern="1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TW" i="1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zh-TW" altLang="zh-TW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kern="1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 kern="1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kern="1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 kern="1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E2CBED7-9C3D-0A62-0880-D39ED5EA90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56900" cy="4351338"/>
              </a:xfrm>
              <a:blipFill>
                <a:blip r:embed="rId2"/>
                <a:stretch>
                  <a:fillRect l="-935" t="-2326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CCFB3C42-F884-903A-0F5A-A1DF18E4C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091" y="3281097"/>
            <a:ext cx="10069817" cy="308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2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66BFEF-B013-D659-14E8-C935C5E0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I/O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2546E0A-397A-C175-39A5-FEFA32B36A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4614"/>
                <a:ext cx="10515600" cy="4552348"/>
              </a:xfrm>
            </p:spPr>
            <p:txBody>
              <a:bodyPr/>
              <a:lstStyle/>
              <a:p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Maximize computational intensity</a:t>
                </a:r>
              </a:p>
              <a:p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Input: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TW" sz="28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TW" sz="2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 intermediate partial sum: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nk</m:t>
                    </m:r>
                  </m:oMath>
                </a14:m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 output: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endParaRPr lang="zh-TW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2546E0A-397A-C175-39A5-FEFA32B36A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4614"/>
                <a:ext cx="10515600" cy="4552348"/>
              </a:xfrm>
              <a:blipFill>
                <a:blip r:embed="rId2"/>
                <a:stretch>
                  <a:fillRect l="-1043" t="-24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6C314C77-87E9-59EC-BDE2-866306DC2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780" y="2861400"/>
            <a:ext cx="8860440" cy="363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70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8A183939CF69AD4187FF94F8058DBA39" ma:contentTypeVersion="2" ma:contentTypeDescription="建立新的文件。" ma:contentTypeScope="" ma:versionID="76d9c7420688f0a97479f5e27cfa61a5">
  <xsd:schema xmlns:xsd="http://www.w3.org/2001/XMLSchema" xmlns:xs="http://www.w3.org/2001/XMLSchema" xmlns:p="http://schemas.microsoft.com/office/2006/metadata/properties" xmlns:ns3="85f89f48-d646-4736-9c19-501fa465b980" targetNamespace="http://schemas.microsoft.com/office/2006/metadata/properties" ma:root="true" ma:fieldsID="50f559aa3aa28baaf9fc491cbee6f75b" ns3:_="">
    <xsd:import namespace="85f89f48-d646-4736-9c19-501fa465b98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f89f48-d646-4736-9c19-501fa465b9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7C6D4C-E3B3-43AA-AEB6-89308B412527}">
  <ds:schemaRefs>
    <ds:schemaRef ds:uri="http://purl.org/dc/dcmitype/"/>
    <ds:schemaRef ds:uri="http://schemas.microsoft.com/office/2006/documentManagement/types"/>
    <ds:schemaRef ds:uri="85f89f48-d646-4736-9c19-501fa465b980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76ED492-987A-4EC0-ABBB-796A3E2352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f89f48-d646-4736-9c19-501fa465b9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094016F-7E4F-45DA-A07D-19318EA461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513</Words>
  <Application>Microsoft Macintosh PowerPoint</Application>
  <PresentationFormat>Widescreen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佈景主題</vt:lpstr>
      <vt:lpstr>Group 8: Scalable Matrix Multiplication Accelerator</vt:lpstr>
      <vt:lpstr>Outline</vt:lpstr>
      <vt:lpstr>Motivations</vt:lpstr>
      <vt:lpstr>Introduction: What we will do?</vt:lpstr>
      <vt:lpstr>Introduction: What we will do?</vt:lpstr>
      <vt:lpstr>Optimization Goals</vt:lpstr>
      <vt:lpstr>Optimization Models</vt:lpstr>
      <vt:lpstr>Computation Model</vt:lpstr>
      <vt:lpstr>I/O Model</vt:lpstr>
      <vt:lpstr>I/O Model </vt:lpstr>
      <vt:lpstr>Resource Model</vt:lpstr>
      <vt:lpstr>Resource Model</vt:lpstr>
      <vt:lpstr>Algorithm</vt:lpstr>
      <vt:lpstr>Hardware mapping</vt:lpstr>
      <vt:lpstr>2D grid PE array</vt:lpstr>
      <vt:lpstr>1D PE array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王睿瑄</dc:creator>
  <cp:lastModifiedBy>Microsoft Office User</cp:lastModifiedBy>
  <cp:revision>171</cp:revision>
  <dcterms:created xsi:type="dcterms:W3CDTF">2022-05-24T05:43:48Z</dcterms:created>
  <dcterms:modified xsi:type="dcterms:W3CDTF">2022-05-25T12:53:51Z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0x0101008A183939CF69AD4187FF94F8058DBA39</vt:lpwstr>
  </property>
</Properties>
</file>