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66" r:id="rId4"/>
    <p:sldId id="267" r:id="rId5"/>
    <p:sldId id="269" r:id="rId6"/>
    <p:sldId id="258" r:id="rId7"/>
    <p:sldId id="262" r:id="rId8"/>
    <p:sldId id="259" r:id="rId9"/>
    <p:sldId id="268" r:id="rId10"/>
    <p:sldId id="261" r:id="rId11"/>
    <p:sldId id="270" r:id="rId12"/>
    <p:sldId id="283" r:id="rId13"/>
    <p:sldId id="281" r:id="rId14"/>
    <p:sldId id="285" r:id="rId15"/>
    <p:sldId id="282" r:id="rId16"/>
    <p:sldId id="284" r:id="rId17"/>
    <p:sldId id="280" r:id="rId18"/>
    <p:sldId id="287" r:id="rId19"/>
    <p:sldId id="288" r:id="rId20"/>
    <p:sldId id="286" r:id="rId21"/>
    <p:sldId id="271" r:id="rId22"/>
    <p:sldId id="273" r:id="rId23"/>
    <p:sldId id="274" r:id="rId24"/>
    <p:sldId id="275" r:id="rId25"/>
    <p:sldId id="276" r:id="rId26"/>
    <p:sldId id="272" r:id="rId27"/>
    <p:sldId id="278" r:id="rId28"/>
    <p:sldId id="277" r:id="rId29"/>
    <p:sldId id="279" r:id="rId30"/>
    <p:sldId id="289" r:id="rId3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954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89324B-BD6B-4E24-B032-B7572D4D642E}" type="datetimeFigureOut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3A2432-8A6E-414A-B842-CA113E6306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4686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&lt;</a:t>
            </a:r>
            <a:r>
              <a:rPr lang="zh-TW" altLang="en-US" dirty="0"/>
              <a:t>提點重點</a:t>
            </a:r>
            <a:r>
              <a:rPr lang="en-US" altLang="zh-TW" dirty="0"/>
              <a:t>&gt;</a:t>
            </a:r>
          </a:p>
          <a:p>
            <a:r>
              <a:rPr lang="en-US" altLang="zh-TW" dirty="0"/>
              <a:t>1.Twiddle factor</a:t>
            </a:r>
          </a:p>
          <a:p>
            <a:r>
              <a:rPr lang="en-US" altLang="zh-TW" dirty="0"/>
              <a:t>2.+/-</a:t>
            </a:r>
          </a:p>
          <a:p>
            <a:r>
              <a:rPr lang="en-US" altLang="zh-TW" dirty="0"/>
              <a:t>3.Bit-reverse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A2432-8A6E-414A-B842-CA113E6306FC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0968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A2432-8A6E-414A-B842-CA113E6306FC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1661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9E8430-B2D3-4ADC-9259-675F3DD3C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B2E1D12-A2F4-4BA6-8B92-147782A8E2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135F9AA-E7C3-4C2D-AE21-CE3FA7BE6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A794-72D2-47A3-A570-C49B9138C3F7}" type="datetimeFigureOut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FBC67B4-EE2E-4B5E-8D37-399E428F9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0F2357-8FF7-4EC7-8F43-351C85797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990B6-C2E9-411F-8BE7-E1B00433C1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4630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373CC8-CF11-45B8-BD5F-CAAB7060F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2EEF3AE-77C2-4510-8F78-1BC3B957F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4D20349-789A-4089-B9BE-AB6CE4A53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A794-72D2-47A3-A570-C49B9138C3F7}" type="datetimeFigureOut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7CCA6F3-303D-4D07-B538-5A4091525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BBBE307-F93E-4DA9-B28C-337EEE117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990B6-C2E9-411F-8BE7-E1B00433C1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1447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1282B5C-015E-47C8-8231-E9D2A59148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3A9728E-1BA8-47DF-8F95-235087694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34EADDD-FEE7-46D9-A6DF-78B6D9774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A794-72D2-47A3-A570-C49B9138C3F7}" type="datetimeFigureOut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F62DC5-B147-4B48-8CB3-BEAF5D150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BA3D62-E423-4F2F-A2B3-D9E7EF7E6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990B6-C2E9-411F-8BE7-E1B00433C1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2357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29E1BA-6F90-4C38-BA02-5BAF2A7E7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4A3857-B228-4BA7-96A9-B3382BCF1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987E1B-0A10-4D47-B8E7-8650D56D8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A794-72D2-47A3-A570-C49B9138C3F7}" type="datetimeFigureOut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AB349CC-AF61-4165-BFAF-DE7B517E7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0A2AF02-DFF7-4666-A3E7-AAD903020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990B6-C2E9-411F-8BE7-E1B00433C1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377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3B8316-676E-40F9-ADFC-2BFF84627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9F6BD3-576D-4F6B-A0F0-6DFBFB30D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7CEC66E-E4D8-4375-8044-F5BC6C326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A794-72D2-47A3-A570-C49B9138C3F7}" type="datetimeFigureOut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98CCBB-7E5F-4C45-ABAF-6AD693105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400A9D8-5936-4339-BC2B-ECF93C6A6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990B6-C2E9-411F-8BE7-E1B00433C1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5028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19626E-7B3E-4924-B49E-A34ED71F2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C36FA3-ABFA-45A9-9141-25CA84AEA4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4C6A0CC-254A-416F-AE72-DE4A330652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7002CBB-C8F2-44FA-B6FE-6045209E0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A794-72D2-47A3-A570-C49B9138C3F7}" type="datetimeFigureOut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D5191FF-960C-4280-8BB7-B44F99E80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7D5DA73-2EB5-4246-ACB8-977EDD874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990B6-C2E9-411F-8BE7-E1B00433C1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1265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337E47-4A8E-4722-AEE9-E37CF4437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0CB1142-3CCA-47DB-9B07-82502DE78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DC7DEB7-06A3-4DBE-96FE-E5C3E0C1B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B97820B-CA07-4DE6-AB59-9024C401B4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4DCBEB1-FCE0-4DA0-A4C4-14248D3539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D61696F-D42C-439F-BB7F-A7B7B192F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A794-72D2-47A3-A570-C49B9138C3F7}" type="datetimeFigureOut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12ACF1A-5A51-4EA8-93BF-220600D2F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B24503D-78F4-4132-9D46-DCDF59200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990B6-C2E9-411F-8BE7-E1B00433C1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123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0BD2B7-3061-4187-B55C-DD8C2935C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1294C76-9E87-4300-BA76-2BB9C404C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A794-72D2-47A3-A570-C49B9138C3F7}" type="datetimeFigureOut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86B45C6-25A4-4F22-AB2A-CB09586CD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4A0613C-143F-49B2-8227-2F27A4B0A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990B6-C2E9-411F-8BE7-E1B00433C1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5102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24A2462-8689-4A97-83A6-0B278C486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A794-72D2-47A3-A570-C49B9138C3F7}" type="datetimeFigureOut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22689C1-98D7-4575-B3BE-7D2DD60F8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EC38A6-E20C-4877-A79C-A88DF2554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990B6-C2E9-411F-8BE7-E1B00433C1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746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37CC2-A048-4208-B8FF-8B497B5B5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BA1821-F651-44E0-993E-79499B93B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0F0122B-2EAB-488B-8967-DD4E4B20F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E4B4E83-D062-421C-A9B1-8158D6493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A794-72D2-47A3-A570-C49B9138C3F7}" type="datetimeFigureOut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3981A9B-D4C2-45B6-931B-934F30AB6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FF31410-BE7A-4882-9A64-B52EB1CCE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990B6-C2E9-411F-8BE7-E1B00433C1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3551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FD22C4-2C75-4C5A-B320-E794E0667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BEC53FF-FAA7-46E4-B5AF-68CB1BCDB7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8179CC8-2B65-42A9-8EDF-01BA27553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01A4E12-A17A-4A20-9A26-2D022C097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A794-72D2-47A3-A570-C49B9138C3F7}" type="datetimeFigureOut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6EE5110-9BD0-4955-A2C2-E786508A8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748BB27-4AD0-494F-90DC-20E52ADA6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990B6-C2E9-411F-8BE7-E1B00433C1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792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648E5BC-63BC-4A2E-B586-C2660D068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4CE1268-E5C0-4796-B0E8-185556B14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8855E2-6109-4659-9C42-81B92160B2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9A794-72D2-47A3-A570-C49B9138C3F7}" type="datetimeFigureOut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F4931A-762D-47DB-8F3A-2E58B6AAE8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D03343B-F80D-448D-9F88-832A619B53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990B6-C2E9-411F-8BE7-E1B00433C123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2CA6C6A-500C-4299-9312-90CA90B605A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233873" y="0"/>
            <a:ext cx="3108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734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83E1B2-560F-4F4F-B235-5EC54E44B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705054"/>
          </a:xfrm>
        </p:spPr>
        <p:txBody>
          <a:bodyPr/>
          <a:lstStyle/>
          <a:p>
            <a:r>
              <a:rPr lang="en-US" altLang="zh-TW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HLS IP in IP integrator</a:t>
            </a: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fft</a:t>
            </a: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use block to integrate IP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15109AC-E3D6-4FB3-BD64-E2B2BC364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67050"/>
            <a:ext cx="9144000" cy="1090749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107061107</a:t>
            </a:r>
            <a:r>
              <a:rPr lang="en-US" altLang="zh-TW" dirty="0"/>
              <a:t>  </a:t>
            </a:r>
            <a:r>
              <a:rPr lang="zh-TW" altLang="en-US" dirty="0"/>
              <a:t>周沛毅</a:t>
            </a:r>
          </a:p>
        </p:txBody>
      </p:sp>
    </p:spTree>
    <p:extLst>
      <p:ext uri="{BB962C8B-B14F-4D97-AF65-F5344CB8AC3E}">
        <p14:creationId xmlns:p14="http://schemas.microsoft.com/office/powerpoint/2010/main" val="3301261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192D3D-6909-4EC2-8072-D43167C32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DD1622C4-FAD2-4AF6-892E-1B9EB2F68A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8850" y="1567542"/>
            <a:ext cx="10587859" cy="278302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D94312F-CF98-4B2B-93FC-5E21924A7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4498330"/>
            <a:ext cx="7604431" cy="158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613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369368-4AEC-4870-BDDA-B45D00D75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A36C2A-9098-4DBF-B8B5-C5353BDFA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Steps of the Lab #A no.4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Algorithm and System</a:t>
            </a:r>
          </a:p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Explanation of HLS Codes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Results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</a:t>
            </a:r>
          </a:p>
        </p:txBody>
      </p:sp>
    </p:spTree>
    <p:extLst>
      <p:ext uri="{BB962C8B-B14F-4D97-AF65-F5344CB8AC3E}">
        <p14:creationId xmlns:p14="http://schemas.microsoft.com/office/powerpoint/2010/main" val="3209995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43139D-8F0F-4147-8823-CC9D7A705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Testbench on HLS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FA60B3-C1FD-4826-8B1C-89DABB600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Generate signals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real2xfft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/>
              <a:t>fft</a:t>
            </a:r>
            <a:r>
              <a:rPr lang="en-US" altLang="zh-TW" dirty="0"/>
              <a:t> (in HLS, we need to do </a:t>
            </a:r>
            <a:r>
              <a:rPr lang="en-US" altLang="zh-TW" dirty="0" err="1"/>
              <a:t>fft</a:t>
            </a:r>
            <a:r>
              <a:rPr lang="en-US" altLang="zh-TW" dirty="0"/>
              <a:t> by ourselves)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xfft2real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014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15B2D5-D963-40F4-84C9-48A781129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E6B926-3B3D-46E7-8A75-4E6E845D4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DE5DB40-3C8A-4308-BB84-4D98B5AB90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53" t="20102" r="33816" b="35666"/>
          <a:stretch/>
        </p:blipFill>
        <p:spPr>
          <a:xfrm>
            <a:off x="0" y="275081"/>
            <a:ext cx="12192000" cy="636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817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F9AB68-D7E5-4630-BD2C-8B25713B5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Signals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65A6D4F-C222-4ABB-AF1F-A48D9E47EE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lnSpc>
                    <a:spcPct val="10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kern="100" smtClean="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signal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zh-TW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kern="10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t</m:t>
                          </m:r>
                        </m:e>
                      </m:d>
                      <m:r>
                        <a:rPr lang="en-US" altLang="zh-TW" kern="10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zh-TW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TW" kern="10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sum</m:t>
                          </m:r>
                          <m:r>
                            <a:rPr lang="en-US" altLang="zh-TW" kern="10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_</m:t>
                          </m:r>
                          <m:r>
                            <m:rPr>
                              <m:sty m:val="p"/>
                            </m:rPr>
                            <a:rPr lang="en-US" altLang="zh-TW" kern="10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freq</m:t>
                          </m:r>
                          <m:r>
                            <a:rPr lang="en-US" altLang="zh-TW" kern="10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altLang="zh-TW" kern="10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t</m:t>
                          </m:r>
                          <m:r>
                            <a:rPr lang="en-US" altLang="zh-TW" kern="10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]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TW" kern="10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sum</m:t>
                          </m:r>
                          <m:r>
                            <a:rPr lang="en-US" altLang="zh-TW" kern="10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_</m:t>
                          </m:r>
                          <m:r>
                            <m:rPr>
                              <m:sty m:val="p"/>
                            </m:rPr>
                            <a:rPr lang="en-US" altLang="zh-TW" kern="10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amp</m:t>
                          </m:r>
                        </m:den>
                      </m:f>
                      <m:r>
                        <a:rPr lang="en-US" altLang="zh-TW" kern="10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TW" i="1" kern="10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kern="10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where</m:t>
                      </m:r>
                    </m:oMath>
                  </m:oMathPara>
                </a14:m>
                <a:endParaRPr lang="zh-TW" altLang="zh-TW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kern="10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sum</m:t>
                      </m:r>
                      <m:r>
                        <a:rPr lang="en-US" altLang="zh-TW" kern="10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US" altLang="zh-TW" kern="10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freq</m:t>
                      </m:r>
                      <m:r>
                        <a:rPr lang="en-US" altLang="zh-TW" kern="10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altLang="zh-TW" kern="10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t</m:t>
                      </m:r>
                      <m:r>
                        <a:rPr lang="en-US" altLang="zh-TW" kern="10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]=</m:t>
                      </m:r>
                      <m:nary>
                        <m:naryPr>
                          <m:chr m:val="∑"/>
                          <m:ctrlPr>
                            <a:rPr lang="zh-TW" altLang="zh-TW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zh-TW" kern="10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i</m:t>
                          </m:r>
                          <m:r>
                            <a:rPr lang="en-US" altLang="zh-TW" kern="10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TW" kern="10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4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zh-TW" kern="10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A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TW" altLang="zh-TW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 kern="10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</m:e>
                          </m:d>
                          <m:r>
                            <a:rPr lang="en-US" altLang="zh-TW" kern="10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×</m:t>
                          </m:r>
                          <m:func>
                            <m:funcPr>
                              <m:ctrlPr>
                                <a:rPr lang="zh-TW" altLang="zh-TW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kern="10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TW" altLang="zh-TW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TW" altLang="zh-TW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kern="100"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kern="100"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πf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zh-TW" altLang="zh-TW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kern="100">
                                              <a:latin typeface="Cambria Math" panose="02040503050406030204" pitchFamily="18" charset="0"/>
                                              <a:ea typeface="標楷體" panose="03000509000000000000" pitchFamily="65" charset="-120"/>
                                              <a:cs typeface="Times New Roman" panose="02020603050405020304" pitchFamily="18" charset="0"/>
                                            </a:rPr>
                                            <m:t>i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kern="100"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t</m:t>
                                      </m:r>
                                    </m:num>
                                    <m:den>
                                      <m:r>
                                        <a:rPr lang="en-US" altLang="zh-TW" kern="100"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2×512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altLang="zh-TW" i="1" kern="10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kern="10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and</m:t>
                      </m:r>
                    </m:oMath>
                  </m:oMathPara>
                </a14:m>
                <a:endParaRPr lang="zh-TW" altLang="zh-TW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kern="10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kern="10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sum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kern="10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amp</m:t>
                          </m:r>
                        </m:sub>
                      </m:sSub>
                      <m:r>
                        <a:rPr lang="en-US" altLang="zh-TW" kern="10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TW" altLang="zh-TW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zh-TW" kern="10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i</m:t>
                          </m:r>
                          <m:r>
                            <a:rPr lang="en-US" altLang="zh-TW" kern="10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TW" kern="10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4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zh-TW" kern="10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A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TW" altLang="zh-TW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 kern="10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</m:e>
                          </m:d>
                        </m:e>
                      </m:nary>
                      <m:r>
                        <a:rPr lang="en-US" altLang="zh-TW" b="0" i="1" kern="100" smtClean="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…(8)</m:t>
                      </m:r>
                    </m:oMath>
                  </m:oMathPara>
                </a14:m>
                <a:endParaRPr lang="zh-TW" altLang="zh-TW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65A6D4F-C222-4ABB-AF1F-A48D9E47EE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9977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6800AA-3C82-4F4C-A591-0C8CF9DA9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4FAB7549-1AC7-4DD0-BFD6-E5EC5A89DD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458" t="24036" r="36112" b="29880"/>
          <a:stretch/>
        </p:blipFill>
        <p:spPr>
          <a:xfrm>
            <a:off x="-16043" y="0"/>
            <a:ext cx="1228954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455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3A6332-D141-4BE6-8544-A39F2FEC3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Function real2xfft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B06DFA-216F-4979-837B-D60DB3FBD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AXI Stream protocols</a:t>
            </a:r>
          </a:p>
          <a:p>
            <a:r>
              <a:rPr lang="en-US" altLang="zh-TW" dirty="0"/>
              <a:t>Two subfunctions : sliding_win_1in2out</a:t>
            </a:r>
            <a:r>
              <a:rPr lang="zh-TW" altLang="en-US" dirty="0"/>
              <a:t> </a:t>
            </a:r>
            <a:r>
              <a:rPr lang="en-US" altLang="zh-TW" dirty="0"/>
              <a:t>and </a:t>
            </a:r>
            <a:r>
              <a:rPr lang="en-US" altLang="zh-TW" dirty="0" err="1"/>
              <a:t>window_fn</a:t>
            </a:r>
            <a:r>
              <a:rPr lang="en-US" altLang="zh-TW" dirty="0"/>
              <a:t>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4140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53EFD8-9F2C-4C6E-8974-EE8BB7AB4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C499B08-9D3D-4406-95E4-2CA2BC44DE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665" t="12608" r="32796" b="36516"/>
          <a:stretch/>
        </p:blipFill>
        <p:spPr>
          <a:xfrm>
            <a:off x="137157" y="0"/>
            <a:ext cx="11917686" cy="688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088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14AAB6-C8AA-439F-8F3C-CF9E9DBCE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49D7AAC9-59B1-4CFC-905D-A91C17A7A4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287" t="17400" r="43160" b="30985"/>
          <a:stretch/>
        </p:blipFill>
        <p:spPr>
          <a:xfrm>
            <a:off x="1532021" y="0"/>
            <a:ext cx="9127958" cy="687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692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30C963-7A2A-4954-9AAB-3AE94C814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2F187200-BE71-4FA9-A095-A008CB81B1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665" t="32147" r="44196" b="37389"/>
          <a:stretch/>
        </p:blipFill>
        <p:spPr>
          <a:xfrm>
            <a:off x="0" y="737935"/>
            <a:ext cx="12192000" cy="547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87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369368-4AEC-4870-BDDA-B45D00D75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A36C2A-9098-4DBF-B8B5-C5353BDFA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Steps of the Lab #A no.4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Algorithm and System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Explanation of HLS Codes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Results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</a:t>
            </a:r>
          </a:p>
        </p:txBody>
      </p:sp>
    </p:spTree>
    <p:extLst>
      <p:ext uri="{BB962C8B-B14F-4D97-AF65-F5344CB8AC3E}">
        <p14:creationId xmlns:p14="http://schemas.microsoft.com/office/powerpoint/2010/main" val="3742380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A3A36C-5A74-47F8-A0FF-27B0365C0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643000-705A-4F8E-9766-A9BB4FFAC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51AEE2F-81E0-4ACD-99E3-385FB603A4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63" t="17996" r="37237" b="32389"/>
          <a:stretch/>
        </p:blipFill>
        <p:spPr>
          <a:xfrm>
            <a:off x="676605" y="16042"/>
            <a:ext cx="110633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8992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369368-4AEC-4870-BDDA-B45D00D75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A36C2A-9098-4DBF-B8B5-C5353BDFA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Steps of the Lab #A no.4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Algorithm and System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Explanation of HLS Codes</a:t>
            </a:r>
          </a:p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Results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</a:t>
            </a:r>
          </a:p>
        </p:txBody>
      </p:sp>
    </p:spTree>
    <p:extLst>
      <p:ext uri="{BB962C8B-B14F-4D97-AF65-F5344CB8AC3E}">
        <p14:creationId xmlns:p14="http://schemas.microsoft.com/office/powerpoint/2010/main" val="14135944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806595-A8C6-4EDD-B882-A2DC59B0D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CSim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Simulation Results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561526B-8472-4C18-898A-42CAF8D47B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29" t="26655" r="51250" b="29705"/>
          <a:stretch/>
        </p:blipFill>
        <p:spPr>
          <a:xfrm>
            <a:off x="6203224" y="1933303"/>
            <a:ext cx="5424897" cy="438975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E4EFB77-2B69-45FD-B50E-DDCC93D3D5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607" t="34278" r="63250" b="40757"/>
          <a:stretch/>
        </p:blipFill>
        <p:spPr>
          <a:xfrm>
            <a:off x="956981" y="2142310"/>
            <a:ext cx="4882118" cy="399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8623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45C16F-7112-46D2-9273-16C9811A4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CoSim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Waveforms (Front-End)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46F8E89C-71BB-483A-AE8D-3CAE456586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1383" y="1580606"/>
            <a:ext cx="10297854" cy="491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6135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F56299-3C16-4FFC-93C6-0AA3C3B20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CoSim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Waveforms (Back-End)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A6EF1277-C6EE-4311-BF84-5CDE18DA9F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4217" y="1668115"/>
            <a:ext cx="10363850" cy="492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4728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726FAF-0535-42F5-B79B-78588690A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Waveforms on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Vivado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9EA91788-8557-4FA0-814E-1FD9E0700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5257" y="1529094"/>
            <a:ext cx="8621486" cy="509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3948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369368-4AEC-4870-BDDA-B45D00D75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A36C2A-9098-4DBF-B8B5-C5353BDFA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Steps of the Lab #A no.4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Algorithm and System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Explanation of HLS Codes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Results</a:t>
            </a:r>
          </a:p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</a:t>
            </a:r>
          </a:p>
        </p:txBody>
      </p:sp>
    </p:spTree>
    <p:extLst>
      <p:ext uri="{BB962C8B-B14F-4D97-AF65-F5344CB8AC3E}">
        <p14:creationId xmlns:p14="http://schemas.microsoft.com/office/powerpoint/2010/main" val="33246324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5E19D5-9F10-4F80-9F59-B6DE6D4A3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Utilization of real2xfft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71F6ACF4-5EC8-40E1-83D2-91C2457A20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4977785"/>
              </p:ext>
            </p:extLst>
          </p:nvPr>
        </p:nvGraphicFramePr>
        <p:xfrm>
          <a:off x="1449976" y="1690688"/>
          <a:ext cx="9300754" cy="4448853"/>
        </p:xfrm>
        <a:graphic>
          <a:graphicData uri="http://schemas.openxmlformats.org/drawingml/2006/table">
            <a:tbl>
              <a:tblPr firstRow="1" firstCol="1" bandRow="1"/>
              <a:tblGrid>
                <a:gridCol w="1549379">
                  <a:extLst>
                    <a:ext uri="{9D8B030D-6E8A-4147-A177-3AD203B41FA5}">
                      <a16:colId xmlns:a16="http://schemas.microsoft.com/office/drawing/2014/main" val="1958979577"/>
                    </a:ext>
                  </a:extLst>
                </a:gridCol>
                <a:gridCol w="1549379">
                  <a:extLst>
                    <a:ext uri="{9D8B030D-6E8A-4147-A177-3AD203B41FA5}">
                      <a16:colId xmlns:a16="http://schemas.microsoft.com/office/drawing/2014/main" val="3853709767"/>
                    </a:ext>
                  </a:extLst>
                </a:gridCol>
                <a:gridCol w="1550499">
                  <a:extLst>
                    <a:ext uri="{9D8B030D-6E8A-4147-A177-3AD203B41FA5}">
                      <a16:colId xmlns:a16="http://schemas.microsoft.com/office/drawing/2014/main" val="794493537"/>
                    </a:ext>
                  </a:extLst>
                </a:gridCol>
                <a:gridCol w="1550499">
                  <a:extLst>
                    <a:ext uri="{9D8B030D-6E8A-4147-A177-3AD203B41FA5}">
                      <a16:colId xmlns:a16="http://schemas.microsoft.com/office/drawing/2014/main" val="2134017400"/>
                    </a:ext>
                  </a:extLst>
                </a:gridCol>
                <a:gridCol w="1550499">
                  <a:extLst>
                    <a:ext uri="{9D8B030D-6E8A-4147-A177-3AD203B41FA5}">
                      <a16:colId xmlns:a16="http://schemas.microsoft.com/office/drawing/2014/main" val="3044481372"/>
                    </a:ext>
                  </a:extLst>
                </a:gridCol>
                <a:gridCol w="1550499">
                  <a:extLst>
                    <a:ext uri="{9D8B030D-6E8A-4147-A177-3AD203B41FA5}">
                      <a16:colId xmlns:a16="http://schemas.microsoft.com/office/drawing/2014/main" val="1812080427"/>
                    </a:ext>
                  </a:extLst>
                </a:gridCol>
              </a:tblGrid>
              <a:tr h="3177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Name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BRAM_18K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DSP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FF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LUT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URAM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0403741"/>
                  </a:ext>
                </a:extLst>
              </a:tr>
              <a:tr h="3177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DSP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4683384"/>
                  </a:ext>
                </a:extLst>
              </a:tr>
              <a:tr h="6355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Expression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26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0803647"/>
                  </a:ext>
                </a:extLst>
              </a:tr>
              <a:tr h="3177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FIFO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640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312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0425376"/>
                  </a:ext>
                </a:extLst>
              </a:tr>
              <a:tr h="3177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Instance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881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724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230484"/>
                  </a:ext>
                </a:extLst>
              </a:tr>
              <a:tr h="3177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Memory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64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5062016"/>
                  </a:ext>
                </a:extLst>
              </a:tr>
              <a:tr h="6355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Multiplexer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36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2992164"/>
                  </a:ext>
                </a:extLst>
              </a:tr>
              <a:tr h="3177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Register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4049472"/>
                  </a:ext>
                </a:extLst>
              </a:tr>
              <a:tr h="3177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Total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10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1589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1098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5668347"/>
                  </a:ext>
                </a:extLst>
              </a:tr>
              <a:tr h="3177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Available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280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220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106400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53200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321852"/>
                  </a:ext>
                </a:extLst>
              </a:tr>
              <a:tr h="6355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Utilization(%)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~0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6880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47780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E02B2B-77B9-40EB-8E92-9720B237D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Utilization of xfft2real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D6A9DB4C-1DD6-442F-B7C6-8D73D592F6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2788209"/>
              </p:ext>
            </p:extLst>
          </p:nvPr>
        </p:nvGraphicFramePr>
        <p:xfrm>
          <a:off x="1602377" y="1690688"/>
          <a:ext cx="8987246" cy="4501104"/>
        </p:xfrm>
        <a:graphic>
          <a:graphicData uri="http://schemas.openxmlformats.org/drawingml/2006/table">
            <a:tbl>
              <a:tblPr firstRow="1" firstCol="1" bandRow="1"/>
              <a:tblGrid>
                <a:gridCol w="1497153">
                  <a:extLst>
                    <a:ext uri="{9D8B030D-6E8A-4147-A177-3AD203B41FA5}">
                      <a16:colId xmlns:a16="http://schemas.microsoft.com/office/drawing/2014/main" val="884952149"/>
                    </a:ext>
                  </a:extLst>
                </a:gridCol>
                <a:gridCol w="1497153">
                  <a:extLst>
                    <a:ext uri="{9D8B030D-6E8A-4147-A177-3AD203B41FA5}">
                      <a16:colId xmlns:a16="http://schemas.microsoft.com/office/drawing/2014/main" val="3381013170"/>
                    </a:ext>
                  </a:extLst>
                </a:gridCol>
                <a:gridCol w="1498235">
                  <a:extLst>
                    <a:ext uri="{9D8B030D-6E8A-4147-A177-3AD203B41FA5}">
                      <a16:colId xmlns:a16="http://schemas.microsoft.com/office/drawing/2014/main" val="3092459485"/>
                    </a:ext>
                  </a:extLst>
                </a:gridCol>
                <a:gridCol w="1498235">
                  <a:extLst>
                    <a:ext uri="{9D8B030D-6E8A-4147-A177-3AD203B41FA5}">
                      <a16:colId xmlns:a16="http://schemas.microsoft.com/office/drawing/2014/main" val="3789256071"/>
                    </a:ext>
                  </a:extLst>
                </a:gridCol>
                <a:gridCol w="1498235">
                  <a:extLst>
                    <a:ext uri="{9D8B030D-6E8A-4147-A177-3AD203B41FA5}">
                      <a16:colId xmlns:a16="http://schemas.microsoft.com/office/drawing/2014/main" val="3782761564"/>
                    </a:ext>
                  </a:extLst>
                </a:gridCol>
                <a:gridCol w="1498235">
                  <a:extLst>
                    <a:ext uri="{9D8B030D-6E8A-4147-A177-3AD203B41FA5}">
                      <a16:colId xmlns:a16="http://schemas.microsoft.com/office/drawing/2014/main" val="2259654047"/>
                    </a:ext>
                  </a:extLst>
                </a:gridCol>
              </a:tblGrid>
              <a:tr h="3215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Name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BRAM_18K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DSP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FF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LUT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URAM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9301609"/>
                  </a:ext>
                </a:extLst>
              </a:tr>
              <a:tr h="3215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DSP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2759621"/>
                  </a:ext>
                </a:extLst>
              </a:tr>
              <a:tr h="6430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Expression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42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8845604"/>
                  </a:ext>
                </a:extLst>
              </a:tr>
              <a:tr h="3215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FIFO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8226826"/>
                  </a:ext>
                </a:extLst>
              </a:tr>
              <a:tr h="3215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Instance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1638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11909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8908142"/>
                  </a:ext>
                </a:extLst>
              </a:tr>
              <a:tr h="3215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Memory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12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192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5651997"/>
                  </a:ext>
                </a:extLst>
              </a:tr>
              <a:tr h="6430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Multiplexer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72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0789470"/>
                  </a:ext>
                </a:extLst>
              </a:tr>
              <a:tr h="3215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Register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5696716"/>
                  </a:ext>
                </a:extLst>
              </a:tr>
              <a:tr h="3215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Total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12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1838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12023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6405529"/>
                  </a:ext>
                </a:extLst>
              </a:tr>
              <a:tr h="3215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Available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280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220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106400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53200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8056030"/>
                  </a:ext>
                </a:extLst>
              </a:tr>
              <a:tr h="6430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Utilization(%)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22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0908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09120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B6EBA8-1D7D-4626-B9AE-AAA830F11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Latency Reports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85CE6F6A-31CC-47AB-8B28-1D7A2862B7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0700373"/>
              </p:ext>
            </p:extLst>
          </p:nvPr>
        </p:nvGraphicFramePr>
        <p:xfrm>
          <a:off x="2007323" y="2453662"/>
          <a:ext cx="8595363" cy="1325562"/>
        </p:xfrm>
        <a:graphic>
          <a:graphicData uri="http://schemas.openxmlformats.org/drawingml/2006/table">
            <a:tbl>
              <a:tblPr firstRow="1" firstCol="1" bandRow="1"/>
              <a:tblGrid>
                <a:gridCol w="1227761">
                  <a:extLst>
                    <a:ext uri="{9D8B030D-6E8A-4147-A177-3AD203B41FA5}">
                      <a16:colId xmlns:a16="http://schemas.microsoft.com/office/drawing/2014/main" val="2152366726"/>
                    </a:ext>
                  </a:extLst>
                </a:gridCol>
                <a:gridCol w="1227761">
                  <a:extLst>
                    <a:ext uri="{9D8B030D-6E8A-4147-A177-3AD203B41FA5}">
                      <a16:colId xmlns:a16="http://schemas.microsoft.com/office/drawing/2014/main" val="1576971644"/>
                    </a:ext>
                  </a:extLst>
                </a:gridCol>
                <a:gridCol w="1227761">
                  <a:extLst>
                    <a:ext uri="{9D8B030D-6E8A-4147-A177-3AD203B41FA5}">
                      <a16:colId xmlns:a16="http://schemas.microsoft.com/office/drawing/2014/main" val="900253505"/>
                    </a:ext>
                  </a:extLst>
                </a:gridCol>
                <a:gridCol w="1227761">
                  <a:extLst>
                    <a:ext uri="{9D8B030D-6E8A-4147-A177-3AD203B41FA5}">
                      <a16:colId xmlns:a16="http://schemas.microsoft.com/office/drawing/2014/main" val="2623845923"/>
                    </a:ext>
                  </a:extLst>
                </a:gridCol>
                <a:gridCol w="1227761">
                  <a:extLst>
                    <a:ext uri="{9D8B030D-6E8A-4147-A177-3AD203B41FA5}">
                      <a16:colId xmlns:a16="http://schemas.microsoft.com/office/drawing/2014/main" val="3801566889"/>
                    </a:ext>
                  </a:extLst>
                </a:gridCol>
                <a:gridCol w="1227761">
                  <a:extLst>
                    <a:ext uri="{9D8B030D-6E8A-4147-A177-3AD203B41FA5}">
                      <a16:colId xmlns:a16="http://schemas.microsoft.com/office/drawing/2014/main" val="2709695393"/>
                    </a:ext>
                  </a:extLst>
                </a:gridCol>
                <a:gridCol w="1228797">
                  <a:extLst>
                    <a:ext uri="{9D8B030D-6E8A-4147-A177-3AD203B41FA5}">
                      <a16:colId xmlns:a16="http://schemas.microsoft.com/office/drawing/2014/main" val="1295398021"/>
                    </a:ext>
                  </a:extLst>
                </a:gridCol>
              </a:tblGrid>
              <a:tr h="441854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Latency(cycles)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Latency(absolute)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Interval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Pipeline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Type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832817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min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max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min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Max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min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Max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01946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1549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1552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6.196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6.208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512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512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dataflow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9387118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39F3094-4169-47FF-8A9A-31B54EA322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211533"/>
              </p:ext>
            </p:extLst>
          </p:nvPr>
        </p:nvGraphicFramePr>
        <p:xfrm>
          <a:off x="2007322" y="4267877"/>
          <a:ext cx="8595363" cy="1179333"/>
        </p:xfrm>
        <a:graphic>
          <a:graphicData uri="http://schemas.openxmlformats.org/drawingml/2006/table">
            <a:tbl>
              <a:tblPr firstRow="1" firstCol="1" bandRow="1"/>
              <a:tblGrid>
                <a:gridCol w="1227761">
                  <a:extLst>
                    <a:ext uri="{9D8B030D-6E8A-4147-A177-3AD203B41FA5}">
                      <a16:colId xmlns:a16="http://schemas.microsoft.com/office/drawing/2014/main" val="4102043176"/>
                    </a:ext>
                  </a:extLst>
                </a:gridCol>
                <a:gridCol w="1227761">
                  <a:extLst>
                    <a:ext uri="{9D8B030D-6E8A-4147-A177-3AD203B41FA5}">
                      <a16:colId xmlns:a16="http://schemas.microsoft.com/office/drawing/2014/main" val="855742072"/>
                    </a:ext>
                  </a:extLst>
                </a:gridCol>
                <a:gridCol w="1227761">
                  <a:extLst>
                    <a:ext uri="{9D8B030D-6E8A-4147-A177-3AD203B41FA5}">
                      <a16:colId xmlns:a16="http://schemas.microsoft.com/office/drawing/2014/main" val="2763015995"/>
                    </a:ext>
                  </a:extLst>
                </a:gridCol>
                <a:gridCol w="1227761">
                  <a:extLst>
                    <a:ext uri="{9D8B030D-6E8A-4147-A177-3AD203B41FA5}">
                      <a16:colId xmlns:a16="http://schemas.microsoft.com/office/drawing/2014/main" val="3837044875"/>
                    </a:ext>
                  </a:extLst>
                </a:gridCol>
                <a:gridCol w="1227761">
                  <a:extLst>
                    <a:ext uri="{9D8B030D-6E8A-4147-A177-3AD203B41FA5}">
                      <a16:colId xmlns:a16="http://schemas.microsoft.com/office/drawing/2014/main" val="364435516"/>
                    </a:ext>
                  </a:extLst>
                </a:gridCol>
                <a:gridCol w="1227761">
                  <a:extLst>
                    <a:ext uri="{9D8B030D-6E8A-4147-A177-3AD203B41FA5}">
                      <a16:colId xmlns:a16="http://schemas.microsoft.com/office/drawing/2014/main" val="1710523305"/>
                    </a:ext>
                  </a:extLst>
                </a:gridCol>
                <a:gridCol w="1228797">
                  <a:extLst>
                    <a:ext uri="{9D8B030D-6E8A-4147-A177-3AD203B41FA5}">
                      <a16:colId xmlns:a16="http://schemas.microsoft.com/office/drawing/2014/main" val="1961424625"/>
                    </a:ext>
                  </a:extLst>
                </a:gridCol>
              </a:tblGrid>
              <a:tr h="393111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Latency(cycles)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Latency(absolute)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Interval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Pipeline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Type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2748483"/>
                  </a:ext>
                </a:extLst>
              </a:tr>
              <a:tr h="3931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min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max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min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Max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min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max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995452"/>
                  </a:ext>
                </a:extLst>
              </a:tr>
              <a:tr h="3931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1041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1042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4.164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4.168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530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530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dataflow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2244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190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E50DEB-BDAA-404C-8A5B-2AF03DDE6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Steps of the Lab #A no.4 (1/2)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5B0160-61AB-499F-8010-0A8A6A429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Construct the IPs of real2xfft and xfft2real in </a:t>
            </a:r>
            <a:r>
              <a:rPr lang="en-US" altLang="zh-TW" dirty="0" err="1"/>
              <a:t>Vitis</a:t>
            </a:r>
            <a:r>
              <a:rPr lang="en-US" altLang="zh-TW" dirty="0"/>
              <a:t> HLS.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Integrate the above 2 IPs with </a:t>
            </a:r>
            <a:r>
              <a:rPr lang="en-US" altLang="zh-TW" dirty="0" err="1"/>
              <a:t>fft</a:t>
            </a:r>
            <a:r>
              <a:rPr lang="en-US" altLang="zh-TW" dirty="0"/>
              <a:t> IP in </a:t>
            </a:r>
            <a:r>
              <a:rPr lang="en-US" altLang="zh-TW" dirty="0" err="1"/>
              <a:t>Vivado</a:t>
            </a:r>
            <a:r>
              <a:rPr lang="en-US" altLang="zh-TW" dirty="0"/>
              <a:t> block design.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>
                <a:solidFill>
                  <a:srgbClr val="FF0000"/>
                </a:solidFill>
              </a:rPr>
              <a:t>Generate output products.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HDL wrapper.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>
                <a:solidFill>
                  <a:srgbClr val="FF0000"/>
                </a:solidFill>
              </a:rPr>
              <a:t>Run Simulation Results in </a:t>
            </a:r>
            <a:r>
              <a:rPr lang="en-US" altLang="zh-TW" b="1" dirty="0" err="1">
                <a:solidFill>
                  <a:srgbClr val="FF0000"/>
                </a:solidFill>
              </a:rPr>
              <a:t>Vivado</a:t>
            </a:r>
            <a:r>
              <a:rPr lang="en-US" altLang="zh-TW" b="1" dirty="0">
                <a:solidFill>
                  <a:srgbClr val="FF0000"/>
                </a:solidFill>
              </a:rPr>
              <a:t>. (Run 30-40us)</a:t>
            </a:r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995858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F3CCDB-45A3-4134-A48E-C6A022183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54A8AD-1A12-4E70-BE07-0082C49DE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老師上課講義</a:t>
            </a:r>
            <a:endParaRPr lang="en-US" altLang="zh-TW" dirty="0"/>
          </a:p>
          <a:p>
            <a:r>
              <a:rPr lang="en-US" altLang="zh-TW" dirty="0"/>
              <a:t>WORKBOOK</a:t>
            </a:r>
            <a:r>
              <a:rPr lang="zh-TW" altLang="en-US" dirty="0"/>
              <a:t>內容</a:t>
            </a:r>
          </a:p>
        </p:txBody>
      </p:sp>
    </p:spTree>
    <p:extLst>
      <p:ext uri="{BB962C8B-B14F-4D97-AF65-F5344CB8AC3E}">
        <p14:creationId xmlns:p14="http://schemas.microsoft.com/office/powerpoint/2010/main" val="44143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C6709E-E7A8-4632-92C8-6D50B7488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Steps of the Lab #A no.4 (2/2)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2DD77BA-9D5E-42AD-8482-F76FBB94F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089" y="2001089"/>
            <a:ext cx="5246723" cy="400040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E937644-B766-4F52-A8B3-D0FBF026D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812" y="3429000"/>
            <a:ext cx="5695576" cy="169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518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369368-4AEC-4870-BDDA-B45D00D75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A36C2A-9098-4DBF-B8B5-C5353BDFA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Steps of the Lab #A no.4</a:t>
            </a:r>
          </a:p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Algorithm and System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Explanation of HLS Codes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Results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</a:t>
            </a:r>
          </a:p>
        </p:txBody>
      </p:sp>
    </p:spTree>
    <p:extLst>
      <p:ext uri="{BB962C8B-B14F-4D97-AF65-F5344CB8AC3E}">
        <p14:creationId xmlns:p14="http://schemas.microsoft.com/office/powerpoint/2010/main" val="196636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0368C5-98AA-4A46-A9AD-E286056A2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Short-Time Fourier Transform (1/2)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7786750-508D-49D1-97D9-CC2B71B878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X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TW" alt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</m:d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]</m:t>
                          </m:r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jωn</m:t>
                              </m:r>
                            </m:sup>
                          </m:sSup>
                        </m:e>
                      </m:nary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…(1)</m:t>
                      </m:r>
                    </m:oMath>
                  </m:oMathPara>
                </a14:m>
                <a:endParaRPr lang="en-US" altLang="zh-TW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w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x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⟷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zh-TW" alt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TW" alt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</m:d>
                      <m: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TW" alt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</m:d>
                      <m: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…(2)</m:t>
                      </m:r>
                    </m:oMath>
                  </m:oMathPara>
                </a14:m>
                <a:endParaRPr lang="en-US" altLang="zh-TW" dirty="0"/>
              </a:p>
              <a:p>
                <a:r>
                  <a:rPr lang="en-US" altLang="zh-TW" dirty="0"/>
                  <a:t>This math tool is used for observing the time-varying spectra.</a:t>
                </a:r>
              </a:p>
              <a:p>
                <a:r>
                  <a:rPr lang="en-US" altLang="zh-TW" dirty="0"/>
                  <a:t>Different windows cause different time and frequency resolutions.</a:t>
                </a:r>
              </a:p>
              <a:p>
                <a:r>
                  <a:rPr lang="en-US" altLang="zh-TW" dirty="0"/>
                  <a:t>STFT causes spreading and splattering.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7786750-508D-49D1-97D9-CC2B71B878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3216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443EE2-BD4F-410A-9291-913E1C630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Short-Time Fourier Transform (2/2)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F85F27-664E-4090-9470-4BDD5C4E1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We adopt Hamming window in this lab, whose window size is 1024.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69621EB6-9188-48B9-A91F-6444DE58B41B}"/>
                  </a:ext>
                </a:extLst>
              </p:cNvPr>
              <p:cNvSpPr txBox="1"/>
              <p:nvPr/>
            </p:nvSpPr>
            <p:spPr>
              <a:xfrm>
                <a:off x="3295650" y="2944925"/>
                <a:ext cx="5600700" cy="968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w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sz="28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</m:d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=0.54−0.46</m:t>
                      </m:r>
                      <m:r>
                        <m:rPr>
                          <m:sty m:val="p"/>
                        </m:rP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lang="en-US" altLang="zh-TW" sz="2800" b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sz="2800" b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8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zh-TW" altLang="en-US" sz="2800" b="0" i="0" smtClean="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2800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num>
                            <m:den>
                              <m:r>
                                <a:rPr lang="en-US" altLang="zh-TW" sz="2800" b="0" i="0" smtClean="0">
                                  <a:latin typeface="Cambria Math" panose="02040503050406030204" pitchFamily="18" charset="0"/>
                                </a:rPr>
                                <m:t>1024</m:t>
                              </m:r>
                            </m:den>
                          </m:f>
                        </m:e>
                      </m:d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…(3)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69621EB6-9188-48B9-A91F-6444DE58B4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650" y="2944925"/>
                <a:ext cx="5600700" cy="9681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5848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61E2B9-343A-4F2D-8670-20C1A27AD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Fourier Transform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4C1606D-64FF-473B-9734-B06D813315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16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n-US" altLang="zh-TW" sz="1600" b="0" i="0" smtClean="0"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  <m:r>
                                          <a:rPr lang="en-US" altLang="zh-TW" sz="1600" b="0" i="0" smtClean="0">
                                            <a:latin typeface="Cambria Math" panose="02040503050406030204" pitchFamily="18" charset="0"/>
                                          </a:rPr>
                                          <m:t>[0]</m:t>
                                        </m:r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zh-TW" sz="16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sty m:val="p"/>
                                                  <m:brk m:alnAt="7"/>
                                                </m:rPr>
                                                <a:rPr lang="en-US" altLang="zh-TW" sz="16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X</m:t>
                                              </m:r>
                                              <m:r>
                                                <a:rPr lang="en-US" altLang="zh-TW" sz="16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[1]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zh-TW" sz="1600" i="0" smtClean="0">
                                                  <a:latin typeface="Cambria Math" panose="02040503050406030204" pitchFamily="18" charset="0"/>
                                                </a:rPr>
                                                <m:t>⋮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TW" sz="16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X</m:t>
                                              </m:r>
                                              <m:r>
                                                <a:rPr lang="en-US" altLang="zh-TW" sz="16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[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lang="en-US" altLang="zh-TW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altLang="zh-TW" sz="1600" b="0" i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N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altLang="zh-TW" sz="1600" b="0" i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  <m:r>
                                                <a:rPr lang="en-US" altLang="zh-TW" sz="16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−1]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n-US" altLang="zh-TW" sz="1600" b="0" i="0" smtClean="0">
                                            <a:latin typeface="Cambria Math" panose="02040503050406030204" pitchFamily="18" charset="0"/>
                                          </a:rPr>
                                          <m:t>Y</m:t>
                                        </m:r>
                                        <m:r>
                                          <a:rPr lang="en-US" altLang="zh-TW" sz="1600" b="0" i="0" smtClean="0">
                                            <a:latin typeface="Cambria Math" panose="02040503050406030204" pitchFamily="18" charset="0"/>
                                          </a:rPr>
                                          <m:t>[0]</m:t>
                                        </m:r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zh-TW" sz="16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sty m:val="p"/>
                                                  <m:brk m:alnAt="7"/>
                                                </m:rPr>
                                                <a:rPr lang="en-US" altLang="zh-TW" sz="16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Y</m:t>
                                              </m:r>
                                              <m:r>
                                                <a:rPr lang="en-US" altLang="zh-TW" sz="16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[1]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zh-TW" sz="1600" i="0" smtClean="0">
                                                  <a:latin typeface="Cambria Math" panose="02040503050406030204" pitchFamily="18" charset="0"/>
                                                </a:rPr>
                                                <m:t>⋮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TW" sz="16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Y</m:t>
                                              </m:r>
                                              <m:r>
                                                <a:rPr lang="en-US" altLang="zh-TW" sz="16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[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lang="en-US" altLang="zh-TW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altLang="zh-TW" sz="1600" b="0" i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N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altLang="zh-TW" sz="1600" b="0" i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  <m:r>
                                                <a:rPr lang="en-US" altLang="zh-TW" sz="16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−1]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TW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TW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TW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zh-TW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f>
                                              <m:fPr>
                                                <m:ctrlPr>
                                                  <a:rPr lang="en-US" altLang="zh-TW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  <m:r>
                                                  <a:rPr lang="zh-TW" alt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𝜋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𝑁</m:t>
                                                </m:r>
                                              </m:den>
                                            </m:f>
                                            <m:r>
                                              <a:rPr lang="en-US" altLang="zh-TW" sz="1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×1</m:t>
                                            </m:r>
                                          </m:sup>
                                        </m:sSup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zh-TW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zh-TW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…</m:t>
                                              </m:r>
                                            </m:e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altLang="zh-TW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zh-TW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𝑒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zh-TW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altLang="zh-TW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  <m:f>
                                                    <m:fPr>
                                                      <m:ctrlPr>
                                                        <a:rPr lang="en-US" altLang="zh-TW" sz="16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fPr>
                                                    <m:num>
                                                      <m:r>
                                                        <a:rPr lang="en-US" altLang="zh-TW" sz="16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  <m:r>
                                                        <a:rPr lang="zh-TW" altLang="en-US" sz="16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𝜋</m:t>
                                                      </m:r>
                                                    </m:num>
                                                    <m:den>
                                                      <m:r>
                                                        <a:rPr lang="en-US" altLang="zh-TW" sz="16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𝑁</m:t>
                                                      </m:r>
                                                    </m:den>
                                                  </m:f>
                                                  <m:r>
                                                    <a:rPr lang="en-US" altLang="zh-TW" sz="16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×(</m:t>
                                                  </m:r>
                                                  <m:f>
                                                    <m:fPr>
                                                      <m:ctrlPr>
                                                        <a:rPr lang="en-US" altLang="zh-TW" sz="16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fPr>
                                                    <m:num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en-US" altLang="zh-TW" sz="1600" b="0" i="0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N</m:t>
                                                      </m:r>
                                                    </m:num>
                                                    <m:den>
                                                      <m:r>
                                                        <a:rPr lang="en-US" altLang="zh-TW" sz="1600" b="0" i="0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den>
                                                  </m:f>
                                                  <m:r>
                                                    <a:rPr lang="en-US" altLang="zh-TW" sz="1600" b="0" i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−1</m:t>
                                                  </m:r>
                                                  <m:r>
                                                    <a:rPr lang="en-US" altLang="zh-TW" sz="16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)</m:t>
                                                  </m:r>
                                                </m:sup>
                                              </m:sSup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n-US" altLang="zh-TW" sz="1600" b="0" i="0" smtClean="0">
                                            <a:latin typeface="Cambria Math" panose="02040503050406030204" pitchFamily="18" charset="0"/>
                                          </a:rPr>
                                          <m:t>Z</m:t>
                                        </m:r>
                                        <m:r>
                                          <a:rPr lang="en-US" altLang="zh-TW" sz="1600" b="0" i="0" smtClean="0">
                                            <a:latin typeface="Cambria Math" panose="02040503050406030204" pitchFamily="18" charset="0"/>
                                          </a:rPr>
                                          <m:t>[0]</m:t>
                                        </m:r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zh-TW" sz="16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sty m:val="p"/>
                                                  <m:brk m:alnAt="7"/>
                                                </m:rPr>
                                                <a:rPr lang="en-US" altLang="zh-TW" sz="16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Z</m:t>
                                              </m:r>
                                              <m:r>
                                                <a:rPr lang="en-US" altLang="zh-TW" sz="16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[1]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zh-TW" sz="1600" i="0" smtClean="0">
                                                  <a:latin typeface="Cambria Math" panose="02040503050406030204" pitchFamily="18" charset="0"/>
                                                </a:rPr>
                                                <m:t>⋮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TW" sz="16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Z</m:t>
                                              </m:r>
                                              <m:r>
                                                <a:rPr lang="en-US" altLang="zh-TW" sz="16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[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lang="en-US" altLang="zh-TW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altLang="zh-TW" sz="1600" b="0" i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N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altLang="zh-TW" sz="1600" b="0" i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  <m:r>
                                                <a:rPr lang="en-US" altLang="zh-TW" sz="16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−1]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d>
                            </m: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n-US" altLang="zh-TW" sz="1600" b="0" i="0" smtClean="0"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  <m:r>
                                          <a:rPr lang="en-US" altLang="zh-TW" sz="1600" b="0" i="0" smtClean="0">
                                            <a:latin typeface="Cambria Math" panose="02040503050406030204" pitchFamily="18" charset="0"/>
                                          </a:rPr>
                                          <m:t>[</m:t>
                                        </m:r>
                                        <m:f>
                                          <m:fPr>
                                            <m:ctrlPr>
                                              <a:rPr lang="en-US" altLang="zh-TW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1600" b="0" i="0" smtClean="0">
                                                <a:latin typeface="Cambria Math" panose="02040503050406030204" pitchFamily="18" charset="0"/>
                                              </a:rPr>
                                              <m:t>N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TW" sz="1600" b="0" i="0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sz="1600" b="0" i="0" smtClean="0">
                                            <a:latin typeface="Cambria Math" panose="02040503050406030204" pitchFamily="18" charset="0"/>
                                          </a:rPr>
                                          <m:t>]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n-US" altLang="zh-TW" sz="1600" b="0" i="0" smtClean="0"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  <m:r>
                                          <a:rPr lang="en-US" altLang="zh-TW" sz="1600" b="0" i="0" smtClean="0">
                                            <a:latin typeface="Cambria Math" panose="02040503050406030204" pitchFamily="18" charset="0"/>
                                          </a:rPr>
                                          <m:t>[</m:t>
                                        </m:r>
                                        <m:f>
                                          <m:fPr>
                                            <m:ctrlPr>
                                              <a:rPr lang="en-US" altLang="zh-TW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1600" b="0" i="0" smtClean="0">
                                                <a:latin typeface="Cambria Math" panose="02040503050406030204" pitchFamily="18" charset="0"/>
                                              </a:rPr>
                                              <m:t>N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TW" sz="1600" b="0" i="0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  <m:r>
                                          <a:rPr lang="en-US" altLang="zh-TW" sz="1600" b="0" i="0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sz="1600" b="0" i="0" smtClean="0">
                                            <a:latin typeface="Cambria Math" panose="02040503050406030204" pitchFamily="18" charset="0"/>
                                          </a:rPr>
                                          <m:t>]</m:t>
                                        </m:r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zh-TW" sz="16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lang="en-US" altLang="zh-TW" sz="1600" i="0" smtClean="0">
                                                  <a:latin typeface="Cambria Math" panose="02040503050406030204" pitchFamily="18" charset="0"/>
                                                </a:rPr>
                                                <m:t>⋮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TW" sz="16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X</m:t>
                                              </m:r>
                                              <m:r>
                                                <a:rPr lang="en-US" altLang="zh-TW" sz="16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[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TW" sz="16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N</m:t>
                                              </m:r>
                                              <m:r>
                                                <a:rPr lang="en-US" altLang="zh-TW" sz="16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−1]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n-US" altLang="zh-TW" sz="1600" b="0" i="0" smtClean="0">
                                            <a:latin typeface="Cambria Math" panose="02040503050406030204" pitchFamily="18" charset="0"/>
                                          </a:rPr>
                                          <m:t>Y</m:t>
                                        </m:r>
                                        <m:r>
                                          <a:rPr lang="en-US" altLang="zh-TW" sz="1600" b="0" i="0" smtClean="0">
                                            <a:latin typeface="Cambria Math" panose="02040503050406030204" pitchFamily="18" charset="0"/>
                                          </a:rPr>
                                          <m:t>[0]</m:t>
                                        </m:r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zh-TW" sz="16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sty m:val="p"/>
                                                  <m:brk m:alnAt="7"/>
                                                </m:rPr>
                                                <a:rPr lang="en-US" altLang="zh-TW" sz="16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Y</m:t>
                                              </m:r>
                                              <m:r>
                                                <a:rPr lang="en-US" altLang="zh-TW" sz="16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[1]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zh-TW" sz="1600" i="0" smtClean="0">
                                                  <a:latin typeface="Cambria Math" panose="02040503050406030204" pitchFamily="18" charset="0"/>
                                                </a:rPr>
                                                <m:t>⋮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TW" sz="16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Y</m:t>
                                              </m:r>
                                              <m:r>
                                                <a:rPr lang="en-US" altLang="zh-TW" sz="16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[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lang="en-US" altLang="zh-TW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altLang="zh-TW" sz="1600" b="0" i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N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altLang="zh-TW" sz="1600" b="0" i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  <m:r>
                                                <a:rPr lang="en-US" altLang="zh-TW" sz="16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−1]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TW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TW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TW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zh-TW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f>
                                              <m:fPr>
                                                <m:ctrlPr>
                                                  <a:rPr lang="en-US" altLang="zh-TW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  <m:r>
                                                  <a:rPr lang="zh-TW" alt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𝜋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𝑁</m:t>
                                                </m:r>
                                              </m:den>
                                            </m:f>
                                            <m:r>
                                              <a:rPr lang="en-US" altLang="zh-TW" sz="1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×1</m:t>
                                            </m:r>
                                          </m:sup>
                                        </m:sSup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zh-TW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zh-TW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…</m:t>
                                              </m:r>
                                            </m:e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altLang="zh-TW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zh-TW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𝑒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zh-TW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altLang="zh-TW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  <m:f>
                                                    <m:fPr>
                                                      <m:ctrlPr>
                                                        <a:rPr lang="en-US" altLang="zh-TW" sz="16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fPr>
                                                    <m:num>
                                                      <m:r>
                                                        <a:rPr lang="en-US" altLang="zh-TW" sz="16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  <m:r>
                                                        <a:rPr lang="zh-TW" altLang="en-US" sz="16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𝜋</m:t>
                                                      </m:r>
                                                    </m:num>
                                                    <m:den>
                                                      <m:r>
                                                        <a:rPr lang="en-US" altLang="zh-TW" sz="16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𝑁</m:t>
                                                      </m:r>
                                                    </m:den>
                                                  </m:f>
                                                  <m:r>
                                                    <a:rPr lang="en-US" altLang="zh-TW" sz="16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×(</m:t>
                                                  </m:r>
                                                  <m:f>
                                                    <m:fPr>
                                                      <m:ctrlPr>
                                                        <a:rPr lang="en-US" altLang="zh-TW" sz="16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fPr>
                                                    <m:num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en-US" altLang="zh-TW" sz="1600" b="0" i="0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N</m:t>
                                                      </m:r>
                                                    </m:num>
                                                    <m:den>
                                                      <m:r>
                                                        <a:rPr lang="en-US" altLang="zh-TW" sz="1600" b="0" i="0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den>
                                                  </m:f>
                                                  <m:r>
                                                    <a:rPr lang="en-US" altLang="zh-TW" sz="1600" b="0" i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−1</m:t>
                                                  </m:r>
                                                  <m:r>
                                                    <a:rPr lang="en-US" altLang="zh-TW" sz="16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)</m:t>
                                                  </m:r>
                                                </m:sup>
                                              </m:sSup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n-US" altLang="zh-TW" sz="1600" b="0" i="0" smtClean="0">
                                            <a:latin typeface="Cambria Math" panose="02040503050406030204" pitchFamily="18" charset="0"/>
                                          </a:rPr>
                                          <m:t>Z</m:t>
                                        </m:r>
                                        <m:r>
                                          <a:rPr lang="en-US" altLang="zh-TW" sz="1600" b="0" i="0" smtClean="0">
                                            <a:latin typeface="Cambria Math" panose="02040503050406030204" pitchFamily="18" charset="0"/>
                                          </a:rPr>
                                          <m:t>[0]</m:t>
                                        </m:r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zh-TW" sz="16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sty m:val="p"/>
                                                  <m:brk m:alnAt="7"/>
                                                </m:rPr>
                                                <a:rPr lang="en-US" altLang="zh-TW" sz="16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Z</m:t>
                                              </m:r>
                                              <m:r>
                                                <a:rPr lang="en-US" altLang="zh-TW" sz="16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[1]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zh-TW" sz="1600" i="0" smtClean="0">
                                                  <a:latin typeface="Cambria Math" panose="02040503050406030204" pitchFamily="18" charset="0"/>
                                                </a:rPr>
                                                <m:t>⋮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TW" sz="16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Z</m:t>
                                              </m:r>
                                              <m:r>
                                                <a:rPr lang="en-US" altLang="zh-TW" sz="16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[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lang="en-US" altLang="zh-TW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altLang="zh-TW" sz="1600" b="0" i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N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altLang="zh-TW" sz="1600" b="0" i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  <m:r>
                                                <a:rPr lang="en-US" altLang="zh-TW" sz="16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−1]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d>
                            </m:e>
                          </m:eqArr>
                        </m:e>
                      </m:d>
                      <m: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…(3)</m:t>
                      </m:r>
                    </m:oMath>
                  </m:oMathPara>
                </a14:m>
                <a:endParaRPr lang="en-US" altLang="zh-TW" sz="16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4C1606D-64FF-473B-9734-B06D813315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t="-28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>
            <a:extLst>
              <a:ext uri="{FF2B5EF4-FFF2-40B4-BE49-F238E27FC236}">
                <a16:creationId xmlns:a16="http://schemas.microsoft.com/office/drawing/2014/main" id="{F60FF150-A630-4BD7-9BFF-8A9B387B055A}"/>
              </a:ext>
            </a:extLst>
          </p:cNvPr>
          <p:cNvSpPr txBox="1"/>
          <p:nvPr/>
        </p:nvSpPr>
        <p:spPr>
          <a:xfrm>
            <a:off x="1254034" y="5041791"/>
            <a:ext cx="32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Twiddle factor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+/-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Bit-reverse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DCEE285-26AE-46D2-B565-CFB891AF49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642"/>
          <a:stretch/>
        </p:blipFill>
        <p:spPr>
          <a:xfrm>
            <a:off x="8698276" y="4337185"/>
            <a:ext cx="2958146" cy="239050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A9C7C41-438B-4615-BD91-68B0CAF4D3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1278" y="4938059"/>
            <a:ext cx="4615234" cy="140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60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2D08A8-1805-42F6-8CD4-CE2013EEF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Descrambler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C8737DA-C606-4560-B9B7-28683E4DB4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algn="just"/>
                <a:r>
                  <a:rPr lang="en-US" altLang="zh-TW" dirty="0"/>
                  <a:t>The descrambler is used to eliminate the phase errors caused by the time difference between the window for real part and the window for imaginary part.</a:t>
                </a:r>
              </a:p>
              <a:p>
                <a:pPr marL="0" indent="0" algn="just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i="1"/>
                          </m:ctrlPr>
                        </m:sSubPr>
                        <m:e>
                          <m:r>
                            <a:rPr lang="en-US" altLang="zh-TW" i="1"/>
                            <m:t>𝑦</m:t>
                          </m:r>
                        </m:e>
                        <m:sub>
                          <m:r>
                            <a:rPr lang="en-US" altLang="zh-TW" i="1"/>
                            <m:t>1</m:t>
                          </m:r>
                        </m:sub>
                      </m:sSub>
                      <m:r>
                        <a:rPr lang="en-US" altLang="zh-TW" i="1"/>
                        <m:t> </m:t>
                      </m:r>
                      <m:r>
                        <a:rPr lang="en-US" altLang="zh-TW" i="1"/>
                        <m:t>𝑖𝑠</m:t>
                      </m:r>
                      <m:r>
                        <a:rPr lang="en-US" altLang="zh-TW" i="1"/>
                        <m:t> </m:t>
                      </m:r>
                      <m:r>
                        <a:rPr lang="en-US" altLang="zh-TW" i="1"/>
                        <m:t>𝑡h𝑒</m:t>
                      </m:r>
                      <m:r>
                        <a:rPr lang="en-US" altLang="zh-TW" i="1"/>
                        <m:t> </m:t>
                      </m:r>
                      <m:r>
                        <a:rPr lang="en-US" altLang="zh-TW" i="1"/>
                        <m:t>𝑖</m:t>
                      </m:r>
                      <m:r>
                        <a:rPr lang="en-US" altLang="zh-TW" i="1"/>
                        <m:t>−</m:t>
                      </m:r>
                      <m:r>
                        <a:rPr lang="en-US" altLang="zh-TW" i="1"/>
                        <m:t>𝑡h</m:t>
                      </m:r>
                      <m:r>
                        <a:rPr lang="en-US" altLang="zh-TW" i="1"/>
                        <m:t> </m:t>
                      </m:r>
                      <m:r>
                        <a:rPr lang="en-US" altLang="zh-TW" i="1"/>
                        <m:t>𝑓𝑟𝑒𝑞𝑢𝑒𝑛𝑐𝑦</m:t>
                      </m:r>
                      <m:r>
                        <a:rPr lang="en-US" altLang="zh-TW" i="1"/>
                        <m:t> </m:t>
                      </m:r>
                      <m:r>
                        <a:rPr lang="en-US" altLang="zh-TW" i="1"/>
                        <m:t>𝑐𝑜𝑚𝑝𝑜𝑛𝑒𝑛𝑡</m:t>
                      </m:r>
                      <m:r>
                        <a:rPr lang="en-US" altLang="zh-TW" i="1"/>
                        <m:t>.</m:t>
                      </m:r>
                    </m:oMath>
                  </m:oMathPara>
                </a14:m>
                <a:endParaRPr lang="zh-TW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i="1"/>
                          </m:ctrlPr>
                        </m:sSubPr>
                        <m:e>
                          <m:r>
                            <a:rPr lang="en-US" altLang="zh-TW" i="1"/>
                            <m:t>𝑦</m:t>
                          </m:r>
                        </m:e>
                        <m:sub>
                          <m:r>
                            <a:rPr lang="en-US" altLang="zh-TW" i="1"/>
                            <m:t>2</m:t>
                          </m:r>
                        </m:sub>
                      </m:sSub>
                      <m:r>
                        <a:rPr lang="en-US" altLang="zh-TW" i="1"/>
                        <m:t> </m:t>
                      </m:r>
                      <m:r>
                        <a:rPr lang="en-US" altLang="zh-TW" i="1"/>
                        <m:t>𝑖𝑠</m:t>
                      </m:r>
                      <m:r>
                        <a:rPr lang="en-US" altLang="zh-TW" i="1"/>
                        <m:t> </m:t>
                      </m:r>
                      <m:r>
                        <a:rPr lang="en-US" altLang="zh-TW" i="1"/>
                        <m:t>𝑡h𝑒</m:t>
                      </m:r>
                      <m:r>
                        <a:rPr lang="en-US" altLang="zh-TW" i="1"/>
                        <m:t> </m:t>
                      </m:r>
                      <m:r>
                        <a:rPr lang="en-US" altLang="zh-TW" i="1"/>
                        <m:t>𝑚𝑖𝑟𝑟𝑜𝑟𝑒𝑑</m:t>
                      </m:r>
                      <m:r>
                        <a:rPr lang="en-US" altLang="zh-TW" i="1"/>
                        <m:t> </m:t>
                      </m:r>
                      <m:r>
                        <a:rPr lang="en-US" altLang="zh-TW" i="1"/>
                        <m:t>𝑓𝑟𝑒𝑞𝑢𝑒𝑛𝑐𝑦</m:t>
                      </m:r>
                      <m:r>
                        <a:rPr lang="en-US" altLang="zh-TW" i="1"/>
                        <m:t> </m:t>
                      </m:r>
                      <m:r>
                        <a:rPr lang="en-US" altLang="zh-TW" i="1"/>
                        <m:t>𝑐𝑜𝑚𝑝𝑜𝑛𝑒𝑛𝑡</m:t>
                      </m:r>
                      <m:r>
                        <a:rPr lang="en-US" altLang="zh-TW" i="1"/>
                        <m:t> </m:t>
                      </m:r>
                      <m:r>
                        <a:rPr lang="en-US" altLang="zh-TW" i="1"/>
                        <m:t>𝑜𝑓</m:t>
                      </m:r>
                      <m:r>
                        <a:rPr lang="en-US" altLang="zh-TW" i="1"/>
                        <m:t> </m:t>
                      </m:r>
                      <m:sSub>
                        <m:sSubPr>
                          <m:ctrlPr>
                            <a:rPr lang="zh-TW" altLang="zh-TW" i="1"/>
                          </m:ctrlPr>
                        </m:sSubPr>
                        <m:e>
                          <m:r>
                            <a:rPr lang="en-US" altLang="zh-TW" i="1"/>
                            <m:t>𝑦</m:t>
                          </m:r>
                        </m:e>
                        <m:sub>
                          <m:r>
                            <a:rPr lang="en-US" altLang="zh-TW" i="1"/>
                            <m:t>1</m:t>
                          </m:r>
                        </m:sub>
                      </m:sSub>
                      <m:r>
                        <a:rPr lang="en-US" altLang="zh-TW" i="1"/>
                        <m:t>. </m:t>
                      </m:r>
                    </m:oMath>
                  </m:oMathPara>
                </a14:m>
                <a:endParaRPr lang="zh-TW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/>
                        <m:t>Then</m:t>
                      </m:r>
                      <m:r>
                        <a:rPr lang="en-US" altLang="zh-TW"/>
                        <m:t>, </m:t>
                      </m:r>
                      <m:r>
                        <m:rPr>
                          <m:sty m:val="p"/>
                        </m:rPr>
                        <a:rPr lang="en-US" altLang="zh-TW"/>
                        <m:t>we</m:t>
                      </m:r>
                      <m:r>
                        <a:rPr lang="en-US" altLang="zh-TW"/>
                        <m:t> </m:t>
                      </m:r>
                      <m:r>
                        <m:rPr>
                          <m:sty m:val="p"/>
                        </m:rPr>
                        <a:rPr lang="en-US" altLang="zh-TW"/>
                        <m:t>have</m:t>
                      </m:r>
                      <m:r>
                        <a:rPr lang="en-US" altLang="zh-TW"/>
                        <m:t> </m:t>
                      </m:r>
                    </m:oMath>
                  </m:oMathPara>
                </a14:m>
                <a:endParaRPr lang="zh-TW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i="0"/>
                        <m:t>f</m:t>
                      </m:r>
                      <m:r>
                        <a:rPr lang="en-US" altLang="zh-TW" i="0"/>
                        <m:t>=</m:t>
                      </m:r>
                      <m:f>
                        <m:fPr>
                          <m:ctrlPr>
                            <a:rPr lang="zh-TW" altLang="zh-TW"/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TW" i="0"/>
                            <m:t>Re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zh-TW" altLang="zh-TW"/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/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i="0"/>
                                    <m:t>y</m:t>
                                  </m:r>
                                </m:e>
                                <m:sub>
                                  <m:r>
                                    <a:rPr lang="en-US" altLang="zh-TW" i="0"/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i="0"/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TW" i="0"/>
                            <m:t>Re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zh-TW" altLang="zh-TW"/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zh-TW" altLang="zh-TW"/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i="0"/>
                                    <m:t>y</m:t>
                                  </m:r>
                                </m:e>
                                <m:sub>
                                  <m:r>
                                    <a:rPr lang="en-US" altLang="zh-TW" i="0"/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TW" i="0"/>
                                    <m:t>∗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en-US" altLang="zh-TW" i="0"/>
                            <m:t>2</m:t>
                          </m:r>
                        </m:den>
                      </m:f>
                      <m:r>
                        <a:rPr lang="en-US" altLang="zh-TW" i="0"/>
                        <m:t>+</m:t>
                      </m:r>
                      <m:r>
                        <m:rPr>
                          <m:sty m:val="p"/>
                        </m:rPr>
                        <a:rPr lang="en-US" altLang="zh-TW" i="0"/>
                        <m:t>j</m:t>
                      </m:r>
                      <m:f>
                        <m:fPr>
                          <m:ctrlPr>
                            <a:rPr lang="zh-TW" altLang="zh-TW"/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TW" i="0"/>
                            <m:t>Im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zh-TW" altLang="zh-TW"/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/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i="0"/>
                                    <m:t>y</m:t>
                                  </m:r>
                                </m:e>
                                <m:sub>
                                  <m:r>
                                    <a:rPr lang="en-US" altLang="zh-TW" i="0"/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i="0"/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TW" i="0"/>
                            <m:t>Im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zh-TW" altLang="zh-TW"/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zh-TW" altLang="zh-TW"/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i="0"/>
                                    <m:t>y</m:t>
                                  </m:r>
                                </m:e>
                                <m:sub>
                                  <m:r>
                                    <a:rPr lang="en-US" altLang="zh-TW" i="0"/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TW" i="0"/>
                                    <m:t>∗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en-US" altLang="zh-TW" i="0"/>
                            <m:t>2</m:t>
                          </m:r>
                        </m:den>
                      </m:f>
                      <m:r>
                        <a:rPr lang="en-US" altLang="zh-TW" i="0"/>
                        <m:t>…</m:t>
                      </m:r>
                      <m:d>
                        <m:dPr>
                          <m:ctrlPr>
                            <a:rPr lang="zh-TW" altLang="zh-TW"/>
                          </m:ctrlPr>
                        </m:dPr>
                        <m:e>
                          <m:r>
                            <a:rPr lang="en-US" altLang="zh-TW" i="0"/>
                            <m:t>4</m:t>
                          </m:r>
                        </m:e>
                      </m:d>
                    </m:oMath>
                  </m:oMathPara>
                </a14:m>
                <a:endParaRPr lang="zh-TW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i="0"/>
                        <m:t>g</m:t>
                      </m:r>
                      <m:r>
                        <a:rPr lang="en-US" altLang="zh-TW" i="0"/>
                        <m:t>=</m:t>
                      </m:r>
                      <m:f>
                        <m:fPr>
                          <m:ctrlPr>
                            <a:rPr lang="zh-TW" altLang="zh-TW"/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TW" i="0"/>
                            <m:t>Im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zh-TW" altLang="zh-TW"/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/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i="0"/>
                                    <m:t>y</m:t>
                                  </m:r>
                                </m:e>
                                <m:sub>
                                  <m:r>
                                    <a:rPr lang="en-US" altLang="zh-TW" i="0"/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i="0"/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TW" i="0"/>
                            <m:t>Im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zh-TW" altLang="zh-TW"/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zh-TW" altLang="zh-TW"/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i="0"/>
                                    <m:t>y</m:t>
                                  </m:r>
                                </m:e>
                                <m:sub>
                                  <m:r>
                                    <a:rPr lang="en-US" altLang="zh-TW" i="0"/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TW" i="0"/>
                                    <m:t>∗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en-US" altLang="zh-TW" i="0"/>
                            <m:t>2</m:t>
                          </m:r>
                        </m:den>
                      </m:f>
                      <m:r>
                        <a:rPr lang="en-US" altLang="zh-TW" i="0"/>
                        <m:t>+</m:t>
                      </m:r>
                      <m:r>
                        <m:rPr>
                          <m:sty m:val="p"/>
                        </m:rPr>
                        <a:rPr lang="en-US" altLang="zh-TW" i="0"/>
                        <m:t>j</m:t>
                      </m:r>
                      <m:f>
                        <m:fPr>
                          <m:ctrlPr>
                            <a:rPr lang="zh-TW" altLang="zh-TW"/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TW" i="0"/>
                            <m:t>Re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zh-TW" altLang="zh-TW"/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zh-TW" altLang="zh-TW"/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i="0"/>
                                    <m:t>y</m:t>
                                  </m:r>
                                </m:e>
                                <m:sub>
                                  <m:r>
                                    <a:rPr lang="en-US" altLang="zh-TW" i="0"/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TW" i="0"/>
                                    <m:t>∗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altLang="zh-TW" i="0"/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TW" i="0"/>
                            <m:t>Re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zh-TW" altLang="zh-TW"/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/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i="0"/>
                                    <m:t>y</m:t>
                                  </m:r>
                                </m:e>
                                <m:sub>
                                  <m:r>
                                    <a:rPr lang="en-US" altLang="zh-TW" i="0"/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TW" i="0"/>
                            <m:t>2</m:t>
                          </m:r>
                        </m:den>
                      </m:f>
                      <m:r>
                        <a:rPr lang="en-US" altLang="zh-TW" i="0"/>
                        <m:t>…</m:t>
                      </m:r>
                      <m:d>
                        <m:dPr>
                          <m:ctrlPr>
                            <a:rPr lang="zh-TW" altLang="zh-TW"/>
                          </m:ctrlPr>
                        </m:dPr>
                        <m:e>
                          <m:r>
                            <a:rPr lang="en-US" altLang="zh-TW" i="0"/>
                            <m:t>5</m:t>
                          </m:r>
                        </m:e>
                      </m:d>
                    </m:oMath>
                  </m:oMathPara>
                </a14:m>
                <a:endParaRPr lang="zh-TW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i="0"/>
                        <m:t>w</m:t>
                      </m:r>
                      <m:r>
                        <a:rPr lang="en-US" altLang="zh-TW" i="0"/>
                        <m:t>=</m:t>
                      </m:r>
                      <m:func>
                        <m:funcPr>
                          <m:ctrlPr>
                            <a:rPr lang="zh-TW" altLang="zh-TW"/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i="0"/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zh-TW" altLang="zh-TW"/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TW" altLang="zh-TW"/>
                                  </m:ctrlPr>
                                </m:fPr>
                                <m:num>
                                  <m:r>
                                    <a:rPr lang="en-US" altLang="zh-TW" i="0"/>
                                    <m:t>2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i="0"/>
                                    <m:t>πi</m:t>
                                  </m:r>
                                </m:num>
                                <m:den>
                                  <m:r>
                                    <a:rPr lang="en-US" altLang="zh-TW" i="0"/>
                                    <m:t>1024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TW" i="0"/>
                        <m:t>−</m:t>
                      </m:r>
                      <m:r>
                        <m:rPr>
                          <m:sty m:val="p"/>
                        </m:rPr>
                        <a:rPr lang="en-US" altLang="zh-TW" i="0"/>
                        <m:t>jsin</m:t>
                      </m:r>
                      <m:d>
                        <m:dPr>
                          <m:ctrlPr>
                            <a:rPr lang="zh-TW" altLang="zh-TW"/>
                          </m:ctrlPr>
                        </m:dPr>
                        <m:e>
                          <m:f>
                            <m:fPr>
                              <m:ctrlPr>
                                <a:rPr lang="zh-TW" altLang="zh-TW"/>
                              </m:ctrlPr>
                            </m:fPr>
                            <m:num>
                              <m:r>
                                <a:rPr lang="en-US" altLang="zh-TW" i="0"/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i="0"/>
                                <m:t>πi</m:t>
                              </m:r>
                            </m:num>
                            <m:den>
                              <m:r>
                                <a:rPr lang="en-US" altLang="zh-TW" i="0"/>
                                <m:t>1024</m:t>
                              </m:r>
                            </m:den>
                          </m:f>
                        </m:e>
                      </m:d>
                      <m:r>
                        <a:rPr lang="en-US" altLang="zh-TW" i="0"/>
                        <m:t>=</m:t>
                      </m:r>
                      <m:sSup>
                        <m:sSupPr>
                          <m:ctrlPr>
                            <a:rPr lang="zh-TW" altLang="zh-TW"/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i="0"/>
                            <m:t>e</m:t>
                          </m:r>
                        </m:e>
                        <m:sup>
                          <m:r>
                            <a:rPr lang="en-US" altLang="zh-TW" i="0"/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TW" i="0"/>
                            <m:t>j</m:t>
                          </m:r>
                          <m:f>
                            <m:fPr>
                              <m:ctrlPr>
                                <a:rPr lang="zh-TW" altLang="zh-TW"/>
                              </m:ctrlPr>
                            </m:fPr>
                            <m:num>
                              <m:r>
                                <a:rPr lang="en-US" altLang="zh-TW" i="0"/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i="0"/>
                                <m:t>πi</m:t>
                              </m:r>
                            </m:num>
                            <m:den>
                              <m:r>
                                <a:rPr lang="en-US" altLang="zh-TW" i="0"/>
                                <m:t>1024</m:t>
                              </m:r>
                            </m:den>
                          </m:f>
                        </m:sup>
                      </m:sSup>
                      <m:r>
                        <a:rPr lang="en-US" altLang="zh-TW" i="0"/>
                        <m:t>…</m:t>
                      </m:r>
                      <m:d>
                        <m:dPr>
                          <m:ctrlPr>
                            <a:rPr lang="zh-TW" altLang="zh-TW"/>
                          </m:ctrlPr>
                        </m:dPr>
                        <m:e>
                          <m:r>
                            <a:rPr lang="en-US" altLang="zh-TW" i="0"/>
                            <m:t>6</m:t>
                          </m:r>
                        </m:e>
                      </m:d>
                    </m:oMath>
                  </m:oMathPara>
                </a14:m>
                <a:endParaRPr lang="zh-TW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i="0"/>
                        <m:t>cdata</m:t>
                      </m:r>
                      <m:r>
                        <a:rPr lang="en-US" altLang="zh-TW" i="0"/>
                        <m:t>=</m:t>
                      </m:r>
                      <m:r>
                        <m:rPr>
                          <m:sty m:val="p"/>
                        </m:rPr>
                        <a:rPr lang="en-US" altLang="zh-TW" i="0"/>
                        <m:t>f</m:t>
                      </m:r>
                      <m:r>
                        <a:rPr lang="en-US" altLang="zh-TW" i="0"/>
                        <m:t>+</m:t>
                      </m:r>
                      <m:r>
                        <m:rPr>
                          <m:sty m:val="p"/>
                        </m:rPr>
                        <a:rPr lang="en-US" altLang="zh-TW" i="0"/>
                        <m:t>wg</m:t>
                      </m:r>
                      <m:r>
                        <a:rPr lang="en-US" altLang="zh-TW" i="0"/>
                        <m:t>…(7)</m:t>
                      </m:r>
                    </m:oMath>
                  </m:oMathPara>
                </a14:m>
                <a:endParaRPr lang="zh-TW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C8737DA-C606-4560-B9B7-28683E4DB4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2801" r="-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5684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917</TotalTime>
  <Words>686</Words>
  <Application>Microsoft Office PowerPoint</Application>
  <PresentationFormat>寬螢幕</PresentationFormat>
  <Paragraphs>262</Paragraphs>
  <Slides>30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8" baseType="lpstr">
      <vt:lpstr>新細明體</vt:lpstr>
      <vt:lpstr>標楷體</vt:lpstr>
      <vt:lpstr>Arial</vt:lpstr>
      <vt:lpstr>Calibri</vt:lpstr>
      <vt:lpstr>Calibri Light</vt:lpstr>
      <vt:lpstr>Cambria Math</vt:lpstr>
      <vt:lpstr>Times New Roman</vt:lpstr>
      <vt:lpstr>Office 佈景主題</vt:lpstr>
      <vt:lpstr>Using HLS IP in IP integrator fft – use block to integrate IP</vt:lpstr>
      <vt:lpstr>Outline</vt:lpstr>
      <vt:lpstr>Key Steps of the Lab #A no.4 (1/2)</vt:lpstr>
      <vt:lpstr>Key Steps of the Lab #A no.4 (2/2)</vt:lpstr>
      <vt:lpstr>Outline</vt:lpstr>
      <vt:lpstr>Short-Time Fourier Transform (1/2)</vt:lpstr>
      <vt:lpstr>Short-Time Fourier Transform (2/2)</vt:lpstr>
      <vt:lpstr>Fast Fourier Transform</vt:lpstr>
      <vt:lpstr>Descrambler</vt:lpstr>
      <vt:lpstr>System Architecture</vt:lpstr>
      <vt:lpstr>Outline</vt:lpstr>
      <vt:lpstr>The Testbench on HLS</vt:lpstr>
      <vt:lpstr>PowerPoint 簡報</vt:lpstr>
      <vt:lpstr>Generate Signals</vt:lpstr>
      <vt:lpstr>PowerPoint 簡報</vt:lpstr>
      <vt:lpstr>The Function real2xfft</vt:lpstr>
      <vt:lpstr>PowerPoint 簡報</vt:lpstr>
      <vt:lpstr>PowerPoint 簡報</vt:lpstr>
      <vt:lpstr>PowerPoint 簡報</vt:lpstr>
      <vt:lpstr>PowerPoint 簡報</vt:lpstr>
      <vt:lpstr>Outline</vt:lpstr>
      <vt:lpstr>CSim Simulation Results</vt:lpstr>
      <vt:lpstr>CoSim Waveforms (Front-End)</vt:lpstr>
      <vt:lpstr>CoSim Waveforms (Back-End)</vt:lpstr>
      <vt:lpstr>Waveforms on Vivado</vt:lpstr>
      <vt:lpstr>Outline</vt:lpstr>
      <vt:lpstr>Hardware Utilization of real2xfft</vt:lpstr>
      <vt:lpstr>Hardware Utilization of xfft2real</vt:lpstr>
      <vt:lpstr>Latency Reports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HLS IP in IP integrator fft – use block to integrate IP</dc:title>
  <dc:creator>周沛毅</dc:creator>
  <cp:lastModifiedBy>周沛毅</cp:lastModifiedBy>
  <cp:revision>19</cp:revision>
  <dcterms:created xsi:type="dcterms:W3CDTF">2022-03-23T12:11:11Z</dcterms:created>
  <dcterms:modified xsi:type="dcterms:W3CDTF">2022-03-28T18:28:20Z</dcterms:modified>
</cp:coreProperties>
</file>