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2" r:id="rId3"/>
    <p:sldMasterId id="2147483709" r:id="rId4"/>
  </p:sldMasterIdLst>
  <p:notesMasterIdLst>
    <p:notesMasterId r:id="rId29"/>
  </p:notesMasterIdLst>
  <p:handoutMasterIdLst>
    <p:handoutMasterId r:id="rId30"/>
  </p:handoutMasterIdLst>
  <p:sldIdLst>
    <p:sldId id="256" r:id="rId5"/>
    <p:sldId id="283" r:id="rId6"/>
    <p:sldId id="322" r:id="rId7"/>
    <p:sldId id="328" r:id="rId8"/>
    <p:sldId id="323" r:id="rId9"/>
    <p:sldId id="329" r:id="rId10"/>
    <p:sldId id="324" r:id="rId11"/>
    <p:sldId id="331" r:id="rId12"/>
    <p:sldId id="332" r:id="rId13"/>
    <p:sldId id="325" r:id="rId14"/>
    <p:sldId id="333" r:id="rId15"/>
    <p:sldId id="334" r:id="rId16"/>
    <p:sldId id="335" r:id="rId17"/>
    <p:sldId id="326" r:id="rId18"/>
    <p:sldId id="336" r:id="rId19"/>
    <p:sldId id="327" r:id="rId20"/>
    <p:sldId id="344" r:id="rId21"/>
    <p:sldId id="345" r:id="rId22"/>
    <p:sldId id="337" r:id="rId23"/>
    <p:sldId id="340" r:id="rId24"/>
    <p:sldId id="338" r:id="rId25"/>
    <p:sldId id="341" r:id="rId26"/>
    <p:sldId id="339" r:id="rId27"/>
    <p:sldId id="343" r:id="rId28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A511EF0-9E69-47C3-B06F-DE04E579D8E7}">
          <p14:sldIdLst>
            <p14:sldId id="256"/>
            <p14:sldId id="283"/>
            <p14:sldId id="322"/>
            <p14:sldId id="328"/>
            <p14:sldId id="323"/>
            <p14:sldId id="329"/>
            <p14:sldId id="324"/>
            <p14:sldId id="331"/>
            <p14:sldId id="332"/>
            <p14:sldId id="325"/>
            <p14:sldId id="333"/>
            <p14:sldId id="334"/>
            <p14:sldId id="335"/>
            <p14:sldId id="326"/>
            <p14:sldId id="336"/>
            <p14:sldId id="327"/>
            <p14:sldId id="344"/>
            <p14:sldId id="345"/>
            <p14:sldId id="337"/>
            <p14:sldId id="340"/>
            <p14:sldId id="338"/>
            <p14:sldId id="341"/>
            <p14:sldId id="339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87822" autoAdjust="0"/>
  </p:normalViewPr>
  <p:slideViewPr>
    <p:cSldViewPr snapToGrid="0">
      <p:cViewPr>
        <p:scale>
          <a:sx n="100" d="100"/>
          <a:sy n="100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12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678" cy="4983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348" y="1"/>
            <a:ext cx="2950765" cy="4983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ED2C8-F51F-4CC5-B69E-7335829520C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981"/>
            <a:ext cx="2949678" cy="4983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348" y="9440981"/>
            <a:ext cx="2950765" cy="4983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CFB5A-7024-4266-8BA4-AEC0894E3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94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41" y="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BAC8D-7399-4436-92A2-6A78286F993A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41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440867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41" y="9440867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1FE6D-C7C1-45C9-8696-FD1C65C02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10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65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62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9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982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585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915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8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7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6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68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34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69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39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6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89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D0EF1F4-5C5F-4631-BDA5-F3B77FC1A9D8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6705" y="6601052"/>
            <a:ext cx="2133600" cy="476250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6D47B6-3A71-4096-962C-75F56C3978D4}"/>
              </a:ext>
            </a:extLst>
          </p:cNvPr>
          <p:cNvSpPr txBox="1"/>
          <p:nvPr userDrawn="1"/>
        </p:nvSpPr>
        <p:spPr>
          <a:xfrm>
            <a:off x="7543800" y="0"/>
            <a:ext cx="1600200" cy="11674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EAB566-D3B7-40C8-BB00-8AE1BEAF9523}"/>
              </a:ext>
            </a:extLst>
          </p:cNvPr>
          <p:cNvSpPr txBox="1"/>
          <p:nvPr userDrawn="1"/>
        </p:nvSpPr>
        <p:spPr>
          <a:xfrm>
            <a:off x="7543800" y="481126"/>
            <a:ext cx="1600200" cy="11674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40DA983-4AAD-4E19-9987-458F112A81E4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038BDF7-2F35-4328-9B0B-C2E42CA68A9B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388450"/>
            <a:ext cx="4038600" cy="4525963"/>
          </a:xfrm>
        </p:spPr>
        <p:txBody>
          <a:bodyPr/>
          <a:lstStyle>
            <a:lvl1pPr>
              <a:defRPr sz="2800">
                <a:latin typeface="Palatino Linotype" pitchFamily="18" charset="0"/>
              </a:defRPr>
            </a:lvl1pPr>
            <a:lvl2pPr>
              <a:defRPr sz="2400">
                <a:latin typeface="Palatino Linotype" pitchFamily="18" charset="0"/>
              </a:defRPr>
            </a:lvl2pPr>
            <a:lvl3pPr>
              <a:defRPr sz="2000">
                <a:latin typeface="Palatino Linotype" pitchFamily="18" charset="0"/>
              </a:defRPr>
            </a:lvl3pPr>
            <a:lvl4pPr>
              <a:defRPr>
                <a:latin typeface="Palatino Linotype" pitchFamily="18" charset="0"/>
              </a:defRPr>
            </a:lvl4pPr>
            <a:lvl5pPr>
              <a:defRPr>
                <a:latin typeface="Palatino Linotype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8845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044496-0F41-4752-8313-6F3926962287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20E7F4B-967F-49E7-9624-917430A5D65D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EDD2B10-2F55-4F4E-ACDC-31414B15E5BC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CB6-7AE0-4727-83A8-5B4DDA418408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826-C39B-4171-BB07-4CB90B1FCE1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5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67D24-3CE1-4EC7-BB58-23B29A59E35F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5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38538-D4DD-4992-84FF-DE9486280E03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3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C8694-3E50-44FF-B18E-8BB1ECE12426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1AAE2-E58E-4B3B-B563-3B99AEC120E0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BFAE-B965-4BC9-8BF3-75AA9C3D161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7939EF-19D4-49B0-A964-B4689D86726C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1B59CB-B255-434B-A0DE-78DC89F518CD}"/>
              </a:ext>
            </a:extLst>
          </p:cNvPr>
          <p:cNvSpPr txBox="1"/>
          <p:nvPr userDrawn="1"/>
        </p:nvSpPr>
        <p:spPr>
          <a:xfrm>
            <a:off x="7543800" y="0"/>
            <a:ext cx="1600200" cy="11674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00AFD9-800D-480A-BB74-5728A44F6CB6}"/>
              </a:ext>
            </a:extLst>
          </p:cNvPr>
          <p:cNvSpPr txBox="1"/>
          <p:nvPr userDrawn="1"/>
        </p:nvSpPr>
        <p:spPr>
          <a:xfrm>
            <a:off x="7543800" y="408214"/>
            <a:ext cx="1600200" cy="11674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2CE82-11AE-482A-8BFD-B86A5437947C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96727-5914-458F-BBD9-541963A1E0C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09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9270C-E3FA-4984-8B26-6B481D796B1D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B9152-B4F2-4DB2-81F6-5EE91F11732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88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2E13E-1B99-41F8-A344-6232BB1BD8C0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27557-9E88-4511-9F7D-C18C36FF7B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10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12501-C794-4776-B2D6-458511089778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EED71-53C9-4D82-9D88-730F73FBB7F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96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567B-B46F-4102-84F5-6E5698A7DF5E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0E46D-5E98-4381-B507-42706706130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61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298B8-BE8F-42EA-9DEE-90BD9022AD77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C418B-6222-4A31-9422-9D607177CC4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54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EB37A-8976-4A68-B227-C34483E14DD0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573E7-DD66-4B67-AA65-09D807119CD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47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13A38-A88F-47C5-BE37-B0309DA8B20C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DDB55-15E5-44AD-A83B-076D5C5D371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0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67986-901B-4B5F-A88B-845180ADD3A7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3718F-95A5-4C71-8683-D8CB6990508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79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0B172-25B3-4AE6-B9CA-43E57D9868AD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61802-01A4-404D-9536-3139BEC1B6F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2D4FC31-A51F-4DEE-A4E7-A542D4AF12C8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81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C4355-53D8-4155-A52E-06AB827706B3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826-C39B-4171-BB07-4CB90B1FCE1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44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4CD2-AA9D-4C79-A902-02FBADEE3E3C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8C052-40EE-41F1-8569-C557399365B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11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7F5F7-FBAF-4D01-B8C0-6C00829C4DAB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3BC2F-3941-4D7F-BE97-EBD9E0739AE6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29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A39A1-C2DC-4569-8F58-F241B6BCDACD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DC3BD-7226-4D6F-95EC-ECFF33DED52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76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73630-BD78-403A-A6DD-6706AC0B78BF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BFAE-B965-4BC9-8BF3-75AA9C3D161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20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F2226-DF3B-4E50-B0A8-69B90AE23EC8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96727-5914-458F-BBD9-541963A1E0C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809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D5616-44B1-4D61-93AE-25DBCE0A540F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B9152-B4F2-4DB2-81F6-5EE91F11732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818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2E7B-54D4-495E-9323-D2F04AAC0892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27557-9E88-4511-9F7D-C18C36FF7B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88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D14F1-A2D7-450E-8A47-5CB33339E95D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EED71-53C9-4D82-9D88-730F73FBB7F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2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Palatino Linotype" pitchFamily="18" charset="0"/>
              </a:defRPr>
            </a:lvl1pPr>
            <a:lvl2pPr>
              <a:defRPr sz="2400">
                <a:latin typeface="Palatino Linotype" pitchFamily="18" charset="0"/>
              </a:defRPr>
            </a:lvl2pPr>
            <a:lvl3pPr>
              <a:defRPr sz="2000">
                <a:latin typeface="Palatino Linotype" pitchFamily="18" charset="0"/>
              </a:defRPr>
            </a:lvl3pPr>
            <a:lvl4pPr>
              <a:defRPr sz="1800">
                <a:latin typeface="Palatino Linotype" pitchFamily="18" charset="0"/>
              </a:defRPr>
            </a:lvl4pPr>
            <a:lvl5pPr>
              <a:defRPr sz="1800">
                <a:latin typeface="Palatino Linotype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B0ABB9-B234-4A80-9555-C921D64AE562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F28E8-0396-4C18-9458-467E1B9C8A64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0E46D-5E98-4381-B507-42706706130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697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B1910-91F1-47CD-8E5A-3206DF5B3257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C418B-6222-4A31-9422-9D607177CC4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59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E6B54-1225-47F3-9D99-23D1BA16932E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573E7-DD66-4B67-AA65-09D807119CD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040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64A23-4EB2-48E1-AA7F-17081AF32024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DDB55-15E5-44AD-A83B-076D5C5D371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135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258E5-8D76-42FF-9C63-9F2EDF990B3A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3718F-95A5-4C71-8683-D8CB6990508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230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713F-7CBA-4562-B112-A9EAB3990268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61802-01A4-404D-9536-3139BEC1B6F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295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679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38717-3AA6-402F-A721-9DD9EE11BA53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44545-D779-4E66-AC9A-041B9E1E31A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B2383-1D9A-4E04-93E0-7EC751372807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CFDA1-2279-4CA5-94D2-A15FAF436B5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65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C3B2B-1CB5-4049-A59C-CED181AE3203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A6862-DF00-408C-8A36-FED243B6F46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7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FAA000E-5BDB-448A-9DCB-A235B443C1E4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B109-A86A-4985-BE26-723E99767114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EACF5-BAF1-4DC8-807B-1F9847E5608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857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CBF33-699D-4562-A4D2-95E328E7E97E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A7DC1-C84A-4E15-BC51-8945FCB4D8C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0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D68D3-51E6-47D6-B783-EC32011F93C6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D8CE58-1997-4346-A058-7499E29F6C90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848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0723B-3C61-4BAA-9EF2-7BAC03EEDCAC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57B53-7D96-40D6-9CF9-E25EF1D7186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491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59164-7A32-43A2-832A-DAF81BA1E065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8496A-1EA6-40D1-927C-F1BBE857403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1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194AE-222D-4A98-9759-6F137FF0A3D7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6ED53-3428-4E95-9593-75D438CABE7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587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AC85A-B8C6-4496-9137-B493B76982A9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42D88-A2AA-4466-9AF3-4077535E7D3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196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B77F3-265A-4E23-832D-C1B6E847C492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846C5-B06B-41D7-B3D8-24AB7F37AFD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211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D505E-25FB-4739-9150-BACEFFBCF6EC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86D0B-A166-4A97-8000-96B633C61D2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815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CED83-80D2-4A0A-9CB9-B550B699E499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9BDC5-3F6B-4E5B-88C7-88C38129545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278F714-A837-4892-8964-1D4A15F24E7E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28A1B-6127-46E7-A702-7B67D87482F9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6D40-5CB7-4AB9-8794-1C7C3286B28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807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231D4-8DFA-4760-B952-6EF762B1AE0D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4A731-5CB1-495D-B4BC-F20020951A2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383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44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85C12EE-5F3F-4062-B8CE-72D417C24B66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1C4D8E0-14AB-4C09-A3FE-ECFD1903AC49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295E189-6233-4D94-A312-C36D337E62E0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2055" name="Picture 7" descr="NTHU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0" y="6608763"/>
            <a:ext cx="9156879" cy="2766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4943" y="660105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36585" name="Text Box 9"/>
          <p:cNvSpPr txBox="1">
            <a:spLocks noChangeArrowheads="1"/>
          </p:cNvSpPr>
          <p:nvPr/>
        </p:nvSpPr>
        <p:spPr bwMode="auto">
          <a:xfrm>
            <a:off x="-147762" y="6580584"/>
            <a:ext cx="70240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NTHU EE521800 Application Acceleration with High-Level Synthesis</a:t>
            </a:r>
          </a:p>
        </p:txBody>
      </p:sp>
      <p:sp>
        <p:nvSpPr>
          <p:cNvPr id="536586" name="Text Box 10"/>
          <p:cNvSpPr txBox="1">
            <a:spLocks noChangeArrowheads="1"/>
          </p:cNvSpPr>
          <p:nvPr/>
        </p:nvSpPr>
        <p:spPr bwMode="auto">
          <a:xfrm>
            <a:off x="6946607" y="6601052"/>
            <a:ext cx="1910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</a:t>
            </a:r>
          </a:p>
        </p:txBody>
      </p:sp>
      <p:sp>
        <p:nvSpPr>
          <p:cNvPr id="536587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3CE670-302B-4B4E-ADCC-C4AF9BD0F135}" type="datetime1">
              <a:rPr kumimoji="1" lang="zh-TW" altLang="en-US" smtClean="0">
                <a:solidFill>
                  <a:srgbClr val="000000"/>
                </a:solidFill>
              </a:rPr>
              <a:t>2022/3/23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dirty="0">
              <a:solidFill>
                <a:srgbClr val="000000"/>
              </a:solidFill>
            </a:endParaRPr>
          </a:p>
        </p:txBody>
      </p:sp>
      <p:pic>
        <p:nvPicPr>
          <p:cNvPr id="1031" name="Picture 7" descr="NTHU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608763"/>
            <a:ext cx="9156879" cy="2766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-147762" y="6580584"/>
            <a:ext cx="70240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NTHU COM/EE </a:t>
            </a:r>
            <a:r>
              <a:rPr lang="en-US" altLang="zh-TW" sz="1400" b="1" dirty="0">
                <a:solidFill>
                  <a:schemeClr val="bg1"/>
                </a:solidFill>
                <a:latin typeface="+mj-lt"/>
                <a:ea typeface="標楷體" pitchFamily="65" charset="-120"/>
              </a:rPr>
              <a:t>Communication</a:t>
            </a:r>
            <a:r>
              <a:rPr lang="en-US" altLang="zh-TW" sz="1400" b="1" dirty="0">
                <a:solidFill>
                  <a:schemeClr val="bg1"/>
                </a:solidFill>
                <a:latin typeface="+mj-lt"/>
              </a:rPr>
              <a:t> and Signal Processing</a:t>
            </a:r>
            <a:r>
              <a:rPr lang="en-US" altLang="zh-TW" sz="1400" b="1" dirty="0">
                <a:solidFill>
                  <a:schemeClr val="bg1"/>
                </a:solidFill>
                <a:latin typeface="+mj-lt"/>
                <a:ea typeface="標楷體" pitchFamily="65" charset="-120"/>
              </a:rPr>
              <a:t> </a:t>
            </a: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VLSI Lab.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494588" y="6577607"/>
            <a:ext cx="1611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</a:t>
            </a:r>
            <a:r>
              <a:rPr lang="en-US" altLang="zh-TW" sz="1400" b="1" dirty="0" err="1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Hao</a:t>
            </a: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-Yu</a:t>
            </a:r>
            <a:r>
              <a:rPr lang="en-US" altLang="zh-TW" sz="1400" b="1" baseline="0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Cheng</a:t>
            </a:r>
            <a:endParaRPr lang="en-US" altLang="zh-TW" sz="1400" b="1" dirty="0">
              <a:solidFill>
                <a:schemeClr val="bg1"/>
              </a:solidFill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90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2B230D-8810-4D94-86DA-2E973D56CCA1}" type="datetime1">
              <a:rPr kumimoji="1" lang="zh-TW" altLang="en-US" smtClean="0">
                <a:solidFill>
                  <a:srgbClr val="000000"/>
                </a:solidFill>
              </a:rPr>
              <a:t>2022/3/23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9DB69-2855-4E98-8D0B-583C0E7BF60E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pic>
        <p:nvPicPr>
          <p:cNvPr id="1031" name="Picture 7" descr="NTHU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-476250" y="6608763"/>
            <a:ext cx="4503738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  NTHU COM/EE Communication VLSI Lab.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494588" y="6607175"/>
            <a:ext cx="1611312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 err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C.C.Yeh</a:t>
            </a:r>
            <a:endParaRPr lang="en-US" altLang="zh-TW" sz="1400" b="1" dirty="0">
              <a:solidFill>
                <a:srgbClr val="FFFFFF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99F71-F022-400E-93D9-24670B4EAC3C}" type="datetime1">
              <a:rPr kumimoji="1" lang="zh-TW" altLang="en-US" smtClean="0">
                <a:solidFill>
                  <a:srgbClr val="000000"/>
                </a:solidFill>
              </a:rPr>
              <a:t>2022/3/23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新細明體" pitchFamily="18" charset="-12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0C4D16-C4B5-46CC-9DEE-735050402D5D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pic>
        <p:nvPicPr>
          <p:cNvPr id="1031" name="Picture 7" descr="NTHU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-476250" y="6608763"/>
            <a:ext cx="4503738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  NTHU COM/EE Communication VLSI Lab.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494588" y="6607175"/>
            <a:ext cx="1611312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 err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C.C.Yeh</a:t>
            </a:r>
            <a:endParaRPr lang="en-US" altLang="zh-TW" sz="1400" b="1" dirty="0">
              <a:solidFill>
                <a:srgbClr val="FFFFFF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5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uHsi/AAHLS_LabB_cordi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CORDIC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5826"/>
          </a:xfrm>
        </p:spPr>
        <p:txBody>
          <a:bodyPr/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110064513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陳思熙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2022/3/29</a:t>
            </a:r>
          </a:p>
          <a:p>
            <a:endParaRPr lang="zh-TW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582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CORDIC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&amp; Vector mode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Generate IP by C++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FPGA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07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Generate IP by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cordic.cpp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DAB5AE-5686-4DE4-802E-551BE7AF6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"/>
          <a:stretch/>
        </p:blipFill>
        <p:spPr>
          <a:xfrm>
            <a:off x="890587" y="1737259"/>
            <a:ext cx="4410075" cy="46825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1ADB3D-A611-4791-9A8E-7F0FAC1FDA1C}"/>
              </a:ext>
            </a:extLst>
          </p:cNvPr>
          <p:cNvSpPr/>
          <p:nvPr/>
        </p:nvSpPr>
        <p:spPr>
          <a:xfrm>
            <a:off x="1101724" y="2117724"/>
            <a:ext cx="2670175" cy="549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7CF784-56B2-4E30-80C8-4D4A2DD6FF2E}"/>
              </a:ext>
            </a:extLst>
          </p:cNvPr>
          <p:cNvSpPr txBox="1"/>
          <p:nvPr/>
        </p:nvSpPr>
        <p:spPr>
          <a:xfrm>
            <a:off x="3771899" y="2253861"/>
            <a:ext cx="258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Protocol of data and control signals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75D65C-A49D-4727-8311-042DD88744A0}"/>
              </a:ext>
            </a:extLst>
          </p:cNvPr>
          <p:cNvSpPr/>
          <p:nvPr/>
        </p:nvSpPr>
        <p:spPr>
          <a:xfrm>
            <a:off x="1101723" y="3035545"/>
            <a:ext cx="2193927" cy="2982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AB5BD61-82FB-4E43-B9E5-8A60BBB2027E}"/>
                  </a:ext>
                </a:extLst>
              </p:cNvPr>
              <p:cNvSpPr txBox="1"/>
              <p:nvPr/>
            </p:nvSpPr>
            <p:spPr>
              <a:xfrm>
                <a:off x="3309937" y="2932079"/>
                <a:ext cx="9239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12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1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AB5BD61-82FB-4E43-B9E5-8A60BBB2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7" y="2932079"/>
                <a:ext cx="923924" cy="461665"/>
              </a:xfrm>
              <a:prstGeom prst="rect">
                <a:avLst/>
              </a:prstGeom>
              <a:blipFill>
                <a:blip r:embed="rId4"/>
                <a:stretch>
                  <a:fillRect t="-55263" r="-17105" b="-48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4C8B4AC4-DD3F-47A4-97C5-C926BE233462}"/>
              </a:ext>
            </a:extLst>
          </p:cNvPr>
          <p:cNvSpPr/>
          <p:nvPr/>
        </p:nvSpPr>
        <p:spPr>
          <a:xfrm>
            <a:off x="1345403" y="4078554"/>
            <a:ext cx="2063753" cy="148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53D56CF-0D2E-4BA5-8BEB-F25ECA18281F}"/>
                  </a:ext>
                </a:extLst>
              </p:cNvPr>
              <p:cNvSpPr txBox="1"/>
              <p:nvPr/>
            </p:nvSpPr>
            <p:spPr>
              <a:xfrm>
                <a:off x="5191125" y="3792097"/>
                <a:ext cx="1592263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TW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53D56CF-0D2E-4BA5-8BEB-F25ECA18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25" y="3792097"/>
                <a:ext cx="1592263" cy="572914"/>
              </a:xfrm>
              <a:prstGeom prst="rect">
                <a:avLst/>
              </a:prstGeom>
              <a:blipFill>
                <a:blip r:embed="rId5"/>
                <a:stretch>
                  <a:fillRect l="-21456" t="-179787" r="-10728" b="-264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596F7CD-A324-4E89-A284-E37632D56058}"/>
              </a:ext>
            </a:extLst>
          </p:cNvPr>
          <p:cNvCxnSpPr/>
          <p:nvPr/>
        </p:nvCxnSpPr>
        <p:spPr bwMode="auto">
          <a:xfrm>
            <a:off x="3533775" y="4152636"/>
            <a:ext cx="153273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AA152F8-1F01-40F0-997C-DD72687EF05A}"/>
              </a:ext>
            </a:extLst>
          </p:cNvPr>
          <p:cNvSpPr/>
          <p:nvPr/>
        </p:nvSpPr>
        <p:spPr>
          <a:xfrm>
            <a:off x="1345403" y="4338456"/>
            <a:ext cx="3321847" cy="12998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384D0B3-8F90-4226-B6C4-1C0FD524D8BE}"/>
                  </a:ext>
                </a:extLst>
              </p:cNvPr>
              <p:cNvSpPr txBox="1"/>
              <p:nvPr/>
            </p:nvSpPr>
            <p:spPr>
              <a:xfrm>
                <a:off x="5232798" y="4539679"/>
                <a:ext cx="2362200" cy="894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altLang="zh-TW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TW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altLang="zh-TW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TW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384D0B3-8F90-4226-B6C4-1C0FD524D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98" y="4539679"/>
                <a:ext cx="2362200" cy="894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1B07E75-3DE5-4D01-B577-6C67A7C659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732335" y="5005612"/>
            <a:ext cx="389731" cy="34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808E6BD-1F46-444C-BC6A-4903D06868DC}"/>
              </a:ext>
            </a:extLst>
          </p:cNvPr>
          <p:cNvSpPr/>
          <p:nvPr/>
        </p:nvSpPr>
        <p:spPr>
          <a:xfrm>
            <a:off x="1345402" y="5638269"/>
            <a:ext cx="1273973" cy="148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408C745-832A-42BB-BCC3-5AC5B5FF5E22}"/>
              </a:ext>
            </a:extLst>
          </p:cNvPr>
          <p:cNvCxnSpPr>
            <a:cxnSpLocks/>
          </p:cNvCxnSpPr>
          <p:nvPr/>
        </p:nvCxnSpPr>
        <p:spPr bwMode="auto">
          <a:xfrm>
            <a:off x="2705893" y="5725155"/>
            <a:ext cx="248523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C495F1B-0D8D-4E4E-84C1-430BB527C6B4}"/>
                  </a:ext>
                </a:extLst>
              </p:cNvPr>
              <p:cNvSpPr txBox="1"/>
              <p:nvPr/>
            </p:nvSpPr>
            <p:spPr>
              <a:xfrm>
                <a:off x="5300662" y="5534291"/>
                <a:ext cx="1220153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C495F1B-0D8D-4E4E-84C1-430BB527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62" y="5534291"/>
                <a:ext cx="1220153" cy="314702"/>
              </a:xfrm>
              <a:prstGeom prst="rect">
                <a:avLst/>
              </a:prstGeom>
              <a:blipFill>
                <a:blip r:embed="rId7"/>
                <a:stretch>
                  <a:fillRect l="-1500" b="-21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20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Generate IP by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279262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cordic.h</a:t>
            </a: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F22F97-3E3F-48FA-8B49-C869AFC2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8" y="1848602"/>
            <a:ext cx="8579304" cy="31607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6EEC1CA-0276-422E-B5EB-5FF8A256EE51}"/>
              </a:ext>
            </a:extLst>
          </p:cNvPr>
          <p:cNvSpPr/>
          <p:nvPr/>
        </p:nvSpPr>
        <p:spPr>
          <a:xfrm>
            <a:off x="282348" y="3058296"/>
            <a:ext cx="8579304" cy="1605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50AE4E-C8B3-4F8A-A3CD-85264D5C4E42}"/>
              </a:ext>
            </a:extLst>
          </p:cNvPr>
          <p:cNvSpPr/>
          <p:nvPr/>
        </p:nvSpPr>
        <p:spPr>
          <a:xfrm>
            <a:off x="282348" y="2712338"/>
            <a:ext cx="1607412" cy="1070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38C6521-9B05-4107-95BA-05A5636F27C8}"/>
              </a:ext>
            </a:extLst>
          </p:cNvPr>
          <p:cNvCxnSpPr>
            <a:cxnSpLocks/>
          </p:cNvCxnSpPr>
          <p:nvPr/>
        </p:nvCxnSpPr>
        <p:spPr bwMode="auto">
          <a:xfrm>
            <a:off x="2007462" y="2773531"/>
            <a:ext cx="784860" cy="1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17F69C-BA2B-4DE0-89C9-2B64062243AE}"/>
              </a:ext>
            </a:extLst>
          </p:cNvPr>
          <p:cNvSpPr txBox="1"/>
          <p:nvPr/>
        </p:nvSpPr>
        <p:spPr>
          <a:xfrm>
            <a:off x="2788104" y="2597573"/>
            <a:ext cx="2206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Set the iteration of </a:t>
            </a:r>
            <a:r>
              <a:rPr lang="en-US" altLang="zh-TW" sz="1400" dirty="0" err="1">
                <a:solidFill>
                  <a:srgbClr val="FF0000"/>
                </a:solidFill>
              </a:rPr>
              <a:t>cordic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39A376A-D449-4851-85CA-9B22D879E01F}"/>
              </a:ext>
            </a:extLst>
          </p:cNvPr>
          <p:cNvCxnSpPr>
            <a:cxnSpLocks/>
          </p:cNvCxnSpPr>
          <p:nvPr/>
        </p:nvCxnSpPr>
        <p:spPr bwMode="auto">
          <a:xfrm>
            <a:off x="5669280" y="4773178"/>
            <a:ext cx="0" cy="4724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5772480-61EB-4F68-BFE6-645EECCDABED}"/>
                  </a:ext>
                </a:extLst>
              </p:cNvPr>
              <p:cNvSpPr txBox="1"/>
              <p:nvPr/>
            </p:nvSpPr>
            <p:spPr>
              <a:xfrm>
                <a:off x="4472939" y="5278512"/>
                <a:ext cx="2392681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LUT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TW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sSup>
                          <m:sSupPr>
                            <m:ctrlPr>
                              <a:rPr lang="en-US" altLang="zh-TW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in radiation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5772480-61EB-4F68-BFE6-645EECCDA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39" y="5278512"/>
                <a:ext cx="2392681" cy="314702"/>
              </a:xfrm>
              <a:prstGeom prst="rect">
                <a:avLst/>
              </a:prstGeom>
              <a:blipFill>
                <a:blip r:embed="rId4"/>
                <a:stretch>
                  <a:fillRect l="-765" r="-510"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85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Generate IP by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Testbench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FE01DEF-4E0E-42FE-8F58-BD37F9CF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743075"/>
            <a:ext cx="5405725" cy="47148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A80E60-F01B-42FC-88EE-CE0396AD7072}"/>
              </a:ext>
            </a:extLst>
          </p:cNvPr>
          <p:cNvSpPr/>
          <p:nvPr/>
        </p:nvSpPr>
        <p:spPr>
          <a:xfrm>
            <a:off x="1463040" y="5052061"/>
            <a:ext cx="4838035" cy="746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4E2F94B-9B02-4E56-BDAB-8C41F91B5E57}"/>
              </a:ext>
            </a:extLst>
          </p:cNvPr>
          <p:cNvCxnSpPr>
            <a:cxnSpLocks/>
          </p:cNvCxnSpPr>
          <p:nvPr/>
        </p:nvCxnSpPr>
        <p:spPr bwMode="auto">
          <a:xfrm>
            <a:off x="6346795" y="5425250"/>
            <a:ext cx="784860" cy="1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BE24F0-5A1A-4C8F-8ECC-7A17CC3EE136}"/>
              </a:ext>
            </a:extLst>
          </p:cNvPr>
          <p:cNvSpPr txBox="1"/>
          <p:nvPr/>
        </p:nvSpPr>
        <p:spPr>
          <a:xfrm>
            <a:off x="7181185" y="5271361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calculate the error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7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CORDIC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&amp; Vector mode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IP by C++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FPGA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04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Performance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Timing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Utilization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24FD653-5B3A-413B-97DA-2C8EE337D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58304"/>
              </p:ext>
            </p:extLst>
          </p:nvPr>
        </p:nvGraphicFramePr>
        <p:xfrm>
          <a:off x="1524000" y="188204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260942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03386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657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unroll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06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 (cycle)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697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DDE559-7DAA-4200-94D7-5F3DC8DF8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56021"/>
              </p:ext>
            </p:extLst>
          </p:nvPr>
        </p:nvGraphicFramePr>
        <p:xfrm>
          <a:off x="1524000" y="400780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19747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95256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8703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unroll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82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DSP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06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1086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17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CORDIC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&amp; Vector mode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IP by C++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Verify on FPGA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63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Verify on FPGA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Host code (Use GPIO)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E602E7E-535D-4EFC-B6E6-5D35F93E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996612"/>
            <a:ext cx="3182400" cy="35791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C5619C-0252-4F1F-8DB7-387799C3D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1142996"/>
            <a:ext cx="3180421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0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Verify on FPGA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Host code (Use GPIO)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A530DB-6AB5-4310-9E2C-DC6FA016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636087"/>
            <a:ext cx="6105525" cy="47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Verify on FPGA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Host </a:t>
            </a:r>
            <a:r>
              <a:rPr lang="en-US" altLang="zh-TW" sz="20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code (Use </a:t>
            </a: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AXI-Lite)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BCBBAF0-67B2-49C3-A879-712F5EAE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05564"/>
            <a:ext cx="73791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CORDIC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Rotation &amp; Vector mode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Generate IP by C++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Verify on FPGA</a:t>
            </a:r>
          </a:p>
          <a:p>
            <a:pPr algn="just"/>
            <a:r>
              <a:rPr lang="en-US" altLang="zh-TW" sz="2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Link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38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Verify on FPGA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340A2D-8B2E-42C1-B439-3B194140C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89" y="1143000"/>
            <a:ext cx="2646055" cy="5334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EEEF110-C656-469D-A91B-F4680BE3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33" y="1140442"/>
            <a:ext cx="2646000" cy="54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CORDIC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&amp; Vector mode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IP by C++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FPGA</a:t>
            </a:r>
          </a:p>
          <a:p>
            <a:pPr algn="just"/>
            <a:r>
              <a:rPr lang="en-US" altLang="zh-TW" sz="2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Link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41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Cambria Math" panose="02040503050406030204" pitchFamily="18" charset="0"/>
              </a:rPr>
              <a:t>Github</a:t>
            </a:r>
            <a:r>
              <a:rPr lang="en-US" altLang="zh-TW" dirty="0">
                <a:ea typeface="Cambria Math" panose="02040503050406030204" pitchFamily="18" charset="0"/>
              </a:rPr>
              <a:t> Link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Link</a:t>
            </a: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hlinkClick r:id="rId3"/>
              </a:rPr>
              <a:t>https://github.com/SzuHsi/AAHLS_LabB_cordic</a:t>
            </a:r>
            <a:endParaRPr lang="en-US" altLang="zh-TW" sz="1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323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CORDIC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&amp; Vector mode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IP by C++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FPGA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6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What is the main advantage of CORDIC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What other function CORDIC can do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31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CORDIC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&amp; Vector mode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IP by C++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FPGA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50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CORDIC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Coordinate Rotation Digital Computer (CORDIC) is a simple and efficient algorithm for trigonometric functions based on vector rotations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 be used for polar-to-rectangular and rectangular-to-polar conversions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Using only shifts and adds to performing vector rotations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CORDIC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&amp; Vector mode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IP by C++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FPGA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51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9F793E-CB47-49C9-8BB1-6B2070F99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6040"/>
                <a:ext cx="8229600" cy="4525963"/>
              </a:xfrm>
            </p:spPr>
            <p:txBody>
              <a:bodyPr/>
              <a:lstStyle/>
              <a:p>
                <a:pPr algn="just"/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Derived from the general rotation transform</a:t>
                </a: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Iterative rotation transform</a:t>
                </a: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approaches 0.6307 when the number of iteration goes to infinity. The algorithm has a gain depends on the number of iterations by</a:t>
                </a: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9F793E-CB47-49C9-8BB1-6B2070F99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6040"/>
                <a:ext cx="8229600" cy="4525963"/>
              </a:xfrm>
              <a:blipFill>
                <a:blip r:embed="rId3"/>
                <a:stretch>
                  <a:fillRect l="-593" t="-673" r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A610D24-6FB4-41CA-8F5C-45DCE92A9644}"/>
                  </a:ext>
                </a:extLst>
              </p:cNvPr>
              <p:cNvSpPr txBox="1"/>
              <p:nvPr/>
            </p:nvSpPr>
            <p:spPr>
              <a:xfrm>
                <a:off x="615143" y="1901466"/>
                <a:ext cx="28003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A610D24-6FB4-41CA-8F5C-45DCE92A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43" y="1901466"/>
                <a:ext cx="2800350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6DE8141-FA2D-4C94-8F17-F7542DA39743}"/>
                  </a:ext>
                </a:extLst>
              </p:cNvPr>
              <p:cNvSpPr txBox="1"/>
              <p:nvPr/>
            </p:nvSpPr>
            <p:spPr>
              <a:xfrm>
                <a:off x="3573436" y="1910923"/>
                <a:ext cx="4111682" cy="62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6DE8141-FA2D-4C94-8F17-F7542DA39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36" y="1910923"/>
                <a:ext cx="4111682" cy="6274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D8B4E30-00BE-4D12-8E6D-6A324DFBF394}"/>
                  </a:ext>
                </a:extLst>
              </p:cNvPr>
              <p:cNvSpPr txBox="1"/>
              <p:nvPr/>
            </p:nvSpPr>
            <p:spPr>
              <a:xfrm>
                <a:off x="615143" y="3244661"/>
                <a:ext cx="3642532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D8B4E30-00BE-4D12-8E6D-6A324DFB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43" y="3244661"/>
                <a:ext cx="3642532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33F200-20A8-4226-ADB8-5E1A6754FAF0}"/>
                  </a:ext>
                </a:extLst>
              </p:cNvPr>
              <p:cNvSpPr txBox="1"/>
              <p:nvPr/>
            </p:nvSpPr>
            <p:spPr>
              <a:xfrm>
                <a:off x="4257675" y="3326991"/>
                <a:ext cx="3386914" cy="544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33F200-20A8-4226-ADB8-5E1A6754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75" y="3326991"/>
                <a:ext cx="3386914" cy="5440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030744E-0A49-4BB8-9E97-53DF17C39FE5}"/>
                  </a:ext>
                </a:extLst>
              </p:cNvPr>
              <p:cNvSpPr txBox="1"/>
              <p:nvPr/>
            </p:nvSpPr>
            <p:spPr>
              <a:xfrm>
                <a:off x="3522259" y="5242699"/>
                <a:ext cx="2099482" cy="440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ra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030744E-0A49-4BB8-9E97-53DF17C39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59" y="5242699"/>
                <a:ext cx="2099482" cy="440313"/>
              </a:xfrm>
              <a:prstGeom prst="rect">
                <a:avLst/>
              </a:prstGeom>
              <a:blipFill>
                <a:blip r:embed="rId8"/>
                <a:stretch>
                  <a:fillRect t="-83333" b="-15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59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CORDIC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Rotation &amp; Vector mode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IP by C++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FPGA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0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Rotation mode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9F793E-CB47-49C9-8BB1-6B2070F99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6040"/>
                <a:ext cx="8229600" cy="4525963"/>
              </a:xfrm>
            </p:spPr>
            <p:txBody>
              <a:bodyPr/>
              <a:lstStyle/>
              <a:p>
                <a:pPr algn="just"/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desired rotation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Final result of rotation mode is the vector </a:t>
                </a:r>
              </a:p>
              <a:p>
                <a:pPr marL="0" indent="0" algn="just"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position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with zero angle accumulator</a:t>
                </a: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9F793E-CB47-49C9-8BB1-6B2070F99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6040"/>
                <a:ext cx="8229600" cy="4525963"/>
              </a:xfrm>
              <a:blipFill>
                <a:blip r:embed="rId3"/>
                <a:stretch>
                  <a:fillRect l="-593" t="-6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A610D24-6FB4-41CA-8F5C-45DCE92A9644}"/>
                  </a:ext>
                </a:extLst>
              </p:cNvPr>
              <p:cNvSpPr txBox="1"/>
              <p:nvPr/>
            </p:nvSpPr>
            <p:spPr>
              <a:xfrm>
                <a:off x="727280" y="1930143"/>
                <a:ext cx="2785283" cy="1218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A610D24-6FB4-41CA-8F5C-45DCE92A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0" y="1930143"/>
                <a:ext cx="2785283" cy="1218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33F200-20A8-4226-ADB8-5E1A6754FAF0}"/>
                  </a:ext>
                </a:extLst>
              </p:cNvPr>
              <p:cNvSpPr txBox="1"/>
              <p:nvPr/>
            </p:nvSpPr>
            <p:spPr>
              <a:xfrm>
                <a:off x="724078" y="3341337"/>
                <a:ext cx="2279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altLang="zh-TW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33F200-20A8-4226-ADB8-5E1A6754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78" y="3341337"/>
                <a:ext cx="2279462" cy="646331"/>
              </a:xfrm>
              <a:prstGeom prst="rect">
                <a:avLst/>
              </a:prstGeom>
              <a:blipFill>
                <a:blip r:embed="rId5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030744E-0A49-4BB8-9E97-53DF17C39FE5}"/>
                  </a:ext>
                </a:extLst>
              </p:cNvPr>
              <p:cNvSpPr txBox="1"/>
              <p:nvPr/>
            </p:nvSpPr>
            <p:spPr>
              <a:xfrm>
                <a:off x="5004781" y="2125715"/>
                <a:ext cx="3411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030744E-0A49-4BB8-9E97-53DF17C39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81" y="2125715"/>
                <a:ext cx="341193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C51C67F-F503-4923-BC95-7D0B8E83250D}"/>
                  </a:ext>
                </a:extLst>
              </p:cNvPr>
              <p:cNvSpPr txBox="1"/>
              <p:nvPr/>
            </p:nvSpPr>
            <p:spPr>
              <a:xfrm>
                <a:off x="766332" y="2998856"/>
                <a:ext cx="703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C51C67F-F503-4923-BC95-7D0B8E832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32" y="2998856"/>
                <a:ext cx="703975" cy="276999"/>
              </a:xfrm>
              <a:prstGeom prst="rect">
                <a:avLst/>
              </a:prstGeom>
              <a:blipFill>
                <a:blip r:embed="rId7"/>
                <a:stretch>
                  <a:fillRect l="-6087" r="-7826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97723ED-7EAB-495E-AAFE-4A2E6616775A}"/>
                  </a:ext>
                </a:extLst>
              </p:cNvPr>
              <p:cNvSpPr txBox="1"/>
              <p:nvPr/>
            </p:nvSpPr>
            <p:spPr>
              <a:xfrm>
                <a:off x="5004781" y="3085265"/>
                <a:ext cx="2099482" cy="440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ra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97723ED-7EAB-495E-AAFE-4A2E66167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81" y="3085265"/>
                <a:ext cx="2099482" cy="440313"/>
              </a:xfrm>
              <a:prstGeom prst="rect">
                <a:avLst/>
              </a:prstGeom>
              <a:blipFill>
                <a:blip r:embed="rId8"/>
                <a:stretch>
                  <a:fillRect t="-83333" b="-15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D3D03EA-271A-4A06-86E3-FE6782B9CE97}"/>
              </a:ext>
            </a:extLst>
          </p:cNvPr>
          <p:cNvSpPr/>
          <p:nvPr/>
        </p:nvSpPr>
        <p:spPr bwMode="auto">
          <a:xfrm>
            <a:off x="3826880" y="2657953"/>
            <a:ext cx="745120" cy="391092"/>
          </a:xfrm>
          <a:prstGeom prst="rightArrow">
            <a:avLst>
              <a:gd name="adj1" fmla="val 35238"/>
              <a:gd name="adj2" fmla="val 81368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34A399F-3043-49CE-9CBF-790B863AC9D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1" t="10920" r="19776" b="14199"/>
          <a:stretch/>
        </p:blipFill>
        <p:spPr>
          <a:xfrm>
            <a:off x="5915025" y="3664502"/>
            <a:ext cx="2895599" cy="28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6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Vector mode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9F793E-CB47-49C9-8BB1-6B2070F99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6040"/>
                <a:ext cx="8229600" cy="4525963"/>
              </a:xfrm>
            </p:spPr>
            <p:txBody>
              <a:bodyPr/>
              <a:lstStyle/>
              <a:p>
                <a:pPr algn="just"/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Final result of vector mode is rotated angle with</a:t>
                </a:r>
              </a:p>
              <a:p>
                <a:pPr marL="0" indent="0" algn="just"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x-coordinate aligned vector</a:t>
                </a: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9F793E-CB47-49C9-8BB1-6B2070F99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6040"/>
                <a:ext cx="8229600" cy="4525963"/>
              </a:xfrm>
              <a:blipFill>
                <a:blip r:embed="rId3"/>
                <a:stretch>
                  <a:fillRect l="-593" t="-6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A610D24-6FB4-41CA-8F5C-45DCE92A9644}"/>
                  </a:ext>
                </a:extLst>
              </p:cNvPr>
              <p:cNvSpPr txBox="1"/>
              <p:nvPr/>
            </p:nvSpPr>
            <p:spPr>
              <a:xfrm>
                <a:off x="727280" y="1930143"/>
                <a:ext cx="2785283" cy="1218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A610D24-6FB4-41CA-8F5C-45DCE92A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0" y="1930143"/>
                <a:ext cx="2785283" cy="1218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33F200-20A8-4226-ADB8-5E1A6754FAF0}"/>
                  </a:ext>
                </a:extLst>
              </p:cNvPr>
              <p:cNvSpPr txBox="1"/>
              <p:nvPr/>
            </p:nvSpPr>
            <p:spPr>
              <a:xfrm>
                <a:off x="724078" y="3341337"/>
                <a:ext cx="2279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=+1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altLang="zh-TW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33F200-20A8-4226-ADB8-5E1A6754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78" y="3341337"/>
                <a:ext cx="2279462" cy="646331"/>
              </a:xfrm>
              <a:prstGeom prst="rect">
                <a:avLst/>
              </a:prstGeom>
              <a:blipFill>
                <a:blip r:embed="rId5"/>
                <a:stretch>
                  <a:fillRect l="-535" b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030744E-0A49-4BB8-9E97-53DF17C39FE5}"/>
                  </a:ext>
                </a:extLst>
              </p:cNvPr>
              <p:cNvSpPr txBox="1"/>
              <p:nvPr/>
            </p:nvSpPr>
            <p:spPr>
              <a:xfrm>
                <a:off x="5056644" y="1965161"/>
                <a:ext cx="2519969" cy="98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030744E-0A49-4BB8-9E97-53DF17C39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644" y="1965161"/>
                <a:ext cx="2519969" cy="981744"/>
              </a:xfrm>
              <a:prstGeom prst="rect">
                <a:avLst/>
              </a:prstGeom>
              <a:blipFill>
                <a:blip r:embed="rId6"/>
                <a:stretch>
                  <a:fillRect r="-12107" b="-67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C51C67F-F503-4923-BC95-7D0B8E83250D}"/>
                  </a:ext>
                </a:extLst>
              </p:cNvPr>
              <p:cNvSpPr txBox="1"/>
              <p:nvPr/>
            </p:nvSpPr>
            <p:spPr>
              <a:xfrm>
                <a:off x="766332" y="2998856"/>
                <a:ext cx="703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C51C67F-F503-4923-BC95-7D0B8E832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32" y="2998856"/>
                <a:ext cx="703975" cy="276999"/>
              </a:xfrm>
              <a:prstGeom prst="rect">
                <a:avLst/>
              </a:prstGeom>
              <a:blipFill>
                <a:blip r:embed="rId7"/>
                <a:stretch>
                  <a:fillRect l="-6087" r="-7826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97723ED-7EAB-495E-AAFE-4A2E6616775A}"/>
                  </a:ext>
                </a:extLst>
              </p:cNvPr>
              <p:cNvSpPr txBox="1"/>
              <p:nvPr/>
            </p:nvSpPr>
            <p:spPr>
              <a:xfrm>
                <a:off x="5056644" y="3049045"/>
                <a:ext cx="2099482" cy="440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ra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97723ED-7EAB-495E-AAFE-4A2E66167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644" y="3049045"/>
                <a:ext cx="2099482" cy="440313"/>
              </a:xfrm>
              <a:prstGeom prst="rect">
                <a:avLst/>
              </a:prstGeom>
              <a:blipFill>
                <a:blip r:embed="rId8"/>
                <a:stretch>
                  <a:fillRect t="-83333" b="-15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D3D03EA-271A-4A06-86E3-FE6782B9CE97}"/>
              </a:ext>
            </a:extLst>
          </p:cNvPr>
          <p:cNvSpPr/>
          <p:nvPr/>
        </p:nvSpPr>
        <p:spPr bwMode="auto">
          <a:xfrm>
            <a:off x="3826880" y="2657953"/>
            <a:ext cx="745120" cy="391092"/>
          </a:xfrm>
          <a:prstGeom prst="rightArrow">
            <a:avLst>
              <a:gd name="adj1" fmla="val 35238"/>
              <a:gd name="adj2" fmla="val 81368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8983D3-C228-414C-91B2-71DE1CDF5C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5" t="8631" r="20060" b="17251"/>
          <a:stretch/>
        </p:blipFill>
        <p:spPr>
          <a:xfrm>
            <a:off x="5934076" y="3665964"/>
            <a:ext cx="3184468" cy="27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42561"/>
      </p:ext>
    </p:extLst>
  </p:cSld>
  <p:clrMapOvr>
    <a:masterClrMapping/>
  </p:clrMapOvr>
</p:sld>
</file>

<file path=ppt/theme/theme1.xml><?xml version="1.0" encoding="utf-8"?>
<a:theme xmlns:a="http://schemas.openxmlformats.org/drawingml/2006/main" name="Group_Meeting_Rev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ea typeface="新細明體" pitchFamily="18" charset="-12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oup_Meeting_Rev" id="{E9353A8B-B026-4DBB-AF16-5B2DD0764B46}" vid="{BA3020B0-9DE7-4B78-83A3-121303AB9CF4}"/>
    </a:ext>
  </a:extLst>
</a:theme>
</file>

<file path=ppt/theme/theme2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Group_Meeting_Rev</Template>
  <TotalTime>166362</TotalTime>
  <Words>615</Words>
  <Application>Microsoft Office PowerPoint</Application>
  <PresentationFormat>如螢幕大小 (4:3)</PresentationFormat>
  <Paragraphs>337</Paragraphs>
  <Slides>24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Arial Unicode MS</vt:lpstr>
      <vt:lpstr>新細明體</vt:lpstr>
      <vt:lpstr>標楷體</vt:lpstr>
      <vt:lpstr>Arial</vt:lpstr>
      <vt:lpstr>Calibri</vt:lpstr>
      <vt:lpstr>Cambria Math</vt:lpstr>
      <vt:lpstr>Palatino Linotype</vt:lpstr>
      <vt:lpstr>Times New Roman</vt:lpstr>
      <vt:lpstr>Group_Meeting_Rev</vt:lpstr>
      <vt:lpstr>1_預設簡報設計</vt:lpstr>
      <vt:lpstr>2_預設簡報設計</vt:lpstr>
      <vt:lpstr>5_預設簡報設計</vt:lpstr>
      <vt:lpstr>CORDIC</vt:lpstr>
      <vt:lpstr>Outline</vt:lpstr>
      <vt:lpstr>Outline</vt:lpstr>
      <vt:lpstr>CORDIC</vt:lpstr>
      <vt:lpstr>Outline</vt:lpstr>
      <vt:lpstr>Algorithm</vt:lpstr>
      <vt:lpstr>Outline</vt:lpstr>
      <vt:lpstr>Rotation mode</vt:lpstr>
      <vt:lpstr>Vector mode</vt:lpstr>
      <vt:lpstr>Outline</vt:lpstr>
      <vt:lpstr>Generate IP by C++</vt:lpstr>
      <vt:lpstr>Generate IP by C++</vt:lpstr>
      <vt:lpstr>Generate IP by C++</vt:lpstr>
      <vt:lpstr>Outline</vt:lpstr>
      <vt:lpstr>Performance</vt:lpstr>
      <vt:lpstr>Outline</vt:lpstr>
      <vt:lpstr>Verify on FPGA</vt:lpstr>
      <vt:lpstr>Verify on FPGA</vt:lpstr>
      <vt:lpstr>Verify on FPGA</vt:lpstr>
      <vt:lpstr>Verify on FPGA</vt:lpstr>
      <vt:lpstr>Outline</vt:lpstr>
      <vt:lpstr>Github Link</vt:lpstr>
      <vt:lpstr>Outline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Analog and Digital Beamforming for mmWave OFDM Large-Scale Antenna Arrays</dc:title>
  <dc:creator>Lab626</dc:creator>
  <cp:lastModifiedBy>陳思熙 (106501510)</cp:lastModifiedBy>
  <cp:revision>1267</cp:revision>
  <cp:lastPrinted>2018-11-11T17:38:04Z</cp:lastPrinted>
  <dcterms:created xsi:type="dcterms:W3CDTF">2018-05-06T08:50:21Z</dcterms:created>
  <dcterms:modified xsi:type="dcterms:W3CDTF">2022-03-23T08:29:38Z</dcterms:modified>
</cp:coreProperties>
</file>