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9" r:id="rId3"/>
    <p:sldId id="727" r:id="rId4"/>
    <p:sldId id="740" r:id="rId5"/>
    <p:sldId id="728" r:id="rId6"/>
    <p:sldId id="730" r:id="rId7"/>
    <p:sldId id="742" r:id="rId8"/>
    <p:sldId id="731" r:id="rId9"/>
    <p:sldId id="737" r:id="rId10"/>
    <p:sldId id="732" r:id="rId11"/>
    <p:sldId id="733" r:id="rId12"/>
    <p:sldId id="735" r:id="rId13"/>
    <p:sldId id="743" r:id="rId14"/>
    <p:sldId id="736" r:id="rId15"/>
    <p:sldId id="738" r:id="rId16"/>
    <p:sldId id="744" r:id="rId17"/>
    <p:sldId id="739" r:id="rId18"/>
    <p:sldId id="26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BA9BC-73CD-4C9A-AC1F-1B84E2A10D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23C2D-6F87-4ED2-94AB-AB9CD9FB68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77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2" name="Google Shape;332;p1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5672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8963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216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841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27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514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812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708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568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049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2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188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:notes"/>
          <p:cNvSpPr txBox="1">
            <a:spLocks noGrp="1"/>
          </p:cNvSpPr>
          <p:nvPr>
            <p:ph type="body" idx="1"/>
          </p:nvPr>
        </p:nvSpPr>
        <p:spPr>
          <a:xfrm>
            <a:off x="680720" y="4783306"/>
            <a:ext cx="5445760" cy="391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D+R = 30ps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Post: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 + R = 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已知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= 14ps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則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44ps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PS. </a:t>
            </a:r>
            <a:r>
              <a:rPr lang="en-US" altLang="zh-TW" dirty="0" err="1"/>
              <a:t>Post_D</a:t>
            </a:r>
            <a:r>
              <a:rPr lang="en-US" altLang="zh-TW" dirty="0"/>
              <a:t> – </a:t>
            </a:r>
            <a:r>
              <a:rPr lang="en-US" altLang="zh-TW" dirty="0" err="1"/>
              <a:t>Pre_D</a:t>
            </a:r>
            <a:r>
              <a:rPr lang="en-US" altLang="zh-TW" dirty="0"/>
              <a:t> </a:t>
            </a:r>
            <a:r>
              <a:rPr lang="zh-TW" altLang="en-US" dirty="0"/>
              <a:t>可以透過量測</a:t>
            </a:r>
            <a:r>
              <a:rPr lang="en-US" altLang="zh-TW" dirty="0"/>
              <a:t>gamma</a:t>
            </a:r>
            <a:r>
              <a:rPr lang="zh-TW" altLang="en-US" dirty="0"/>
              <a:t> </a:t>
            </a:r>
            <a:r>
              <a:rPr lang="en-US" altLang="zh-TW" dirty="0"/>
              <a:t>resolution</a:t>
            </a:r>
            <a:r>
              <a:rPr lang="zh-TW" altLang="en-US" dirty="0"/>
              <a:t>差異得知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Pre_D</a:t>
            </a:r>
            <a:r>
              <a:rPr lang="en-US" altLang="zh-TW" dirty="0"/>
              <a:t> = </a:t>
            </a:r>
            <a:r>
              <a:rPr lang="en-US" altLang="zh-TW" dirty="0" err="1"/>
              <a:t>Pre_D</a:t>
            </a:r>
            <a:r>
              <a:rPr lang="en-US" altLang="zh-TW" dirty="0"/>
              <a:t>(49) – </a:t>
            </a:r>
            <a:r>
              <a:rPr lang="en-US" altLang="zh-TW" dirty="0" err="1"/>
              <a:t>Pre_D</a:t>
            </a:r>
            <a:r>
              <a:rPr lang="en-US" altLang="zh-TW" dirty="0"/>
              <a:t>(50) = [D(49) + R] – [D(50) + R] = D(49) – D(50) = resolution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 err="1"/>
              <a:t>Post_D</a:t>
            </a:r>
            <a:r>
              <a:rPr lang="en-US" altLang="zh-TW" dirty="0"/>
              <a:t> = </a:t>
            </a:r>
            <a:r>
              <a:rPr lang="en-US" altLang="zh-TW" dirty="0" err="1"/>
              <a:t>Post_D</a:t>
            </a:r>
            <a:r>
              <a:rPr lang="en-US" altLang="zh-TW" dirty="0"/>
              <a:t>(38) – </a:t>
            </a:r>
            <a:r>
              <a:rPr lang="en-US" altLang="zh-TW" dirty="0" err="1"/>
              <a:t>Post_D</a:t>
            </a:r>
            <a:r>
              <a:rPr lang="en-US" altLang="zh-TW" dirty="0"/>
              <a:t>(39) = [D(38) + R] – [D(39) + R] = D(38) – D(39) = </a:t>
            </a:r>
            <a:r>
              <a:rPr lang="en-US" altLang="zh-TW" dirty="0" err="1"/>
              <a:t>resolution_post</a:t>
            </a:r>
            <a:r>
              <a:rPr lang="en-US" altLang="zh-TW" dirty="0"/>
              <a:t> * </a:t>
            </a:r>
            <a:r>
              <a:rPr lang="en-US" altLang="zh-TW" dirty="0" err="1"/>
              <a:t>gamma_range</a:t>
            </a:r>
            <a:r>
              <a:rPr lang="en-US" altLang="zh-TW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  </a:t>
            </a:r>
            <a:endParaRPr dirty="0"/>
          </a:p>
        </p:txBody>
      </p:sp>
      <p:sp>
        <p:nvSpPr>
          <p:cNvPr id="341" name="Google Shape;3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121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65C44-661D-44DC-9D8A-B7BB67E7C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974539-0883-436A-A289-B23A0C4B5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3D39C-30CE-443E-A472-0033044B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BB4B23-F0C2-4AEE-81A7-F2C78E5B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817D4-DD91-4C3F-A498-419379C7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6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4B78E-AF06-45EA-8E6D-DAA0CA0F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995B99-20BE-493A-AF1A-DA939F897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F8B81D-20BD-4CC0-90ED-DC23B8B0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89E0FC-8C8F-43BB-A93B-11F5B8B5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3D914-F297-41A4-BF77-FADE9B4A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8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038B81-47DE-4508-8B55-4815A323C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540656-E800-4C08-A701-855F75D1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DF994-90E1-49F5-A878-F54EFF7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18549-F883-4619-B3C9-F662D3F5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57C81-41C0-4FCE-A950-F01F1703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7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1_標題投影片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12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761963" y="71414"/>
            <a:ext cx="10871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816864" y="1142984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620"/>
              <a:buChar char="■"/>
              <a:defRPr/>
            </a:lvl1pPr>
            <a:lvl2pPr marL="914400" lvl="1" indent="-331469" algn="l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620"/>
              <a:buChar char="■"/>
              <a:defRPr/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8092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空白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07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sz="33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1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506"/>
              <a:buNone/>
              <a:defRPr sz="6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39"/>
              <a:buNone/>
              <a:defRPr sz="6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620"/>
              <a:buChar char="■"/>
              <a:defRPr/>
            </a:lvl1pPr>
            <a:lvl2pPr marL="914400" lvl="1" indent="-331469" algn="l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620"/>
              <a:buChar char="■"/>
              <a:defRPr/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61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含標題的圖片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148"/>
              <a:buFont typeface="Calibri"/>
              <a:buNone/>
              <a:defRPr sz="1275"/>
            </a:lvl1pPr>
            <a:lvl2pPr marL="914400" lvl="1" indent="-228600" algn="l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810"/>
              <a:buFont typeface="Calibri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563"/>
              <a:buFont typeface="Calibri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506"/>
              <a:buFont typeface="Calibri"/>
              <a:buNone/>
              <a:defRPr sz="675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39"/>
              <a:buFont typeface="Calibri"/>
              <a:buNone/>
              <a:defRPr sz="675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1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1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8331200" y="6248403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9304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2133600" y="6248209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>
            <a:spLocks noGrp="1"/>
          </p:cNvSpPr>
          <p:nvPr>
            <p:ph type="pic" idx="2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CAD4E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2060"/>
              </a:buClr>
              <a:buSzPts val="216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chemeClr val="accent1"/>
              </a:buClr>
              <a:buSzPts val="1755"/>
              <a:buFont typeface="Noto Sans Symbols"/>
              <a:buChar char="■"/>
              <a:defRPr sz="19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94"/>
              <a:buFont typeface="Noto Sans Symbols"/>
              <a:buChar char="■"/>
              <a:defRPr sz="17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Noto Sans Symbols"/>
              <a:buChar char="■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Noto Sans Symbols"/>
              <a:buChar char="■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903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761963" y="71414"/>
            <a:ext cx="10871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 rot="5400000">
            <a:off x="3989324" y="-2029476"/>
            <a:ext cx="4526280" cy="10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620"/>
              <a:buChar char="■"/>
              <a:defRPr/>
            </a:lvl1pPr>
            <a:lvl2pPr marL="914400" lvl="1" indent="-331469" algn="l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620"/>
              <a:buChar char="■"/>
              <a:defRPr/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8015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直排標題及文字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 rot="5400000">
            <a:off x="7350920" y="1996283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1620"/>
              <a:buChar char="■"/>
              <a:defRPr/>
            </a:lvl1pPr>
            <a:lvl2pPr marL="914400" lvl="1" indent="-331469" algn="l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SzPts val="1620"/>
              <a:buChar char="■"/>
              <a:defRPr/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8737600" y="6248405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609603" y="6248210"/>
            <a:ext cx="74313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/>
          <p:nvPr/>
        </p:nvSpPr>
        <p:spPr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3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3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738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自訂版面配置">
  <p:cSld name="1_自訂版面配置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>
            <a:off x="761963" y="71414"/>
            <a:ext cx="10871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9264352" y="64533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0E9D5-4E94-4F72-AA77-F274776E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EE28B-9DB3-45E3-82AB-A9FB9B3C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ED9058-D643-45E5-A7A6-7AFC4A35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02532-8F56-4681-BDC4-347340C9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79D46-0E7F-479B-B4BE-F1B16059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57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F6716-DB4A-4282-BE26-FF585453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2EC311-6AD9-4044-94F0-74920C9E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55E83E-00BC-42CD-B401-1D695DA5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3F3FF-8151-4D78-9E1A-67F91192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DB6F9-DB4F-4FB5-AE3B-013A40FE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7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E383F-C2E3-4924-91AF-FDDF158A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A9E1C-8361-4096-9FA2-01ACA27D0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9B426E-9024-44F8-8E05-BF49E090A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98E741-6BCC-490B-A9E5-B544D1E7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7B302E-7F05-4A8C-9E34-483663AE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BEC06B-DE94-4B46-8442-9E873C9A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762A7-EAC2-483A-B182-7ABD4A68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10738E-2C53-47E5-9034-28488625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0D081-B6B6-412C-AE55-A82A40ED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FC96DF-2FDE-4DBD-A1FC-ED4716A57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BA91C2-801A-41E6-907A-5FD3191B3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CF2817-263E-4B1F-857B-0796D1DC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8E39E4-857F-4DAF-BF2F-234F6D6E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D6F216-CFB5-4D03-B494-AD20D4AE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60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FF3ED-2339-43D7-BDFC-EC339FEA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919F42-ADD1-4292-8F20-613CCCA6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3A11B9-05D7-48CA-956A-83FEA86A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A25526-3E8A-48D6-A4DF-1EFF0DBB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55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A50F21-2F51-4A69-B585-0A2C88CC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26EF50-3C84-42A8-933B-6D1CDDC7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2AD79B-35C2-4873-ADD4-9B80A8E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ECB72B-013F-487C-B7FB-D4001797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9A69B-6F3A-4360-8246-5DDCA1D2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EBE221-279B-4B85-A36B-F20275532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26E78B-F8C7-4C8A-B829-C27ED63C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1978BD-22B4-46C7-926E-E70B92B0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60E4E5-4405-4BAA-878A-61D39E4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55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1DEE7-BC86-4F1F-AB17-8AD05361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8621AC-18EA-419A-91C3-658E736D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D1E6F1-C6B6-43AF-84CA-5D085712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A9F0A5-BC85-4941-AA62-85D9F0F1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FA385-6883-426B-9FE9-605D52BE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1D8B10-962F-4DB1-A4A9-75EFEDB2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DF10A2-78E3-4468-BF6C-DCBA54C5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EB9837-8EF8-48F6-A87E-92E98596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FD869F-F361-4373-88A6-AC4335331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700C-A5E3-4FD6-B521-0C5A19E14337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00647-F19E-4F39-985D-9A85A4269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871F6-BB1D-4A1A-944A-06F5C8BE1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FA81-BC66-4741-989E-500A67F849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761963" y="71414"/>
            <a:ext cx="10871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  <a:defRPr sz="27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816864" y="1142984"/>
            <a:ext cx="108712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2933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2060"/>
              </a:buClr>
              <a:buSzPts val="1958"/>
              <a:buFont typeface="Noto Sans Symbols"/>
              <a:buChar char="■"/>
              <a:defRPr sz="21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042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chemeClr val="accent1"/>
              </a:buClr>
              <a:buSzPts val="1755"/>
              <a:buFont typeface="Noto Sans Symbols"/>
              <a:buChar char="■"/>
              <a:defRPr sz="19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0769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294"/>
              <a:buFont typeface="Noto Sans Symbols"/>
              <a:buChar char="■"/>
              <a:defRPr sz="17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003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5"/>
              <a:buFont typeface="Noto Sans Symbols"/>
              <a:buChar char="■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05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75"/>
              <a:buFont typeface="Noto Sans Symbols"/>
              <a:buChar char="■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/>
          <p:nvPr/>
        </p:nvSpPr>
        <p:spPr>
          <a:xfrm>
            <a:off x="0" y="777136"/>
            <a:ext cx="7112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787400" y="777136"/>
            <a:ext cx="114046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11525295" y="6429399"/>
            <a:ext cx="66674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fld id="{00000000-1234-1234-1234-123412341234}" type="slidenum">
              <a:rPr lang="en-US" sz="1350" b="1" i="0" u="none" strike="noStrike" cap="non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t>‹#›</a:t>
            </a:fld>
            <a:endParaRPr sz="1350" b="1" i="0" u="none" strike="noStrike" cap="non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1922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1"/>
          <p:cNvCxnSpPr/>
          <p:nvPr/>
        </p:nvCxnSpPr>
        <p:spPr>
          <a:xfrm>
            <a:off x="2520552" y="3419189"/>
            <a:ext cx="7155411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6" name="Google Shape;336;p1"/>
          <p:cNvSpPr txBox="1"/>
          <p:nvPr/>
        </p:nvSpPr>
        <p:spPr>
          <a:xfrm>
            <a:off x="1834428" y="2207650"/>
            <a:ext cx="86606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ctr">
              <a:buSzPts val="3200"/>
              <a:defRPr/>
            </a:pPr>
            <a:r>
              <a:rPr lang="en-US" altLang="zh-TW" sz="40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Discrete Fourier Transform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"/>
          <p:cNvSpPr txBox="1"/>
          <p:nvPr/>
        </p:nvSpPr>
        <p:spPr>
          <a:xfrm>
            <a:off x="2653554" y="3621742"/>
            <a:ext cx="702240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2022/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>
              <a:buClr>
                <a:srgbClr val="000000"/>
              </a:buClr>
              <a:buSzPts val="1800"/>
              <a:defRPr/>
            </a:pPr>
            <a:r>
              <a:rPr lang="en-US" altLang="zh-TW" b="1" dirty="0">
                <a:solidFill>
                  <a:prstClr val="white"/>
                </a:solidFill>
                <a:ea typeface="Calibri"/>
                <a:cs typeface="Calibri"/>
                <a:sym typeface="Calibri"/>
              </a:rPr>
              <a:t>Course: Application Acceleration with High-Level Synthesis</a:t>
            </a:r>
          </a:p>
          <a:p>
            <a:pPr>
              <a:buClr>
                <a:srgbClr val="000000"/>
              </a:buClr>
              <a:buSzPts val="1800"/>
              <a:defRPr/>
            </a:pPr>
            <a:r>
              <a:rPr lang="en-US" altLang="zh-TW" b="1" dirty="0">
                <a:solidFill>
                  <a:prstClr val="white"/>
                </a:solidFill>
                <a:ea typeface="Calibri"/>
                <a:cs typeface="Calibri"/>
                <a:sym typeface="Calibri"/>
              </a:rPr>
              <a:t>Student: Stan Teng</a:t>
            </a:r>
          </a:p>
          <a:p>
            <a:pPr>
              <a:buClr>
                <a:srgbClr val="000000"/>
              </a:buClr>
              <a:buSzPts val="1800"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Professor:</a:t>
            </a:r>
            <a:r>
              <a:rPr lang="zh-TW" altLang="en-US" b="1" dirty="0">
                <a:solidFill>
                  <a:prstClr val="white"/>
                </a:solidFill>
                <a:ea typeface="Calibri"/>
                <a:cs typeface="Calibri"/>
                <a:sym typeface="Calibri"/>
              </a:rPr>
              <a:t>賴瑾</a:t>
            </a:r>
            <a:endParaRPr lang="en-US" altLang="zh-TW" b="1"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  <a:p>
            <a:pPr lvl="0">
              <a:buSzPts val="1800"/>
              <a:defRPr/>
            </a:pPr>
            <a:r>
              <a:rPr lang="en-US" altLang="zh-TW" b="1" dirty="0">
                <a:solidFill>
                  <a:prstClr val="white"/>
                </a:solidFill>
                <a:ea typeface="Calibri"/>
                <a:cs typeface="Calibri"/>
                <a:sym typeface="Calibri"/>
              </a:rPr>
              <a:t>GitHub: https://github.com/StanTeng/AAHLS_labB_DFT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00CC"/>
              </a:buClr>
              <a:buSzPts val="3600"/>
              <a:defRPr/>
            </a:pPr>
            <a:r>
              <a:rPr lang="en-US" altLang="zh-TW" sz="3600" b="1" kern="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Simulation Result</a:t>
            </a: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109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altLang="zh-TW" dirty="0"/>
              <a:t>Schedule Viewer(first for-loop)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altLang="zh-TW" dirty="0"/>
              <a:t>(1)sin/cos function takes the longest clock cycles.(LUTRAM, floating point computation)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altLang="zh-TW" dirty="0"/>
              <a:t>(2)II = 6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977E0B-F02F-471B-BC74-1EB162E6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89" y="2202024"/>
            <a:ext cx="10597822" cy="46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00CC"/>
              </a:buClr>
              <a:buSzPts val="3600"/>
              <a:defRPr/>
            </a:pPr>
            <a:r>
              <a:rPr lang="en-US" altLang="zh-TW" sz="3600" b="1" kern="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Simulation Result</a:t>
            </a: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109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altLang="zh-TW" dirty="0" err="1"/>
              <a:t>Cosimulation</a:t>
            </a:r>
            <a:r>
              <a:rPr lang="en-US" altLang="zh-TW" dirty="0"/>
              <a:t> report 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altLang="zh-TW" dirty="0"/>
              <a:t>(1)Avg Latency: 393529 cycles(3935290 ns)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altLang="zh-TW" dirty="0"/>
              <a:t>(2)sin/cos function takes the longest clock cycles.(LUTRAM, floating point computation)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0BB417-9113-43DC-9988-5D477696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966"/>
            <a:ext cx="7081935" cy="159838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1CF801D-12A5-4198-B954-54C8F6F8B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3325"/>
            <a:ext cx="11178073" cy="21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Outline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402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Introduction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-Brief Introduction of Discrete Fourier Transform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-DFT Matrix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Origin Design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</a:t>
            </a:r>
            <a:r>
              <a:rPr lang="en-US" sz="2355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-Baseline Implementation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355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-Simulation Result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latin typeface="Arial (本文)"/>
              </a:rPr>
              <a:t>Optimization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-Way to Optimize the Design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-Comparison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latin typeface="Arial (本文)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1017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00CC"/>
              </a:buClr>
              <a:buSzPts val="3600"/>
              <a:defRPr/>
            </a:pPr>
            <a:r>
              <a:rPr lang="en-US" altLang="zh-TW" sz="3600" b="1" kern="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Way to Optimize the Design</a:t>
            </a: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76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altLang="zh-TW" dirty="0"/>
              <a:t>Optimization 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altLang="zh-TW" dirty="0"/>
              <a:t>The graph shown below briefly shows how I optimize this program.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99BC86-F46D-4353-8788-9A9F30241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66" y="1675103"/>
            <a:ext cx="7800268" cy="51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0B52E60-B621-439B-BE09-19251846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68" y="1"/>
            <a:ext cx="1032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8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9665364-4480-4D13-983A-7C48694A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437" y="3229086"/>
            <a:ext cx="5380563" cy="36289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07C70AF-CEC8-4198-A86D-395062DC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7683" cy="46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Tx/>
              <a:buNone/>
              <a:tabLst/>
              <a:defRPr/>
            </a:pPr>
            <a:r>
              <a:rPr lang="en-US" altLang="zh-TW" sz="3600" b="1" kern="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 kumimoji="0" lang="en-US" altLang="zh-TW" sz="36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altLang="zh-TW" sz="2400" dirty="0"/>
              <a:t>Schedule Viewer(whole design)</a:t>
            </a:r>
          </a:p>
          <a:p>
            <a:pPr indent="-457200">
              <a:spcBef>
                <a:spcPts val="0"/>
              </a:spcBef>
              <a:buSzPts val="2520"/>
            </a:pPr>
            <a:endParaRPr lang="en-US" altLang="zh-TW" sz="240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sz="240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sz="240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sz="240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sz="240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sz="2400" dirty="0"/>
          </a:p>
          <a:p>
            <a:pPr indent="-457200">
              <a:spcBef>
                <a:spcPts val="0"/>
              </a:spcBef>
              <a:buSzPts val="2520"/>
            </a:pPr>
            <a:r>
              <a:rPr lang="en-US" altLang="zh-TW" sz="2400" dirty="0"/>
              <a:t>Latency &amp; Reduction Ratio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656FE31-06B2-41FD-B192-C2C338F9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23973"/>
            <a:ext cx="12192000" cy="21655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1C6EF69-4518-4B14-8BD5-AFB7419C6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60" y="3895552"/>
            <a:ext cx="6685841" cy="199326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9924096-FDA0-4F29-9428-995A5FFF9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44294"/>
            <a:ext cx="5506160" cy="9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>
            <a:spLocks noGrp="1"/>
          </p:cNvSpPr>
          <p:nvPr>
            <p:ph type="body" idx="1"/>
          </p:nvPr>
        </p:nvSpPr>
        <p:spPr>
          <a:xfrm>
            <a:off x="4347834" y="3262728"/>
            <a:ext cx="3693345" cy="152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4860"/>
              <a:buNone/>
            </a:pPr>
            <a:r>
              <a:rPr lang="en-US" sz="5400"/>
              <a:t>Thank You</a:t>
            </a:r>
            <a:endParaRPr sz="5400"/>
          </a:p>
        </p:txBody>
      </p:sp>
    </p:spTree>
    <p:extLst>
      <p:ext uri="{BB962C8B-B14F-4D97-AF65-F5344CB8AC3E}">
        <p14:creationId xmlns:p14="http://schemas.microsoft.com/office/powerpoint/2010/main" val="31267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Outline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402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latin typeface="Arial (本文)"/>
              </a:rPr>
              <a:t>Introduction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-Brief Introduction of Discrete Fourier Transform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-DFT Matrix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latin typeface="Arial (本文)"/>
              </a:rPr>
              <a:t>Origin Design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</a:t>
            </a:r>
            <a:r>
              <a:rPr lang="en-US" sz="2355" dirty="0">
                <a:latin typeface="Arial (本文)"/>
              </a:rPr>
              <a:t>-Baseline Implementation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355" dirty="0">
                <a:latin typeface="Arial (本文)"/>
              </a:rPr>
              <a:t>	-Simulation Result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latin typeface="Arial (本文)"/>
              </a:rPr>
              <a:t>Optimization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-How We Optimize the Design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-Comparison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latin typeface="Arial (本文)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20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Outline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402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latin typeface="Arial (本文)"/>
              </a:rPr>
              <a:t>Introduction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-Brief Introduction of Discrete Fourier Transform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-DFT Matrix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Origin Design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</a:t>
            </a:r>
            <a:r>
              <a:rPr lang="en-US" sz="2355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-Baseline Implementation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355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-Simulation Result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Optimization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-How We Optimize the Design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-Comparison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4896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lvl="0" algn="ctr">
              <a:buClr>
                <a:srgbClr val="0000CC"/>
              </a:buClr>
              <a:buSzPts val="3600"/>
              <a:defRPr/>
            </a:pPr>
            <a:r>
              <a:rPr lang="en-US" sz="3600" b="1" kern="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Brief Introduction of Discrete Fourier Transform</a:t>
            </a: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5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altLang="zh-TW" dirty="0"/>
              <a:t>Brief introduction of DFT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altLang="zh-TW" dirty="0"/>
              <a:t>After DFT, the output is a complex number. The real number part is the frequency, and the imaginary number part is the amplitude.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 algn="ctr">
              <a:spcBef>
                <a:spcPts val="0"/>
              </a:spcBef>
              <a:buSzPts val="2520"/>
              <a:buNone/>
            </a:pPr>
            <a:r>
              <a:rPr lang="en-US" altLang="zh-TW" sz="1390" b="0" dirty="0"/>
              <a:t>source: https://pic2.zhimg.com/v2-6ce5a2bb690a16f8fbb417f9c1f6a1e1_180x120.jpg</a:t>
            </a:r>
          </a:p>
          <a:p>
            <a:pPr marL="0" indent="0" algn="ctr">
              <a:spcBef>
                <a:spcPts val="0"/>
              </a:spcBef>
              <a:buSzPts val="2520"/>
              <a:buNone/>
            </a:pPr>
            <a:endParaRPr lang="zh-TW" altLang="zh-TW" sz="1390" b="0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2ED0127-222E-40CF-A8CB-F0823039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035" y="2158230"/>
            <a:ext cx="6110269" cy="31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2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00CC"/>
              </a:buClr>
              <a:buSzPts val="3600"/>
              <a:defRPr/>
            </a:pPr>
            <a:r>
              <a:rPr lang="en-US" sz="3600" b="1" kern="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DFT Matrix</a:t>
            </a: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109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altLang="zh-TW" dirty="0"/>
              <a:t>DFT Matrix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altLang="zh-TW" dirty="0"/>
              <a:t>A real valued discrete function g[] (inputs) in the time domain with N points has a frequency domain representation with N/2 + 1 samples(outputs).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CA50B7E-434E-4D8E-8884-E234D770FB62}"/>
              </a:ext>
            </a:extLst>
          </p:cNvPr>
          <p:cNvGrpSpPr/>
          <p:nvPr/>
        </p:nvGrpSpPr>
        <p:grpSpPr>
          <a:xfrm>
            <a:off x="152493" y="3429000"/>
            <a:ext cx="6567088" cy="2099930"/>
            <a:chOff x="345440" y="3584001"/>
            <a:chExt cx="5274310" cy="15024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CABC58F-6CC2-44DA-80AD-EC79779F1B5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45440" y="3584001"/>
              <a:ext cx="5274310" cy="150241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ECE15A9-C98E-4ED4-8EA2-94764982088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30882" y="4353886"/>
              <a:ext cx="2061770" cy="73252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83CCCD5-3E31-4402-BF8A-5BA41C4A7CD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843869" y="4553460"/>
              <a:ext cx="725170" cy="333375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4206A51-6749-42A6-9867-98B58BD5009D}"/>
              </a:ext>
            </a:extLst>
          </p:cNvPr>
          <p:cNvGrpSpPr/>
          <p:nvPr/>
        </p:nvGrpSpPr>
        <p:grpSpPr>
          <a:xfrm>
            <a:off x="6907863" y="3429000"/>
            <a:ext cx="4707782" cy="2099930"/>
            <a:chOff x="3907712" y="4291359"/>
            <a:chExt cx="4707782" cy="209993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173549C-38B2-4364-864E-9E30A1ABDB23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917440" y="4291359"/>
              <a:ext cx="3698054" cy="209993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B650AEA-0B64-49BD-9CB4-58D7FCBB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07712" y="5126981"/>
              <a:ext cx="1105054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56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Outline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402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Introduction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-Brief Introduction of Discrete Fourier Transform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-DFT Matrix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latin typeface="Arial (本文)"/>
              </a:rPr>
              <a:t>Origin Design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latin typeface="Arial (本文)"/>
              </a:rPr>
              <a:t>	</a:t>
            </a:r>
            <a:r>
              <a:rPr lang="en-US" sz="2355" dirty="0">
                <a:latin typeface="Arial (本文)"/>
              </a:rPr>
              <a:t>-Baseline Implementation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355" dirty="0">
                <a:latin typeface="Arial (本文)"/>
              </a:rPr>
              <a:t>	-Simulation Result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Optimization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-How We Optimize the Design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	-Comparison</a:t>
            </a:r>
          </a:p>
          <a:p>
            <a:pPr indent="-457200">
              <a:spcBef>
                <a:spcPts val="0"/>
              </a:spcBef>
              <a:buSzPts val="2520"/>
            </a:pPr>
            <a:r>
              <a:rPr lang="en-US" sz="2580" dirty="0">
                <a:solidFill>
                  <a:schemeClr val="bg1">
                    <a:lumMod val="75000"/>
                  </a:schemeClr>
                </a:solidFill>
                <a:latin typeface="Arial (本文)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552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00CC"/>
              </a:buClr>
              <a:buSzPts val="3600"/>
              <a:defRPr/>
            </a:pPr>
            <a:r>
              <a:rPr lang="en-US" sz="3600" b="1" kern="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Origin Design</a:t>
            </a: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0" y="969180"/>
            <a:ext cx="11615385" cy="76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altLang="zh-TW" dirty="0"/>
              <a:t>Baseline Implementation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r>
              <a:rPr lang="en-US" altLang="zh-TW" dirty="0"/>
              <a:t>The figure shown below is the origin code and the description.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7FE9FE-3807-4164-A469-FCBA9A3C0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45" y="1730887"/>
            <a:ext cx="5049899" cy="5127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38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C43FBC7-B36A-448D-ACA8-8F9552338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05" y="132"/>
            <a:ext cx="6754589" cy="6857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72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/>
          <p:nvPr/>
        </p:nvSpPr>
        <p:spPr>
          <a:xfrm>
            <a:off x="1981200" y="115450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00CC"/>
              </a:buClr>
              <a:buSzPts val="3600"/>
              <a:defRPr/>
            </a:pPr>
            <a:r>
              <a:rPr lang="en-US" sz="3600" b="1" kern="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Simulation Result</a:t>
            </a:r>
          </a:p>
        </p:txBody>
      </p:sp>
      <p:sp>
        <p:nvSpPr>
          <p:cNvPr id="7" name="Google Shape;343;p2">
            <a:extLst>
              <a:ext uri="{FF2B5EF4-FFF2-40B4-BE49-F238E27FC236}">
                <a16:creationId xmlns:a16="http://schemas.microsoft.com/office/drawing/2014/main" id="{CAB613FD-C0B8-466F-989D-F87E7C60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441" y="969180"/>
            <a:ext cx="5355564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457200">
              <a:spcBef>
                <a:spcPts val="0"/>
              </a:spcBef>
              <a:buSzPts val="2520"/>
            </a:pPr>
            <a:r>
              <a:rPr lang="en-US" altLang="zh-TW" dirty="0"/>
              <a:t>C Synthesis Summary Reports</a:t>
            </a:r>
          </a:p>
          <a:p>
            <a:pPr indent="-457200">
              <a:spcBef>
                <a:spcPts val="0"/>
              </a:spcBef>
              <a:buSzPts val="2520"/>
            </a:pPr>
            <a:endParaRPr lang="en-US" altLang="zh-TW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dirty="0"/>
          </a:p>
          <a:p>
            <a:pPr indent="-457200">
              <a:spcBef>
                <a:spcPts val="0"/>
              </a:spcBef>
              <a:buSzPts val="2520"/>
            </a:pPr>
            <a:r>
              <a:rPr lang="en-US" altLang="zh-TW" dirty="0"/>
              <a:t>Bind Op Report</a:t>
            </a:r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07EF03-C420-43B9-A70E-965D93D6C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314606"/>
            <a:ext cx="3641057" cy="124387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76D995-E344-49DE-B150-AB9A2A87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" y="3043548"/>
            <a:ext cx="5355564" cy="3775068"/>
          </a:xfrm>
          <a:prstGeom prst="rect">
            <a:avLst/>
          </a:prstGeom>
        </p:spPr>
      </p:pic>
      <p:sp>
        <p:nvSpPr>
          <p:cNvPr id="8" name="Google Shape;343;p2">
            <a:extLst>
              <a:ext uri="{FF2B5EF4-FFF2-40B4-BE49-F238E27FC236}">
                <a16:creationId xmlns:a16="http://schemas.microsoft.com/office/drawing/2014/main" id="{0FB26C8C-31C6-4BB8-9E89-01E5E97E83DD}"/>
              </a:ext>
            </a:extLst>
          </p:cNvPr>
          <p:cNvSpPr txBox="1">
            <a:spLocks/>
          </p:cNvSpPr>
          <p:nvPr/>
        </p:nvSpPr>
        <p:spPr>
          <a:xfrm>
            <a:off x="5701004" y="969180"/>
            <a:ext cx="7780711" cy="678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2060"/>
              </a:buClr>
              <a:buSzPts val="1620"/>
              <a:buFont typeface="Noto Sans Symbols"/>
              <a:buChar char="■"/>
              <a:defRPr sz="217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1469" algn="l" rtl="0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■"/>
              <a:defRPr sz="19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■"/>
              <a:defRPr sz="17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■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289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■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SzPts val="2520"/>
            </a:pPr>
            <a:r>
              <a:rPr lang="en-US" altLang="zh-TW" kern="0" dirty="0"/>
              <a:t>Bind Storage Report</a:t>
            </a:r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r>
              <a:rPr lang="en-US" altLang="zh-TW" kern="0" dirty="0"/>
              <a:t>Schedule Viewer(whole design)</a:t>
            </a:r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r>
              <a:rPr lang="en-US" altLang="zh-TW" kern="0" dirty="0"/>
              <a:t>Schedule Viewer(second for-loop)</a:t>
            </a:r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marL="0" indent="0">
              <a:spcBef>
                <a:spcPts val="0"/>
              </a:spcBef>
              <a:buSzPts val="2520"/>
              <a:buNone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indent="-457200">
              <a:spcBef>
                <a:spcPts val="0"/>
              </a:spcBef>
              <a:buSzPts val="2520"/>
            </a:pPr>
            <a:endParaRPr lang="en-US" altLang="zh-TW" kern="0" dirty="0"/>
          </a:p>
          <a:p>
            <a:pPr marL="0" indent="0">
              <a:spcBef>
                <a:spcPts val="0"/>
              </a:spcBef>
              <a:buSzPts val="2520"/>
              <a:buFont typeface="Noto Sans Symbols"/>
              <a:buNone/>
            </a:pPr>
            <a:endParaRPr lang="en-US" altLang="zh-TW" kern="0" dirty="0"/>
          </a:p>
          <a:p>
            <a:pPr marL="0" indent="0">
              <a:spcBef>
                <a:spcPts val="0"/>
              </a:spcBef>
              <a:buSzPts val="2520"/>
              <a:buFont typeface="Noto Sans Symbols"/>
              <a:buNone/>
            </a:pPr>
            <a:endParaRPr lang="en-US" altLang="zh-TW" kern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A28220-46EB-4DF3-B0D1-9B5756967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003" y="1358686"/>
            <a:ext cx="6356248" cy="16848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F220F5-7E84-46B2-A51A-6239995A6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003" y="3424535"/>
            <a:ext cx="6356248" cy="13783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76174FA-0C78-484B-ABFA-BB2AB4280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002" y="5369540"/>
            <a:ext cx="6490998" cy="10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2216</Words>
  <Application>Microsoft Office PowerPoint</Application>
  <PresentationFormat>寬螢幕</PresentationFormat>
  <Paragraphs>357</Paragraphs>
  <Slides>17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 (本文)</vt:lpstr>
      <vt:lpstr>Noto Sans Symbols</vt:lpstr>
      <vt:lpstr>新細明體</vt:lpstr>
      <vt:lpstr>Arial</vt:lpstr>
      <vt:lpstr>Calibri</vt:lpstr>
      <vt:lpstr>Calibri Light</vt:lpstr>
      <vt:lpstr>Office 佈景主題</vt:lpstr>
      <vt:lpstr>中庸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SYlab</dc:creator>
  <cp:lastModifiedBy>SYlab</cp:lastModifiedBy>
  <cp:revision>14</cp:revision>
  <dcterms:created xsi:type="dcterms:W3CDTF">2022-03-27T13:55:35Z</dcterms:created>
  <dcterms:modified xsi:type="dcterms:W3CDTF">2022-03-29T16:39:59Z</dcterms:modified>
</cp:coreProperties>
</file>