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72" r:id="rId10"/>
    <p:sldId id="265" r:id="rId11"/>
    <p:sldId id="273" r:id="rId12"/>
    <p:sldId id="266" r:id="rId13"/>
    <p:sldId id="274" r:id="rId14"/>
    <p:sldId id="267" r:id="rId15"/>
    <p:sldId id="275" r:id="rId16"/>
    <p:sldId id="268" r:id="rId17"/>
    <p:sldId id="269" r:id="rId18"/>
    <p:sldId id="270" r:id="rId19"/>
    <p:sldId id="271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958"/>
    <a:srgbClr val="FFCC99"/>
    <a:srgbClr val="CCCCFF"/>
    <a:srgbClr val="FF9999"/>
    <a:srgbClr val="800000"/>
    <a:srgbClr val="2F5597"/>
    <a:srgbClr val="99CCFF"/>
    <a:srgbClr val="66CCFF"/>
    <a:srgbClr val="3399FF"/>
    <a:srgbClr val="092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4A3C9-8696-4A3A-BE18-F52E0B28F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3A3F6D-5C5D-41FE-8444-4F22673A8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77C55A-B38F-4656-A0ED-02C87685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9824-B4F4-4E7B-AED6-C5DEB539B74E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3FE776-17DB-4CBD-9983-94187C6A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BCAF78-A7BE-496B-B0CB-39C565C0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16-99DD-4D0B-A61E-43053D149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31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3A235-8879-43C0-8EA3-02AC4BDF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7B5337F-24CF-4780-8AE4-1A485254E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EB6B24-5B23-4862-B191-9CB0F5A0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9824-B4F4-4E7B-AED6-C5DEB539B74E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35C61F-5561-48A8-BD9B-68BEB18F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BB70B0-CDAA-4621-B881-D7C79FC8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16-99DD-4D0B-A61E-43053D149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53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BFE718-5F71-4095-910F-933400741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B4F825-34FE-4C8D-8B2D-7874BEB00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7DB6B7-3492-4AE3-9D50-B9323FBE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9824-B4F4-4E7B-AED6-C5DEB539B74E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115E7D-8CAB-4953-ADB4-C555C2FE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04472C-9C9C-4993-8A4A-97787ED6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16-99DD-4D0B-A61E-43053D149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51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473AF-AD90-4B1B-B264-88E7E7DE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D15767-D388-4CFB-BD41-C2A2BAD99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222894-DE3C-40BF-8BDC-F33F05F5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9824-B4F4-4E7B-AED6-C5DEB539B74E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AD0D45-9328-4983-833B-898E2930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8CA592-9E77-471C-BC56-5E3DE3F5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16-99DD-4D0B-A61E-43053D149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17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C30DE-B837-4893-9A82-E0CC30675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5CED54-16CB-4B66-8A30-491594552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63AAD4-56A7-4F3B-A617-36FF65CF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9824-B4F4-4E7B-AED6-C5DEB539B74E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810BC6-4995-44ED-AFE7-ED3166C8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3457A6-50B5-4D63-BB99-F732DFAC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16-99DD-4D0B-A61E-43053D149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92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2F3695-5F65-41E9-8738-EA1E2D0E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C218D8-10CF-4A0A-8E23-546F80F07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1A99F7-2315-4CF2-8326-F20E722B2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2D6770-E5F0-4CD4-B5EE-49DEDA2D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9824-B4F4-4E7B-AED6-C5DEB539B74E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CA618B-9995-468F-A306-3128A9A9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92CA17-9964-4049-8C49-5728F520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16-99DD-4D0B-A61E-43053D149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15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BDA08-C87B-4537-BA73-D47B3AD7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FA93AF-E228-4E7D-BCED-BB59A33C4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298476-2222-4EB6-9A6D-A20C2F663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50CBE34-B463-43D3-9A50-7F945C2C7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D0816E-2311-4358-95B0-9CE786C2F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7EA035-E2D1-4F6C-ABF4-0BA9EB90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9824-B4F4-4E7B-AED6-C5DEB539B74E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6DA726E-6E94-45D5-BD67-7CEEC6BD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07CE426-DC57-4534-B6A3-43B570A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16-99DD-4D0B-A61E-43053D149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88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AA3D3-B5C6-4EE7-9924-A79570FA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49F4B1-EFB3-4F91-B26C-E2AAE66F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9824-B4F4-4E7B-AED6-C5DEB539B74E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E6CF98-04E4-47AB-82B5-98C003D9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A37792-0400-46C2-B030-4436095E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16-99DD-4D0B-A61E-43053D149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00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ADB41F-D9E7-445C-B32A-2F65BB39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9824-B4F4-4E7B-AED6-C5DEB539B74E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597E8BB-3A25-43C0-866B-D4D2F785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E211-47A1-48AD-8EAB-233F0137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16-99DD-4D0B-A61E-43053D149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88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BA82B3-9D37-43E9-8B2B-744FE185D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D81FDF-E231-4EDF-9469-F7C3CC08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2F05CE-0F3F-4C05-82E7-D2EA709BB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B073C3-1FD5-4A0F-BC7D-6F441E1D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9824-B4F4-4E7B-AED6-C5DEB539B74E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8B0F8-450F-4CFB-82D9-B8D996B0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AC9174-13D5-41FB-8791-882E419F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16-99DD-4D0B-A61E-43053D149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18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B6DA7-92B3-4ECF-8A36-B60483FB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925343-23B7-4EDC-A74E-81570894F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400CBD-AA2D-42DF-9154-848F4C3CE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8C367B-9834-4BBE-B393-8A2F0075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9824-B4F4-4E7B-AED6-C5DEB539B74E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94ED6E-CDAB-48DB-9662-9CD402AA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045A7C-DA34-4C46-A505-D990DFC3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FE16-99DD-4D0B-A61E-43053D149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7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D9F1E5F-0EFA-460B-9CFB-8273FA0A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5F03FD-6B68-4667-B712-915BF30BF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A6813D-54E9-4CF2-A58E-EE003E23A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99824-B4F4-4E7B-AED6-C5DEB539B74E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1B20F3-0A0D-491E-8ECA-908F2FA40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EC3B6A-114E-4827-971E-273CCA12C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FE16-99DD-4D0B-A61E-43053D149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1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694F0-76AB-4959-A409-2B0F5F72D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B</a:t>
            </a:r>
            <a:br>
              <a:rPr lang="en-US" altLang="zh-TW" sz="4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4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Reorder</a:t>
            </a:r>
            <a:endParaRPr lang="zh-TW" altLang="en-US" sz="4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6B2D77-E167-4A7C-8005-41E622625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746854"/>
            <a:ext cx="10058399" cy="827920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rgbClr val="0B3958"/>
                </a:solidFill>
              </a:rPr>
              <a:t>110061575</a:t>
            </a:r>
            <a:br>
              <a:rPr lang="en-US" altLang="zh-TW" dirty="0">
                <a:solidFill>
                  <a:srgbClr val="0B3958"/>
                </a:solidFill>
              </a:rPr>
            </a:br>
            <a:r>
              <a:rPr lang="en-US" altLang="zh-TW" dirty="0">
                <a:solidFill>
                  <a:srgbClr val="0B3958"/>
                </a:solidFill>
              </a:rPr>
              <a:t>RUI-HSUAN WANG</a:t>
            </a:r>
            <a:endParaRPr lang="zh-TW" altLang="en-US" dirty="0">
              <a:solidFill>
                <a:srgbClr val="0B3958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2ACCFD48-7702-4E57-8E13-40341CFEB27D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95233F1-5475-4424-B572-B6C41B7B9A3F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F061FE4-E2AC-456C-B114-A4A696BB4E40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051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121C28-FABB-4CA8-A18C-BCBAF350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355"/>
            <a:ext cx="10515600" cy="5211608"/>
          </a:xfrm>
        </p:spPr>
        <p:txBody>
          <a:bodyPr/>
          <a:lstStyle/>
          <a:p>
            <a:r>
              <a:rPr lang="en-US" altLang="zh-TW" dirty="0"/>
              <a:t>#pragma HLS LOOP_TRIPCOUNT: analysis only</a:t>
            </a:r>
          </a:p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2: II= 1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181DCFA-6811-46B8-BFEF-AB01CD71A039}"/>
              </a:ext>
            </a:extLst>
          </p:cNvPr>
          <p:cNvSpPr txBox="1"/>
          <p:nvPr/>
        </p:nvSpPr>
        <p:spPr>
          <a:xfrm>
            <a:off x="1078085" y="1531501"/>
            <a:ext cx="5807987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lreorder1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size;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LOOP_TRIPCOUNT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lreorder2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 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k &lt; size; k++) {</a:t>
            </a:r>
          </a:p>
          <a:p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LOOP_TRIPCOUNT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lreorder3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&lt; MAX_SIZE;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 = (k ==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result +=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 *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 = result;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(k == size -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 = result;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右中括弧 13">
            <a:extLst>
              <a:ext uri="{FF2B5EF4-FFF2-40B4-BE49-F238E27FC236}">
                <a16:creationId xmlns:a16="http://schemas.microsoft.com/office/drawing/2014/main" id="{A731B707-AF08-41C2-94A7-7D967DAF06A7}"/>
              </a:ext>
            </a:extLst>
          </p:cNvPr>
          <p:cNvSpPr/>
          <p:nvPr/>
        </p:nvSpPr>
        <p:spPr>
          <a:xfrm>
            <a:off x="6574978" y="2905568"/>
            <a:ext cx="408372" cy="1526959"/>
          </a:xfrm>
          <a:prstGeom prst="righ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B47679E-44C4-4062-9940-309C30F24919}"/>
              </a:ext>
            </a:extLst>
          </p:cNvPr>
          <p:cNvSpPr txBox="1"/>
          <p:nvPr/>
        </p:nvSpPr>
        <p:spPr>
          <a:xfrm>
            <a:off x="7073883" y="2929711"/>
            <a:ext cx="4519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在每一次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j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變動的時候，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result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會依序存到</a:t>
            </a:r>
            <a:r>
              <a:rPr lang="en-US" altLang="zh-TW" dirty="0" err="1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temp_sum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[j]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iteration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之間沒有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data dependency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，故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HLS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會對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loop3 UNROLL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，因此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loop3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可以一次在一個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cycle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內做完。</a:t>
            </a:r>
            <a:endParaRPr lang="en-US" altLang="zh-TW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故對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loop2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來說，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II=1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6465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121C28-FABB-4CA8-A18C-BCBAF350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355"/>
            <a:ext cx="10515600" cy="521160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2: II= 1 (HW Emu. Timeline)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B4130A3-F91F-4FB2-95EB-9C40F6C06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72"/>
          <a:stretch/>
        </p:blipFill>
        <p:spPr>
          <a:xfrm>
            <a:off x="794380" y="1513060"/>
            <a:ext cx="10603239" cy="359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4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121C28-FABB-4CA8-A18C-BCBAF350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355"/>
            <a:ext cx="10515600" cy="5211608"/>
          </a:xfrm>
        </p:spPr>
        <p:txBody>
          <a:bodyPr/>
          <a:lstStyle/>
          <a:p>
            <a:r>
              <a:rPr lang="en-US" altLang="zh-TW" dirty="0"/>
              <a:t>#pragma HLS LOOP_TRIPCOUNT: analysis only</a:t>
            </a:r>
          </a:p>
          <a:p>
            <a:r>
              <a:rPr lang="en-US" altLang="zh-TW" dirty="0"/>
              <a:t>#pragma HLS UNROLL: transforms loops by creating multiples copies of the loop body in the RTL design, which allows some or all loop iterations to occur in parallel.</a:t>
            </a:r>
          </a:p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3: II= 1 + UNROLL Loop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DFD2A8B-F021-4C42-A323-FF27BBE89879}"/>
              </a:ext>
            </a:extLst>
          </p:cNvPr>
          <p:cNvSpPr txBox="1"/>
          <p:nvPr/>
        </p:nvSpPr>
        <p:spPr>
          <a:xfrm>
            <a:off x="5852182" y="2409509"/>
            <a:ext cx="5665185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lreorder1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size;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LOOP_TRIPCOUNT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lreorder2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 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k &lt; size; k++) {</a:t>
            </a:r>
          </a:p>
          <a:p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LOOP_TRIPCOUNT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lreorder3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UNROLL</a:t>
            </a:r>
            <a:endParaRPr lang="en-US" altLang="zh-TW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&lt; MAX_SIZE;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 = (k ==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result +=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 *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 = result;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(k == size -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 = result;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2699AD0-0BBE-45D4-AF3D-2C8312E46D06}"/>
              </a:ext>
            </a:extLst>
          </p:cNvPr>
          <p:cNvSpPr txBox="1"/>
          <p:nvPr/>
        </p:nvSpPr>
        <p:spPr>
          <a:xfrm>
            <a:off x="1138950" y="2626024"/>
            <a:ext cx="4222530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 j=0</a:t>
            </a:r>
          </a:p>
          <a:p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 = (k ==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 +=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 *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[k][0];</a:t>
            </a:r>
          </a:p>
          <a:p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[0] = result;</a:t>
            </a:r>
          </a:p>
          <a:p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(k == size -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][0] = result;</a:t>
            </a:r>
          </a:p>
          <a:p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 j=1</a:t>
            </a:r>
          </a:p>
          <a:p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 = (k ==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 +=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 *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[k][1];</a:t>
            </a:r>
          </a:p>
          <a:p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[0] = result;</a:t>
            </a:r>
          </a:p>
          <a:p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(k == size -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][1] = result;</a:t>
            </a:r>
          </a:p>
          <a:p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 j=2</a:t>
            </a:r>
          </a:p>
          <a:p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 = (k ==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[2];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 +=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 *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[k][2];</a:t>
            </a:r>
          </a:p>
          <a:p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[0] = result;</a:t>
            </a:r>
          </a:p>
          <a:p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(k == size -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][2] = result;</a:t>
            </a:r>
          </a:p>
        </p:txBody>
      </p:sp>
    </p:spTree>
    <p:extLst>
      <p:ext uri="{BB962C8B-B14F-4D97-AF65-F5344CB8AC3E}">
        <p14:creationId xmlns:p14="http://schemas.microsoft.com/office/powerpoint/2010/main" val="2395678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121C28-FABB-4CA8-A18C-BCBAF350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355"/>
            <a:ext cx="10515600" cy="521160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9303"/>
            <a:ext cx="10058400" cy="833263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3: II= 1 + UNROLL Loop </a:t>
            </a:r>
            <a:b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(HW Emu. Timeline)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199" y="1415835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圖片 11" descr="一張含有 桌 的圖片&#10;&#10;自動產生的描述">
            <a:extLst>
              <a:ext uri="{FF2B5EF4-FFF2-40B4-BE49-F238E27FC236}">
                <a16:creationId xmlns:a16="http://schemas.microsoft.com/office/drawing/2014/main" id="{BFA4601B-D055-4254-A065-B0A9BC856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52"/>
          <a:stretch/>
        </p:blipFill>
        <p:spPr>
          <a:xfrm>
            <a:off x="504743" y="1719563"/>
            <a:ext cx="11182511" cy="376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63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121C28-FABB-4CA8-A18C-BCBAF350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355"/>
            <a:ext cx="10515600" cy="5211608"/>
          </a:xfrm>
        </p:spPr>
        <p:txBody>
          <a:bodyPr/>
          <a:lstStyle/>
          <a:p>
            <a:r>
              <a:rPr lang="en-US" altLang="zh-TW" dirty="0"/>
              <a:t>#pragma HLS ARRAY_PARTITION:  increases the amount of read and write ports for the storage</a:t>
            </a:r>
          </a:p>
          <a:p>
            <a:r>
              <a:rPr lang="en-US" altLang="zh-TW" dirty="0"/>
              <a:t>#pragma HLS UNROLL: transforms loops by creating multiples copies of the loop body in the RTL design, which allows some or all loop iterations to occur in parallel.</a:t>
            </a:r>
          </a:p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4: II= 1 + UNROLL Data (Read)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FD57697-6B78-4C53-BA6A-ECC242EE6F2D}"/>
              </a:ext>
            </a:extLst>
          </p:cNvPr>
          <p:cNvSpPr txBox="1"/>
          <p:nvPr/>
        </p:nvSpPr>
        <p:spPr>
          <a:xfrm>
            <a:off x="650178" y="3063478"/>
            <a:ext cx="5218386" cy="307776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readA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UNROLL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j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size * size;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++,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LOOP_TRIPCOUNT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(j == size) 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j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 =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in1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0E27EBF-737C-47B4-A6E1-F61C15DEE348}"/>
              </a:ext>
            </a:extLst>
          </p:cNvPr>
          <p:cNvSpPr txBox="1"/>
          <p:nvPr/>
        </p:nvSpPr>
        <p:spPr>
          <a:xfrm>
            <a:off x="6096000" y="3063478"/>
            <a:ext cx="5707117" cy="307776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readB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UNROLL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j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size * size;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++,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LOOP_TRIPCOUNT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(j == size) 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j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 =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in2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D509970-F6D8-4E8A-BB49-4A73E2233F15}"/>
              </a:ext>
            </a:extLst>
          </p:cNvPr>
          <p:cNvSpPr txBox="1"/>
          <p:nvPr/>
        </p:nvSpPr>
        <p:spPr>
          <a:xfrm>
            <a:off x="5534742" y="2653486"/>
            <a:ext cx="657159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ARRAY_PARTITION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2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complete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35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121C28-FABB-4CA8-A18C-BCBAF350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355"/>
            <a:ext cx="10515600" cy="5211608"/>
          </a:xfrm>
        </p:spPr>
        <p:txBody>
          <a:bodyPr/>
          <a:lstStyle/>
          <a:p>
            <a:r>
              <a:rPr lang="en-US" altLang="zh-TW" dirty="0"/>
              <a:t>#pragma HLS ARRAY_PARTITION:  increases the amount of read and write ports for the storage</a:t>
            </a:r>
          </a:p>
          <a:p>
            <a:r>
              <a:rPr lang="en-US" altLang="zh-TW" dirty="0"/>
              <a:t>#pragma HLS UNROLL: transforms loops by creating multiples copies of the loop body in the RTL design, which allows some or all loop iterations to occur in parallel.</a:t>
            </a:r>
          </a:p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4: II= 1 + UNROLL Data (Write)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4CC3A9E-269B-4FEB-81F5-C2475C678BCE}"/>
              </a:ext>
            </a:extLst>
          </p:cNvPr>
          <p:cNvSpPr txBox="1"/>
          <p:nvPr/>
        </p:nvSpPr>
        <p:spPr>
          <a:xfrm>
            <a:off x="5645370" y="2691569"/>
            <a:ext cx="6127530" cy="307776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writeC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UNROLL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j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size * size;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++,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LOOP_TRIPCOUNT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(j == size) 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j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B52EEE6-F1EE-4F1D-8C80-B4FAC3CB5085}"/>
              </a:ext>
            </a:extLst>
          </p:cNvPr>
          <p:cNvSpPr txBox="1"/>
          <p:nvPr/>
        </p:nvSpPr>
        <p:spPr>
          <a:xfrm>
            <a:off x="555735" y="3907286"/>
            <a:ext cx="499372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ARRAY_PARTITION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2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complete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134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121C28-FABB-4CA8-A18C-BCBAF350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355"/>
            <a:ext cx="10515600" cy="521160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609"/>
            <a:ext cx="10058400" cy="833263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4: II= 1 + UNROLL Data </a:t>
            </a:r>
            <a:b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(HW Emu. Timeline)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111103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26451D7-D028-4FB1-8794-BC14BCFCAC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47"/>
          <a:stretch/>
        </p:blipFill>
        <p:spPr>
          <a:xfrm>
            <a:off x="445433" y="1504807"/>
            <a:ext cx="11301134" cy="367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46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7ABD9691-D0A1-4D7C-BBE2-29702CE25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667522"/>
              </p:ext>
            </p:extLst>
          </p:nvPr>
        </p:nvGraphicFramePr>
        <p:xfrm>
          <a:off x="231226" y="1894252"/>
          <a:ext cx="11729548" cy="2985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7284">
                  <a:extLst>
                    <a:ext uri="{9D8B030D-6E8A-4147-A177-3AD203B41FA5}">
                      <a16:colId xmlns:a16="http://schemas.microsoft.com/office/drawing/2014/main" val="1836046704"/>
                    </a:ext>
                  </a:extLst>
                </a:gridCol>
                <a:gridCol w="2225566">
                  <a:extLst>
                    <a:ext uri="{9D8B030D-6E8A-4147-A177-3AD203B41FA5}">
                      <a16:colId xmlns:a16="http://schemas.microsoft.com/office/drawing/2014/main" val="1508672657"/>
                    </a:ext>
                  </a:extLst>
                </a:gridCol>
                <a:gridCol w="2225566">
                  <a:extLst>
                    <a:ext uri="{9D8B030D-6E8A-4147-A177-3AD203B41FA5}">
                      <a16:colId xmlns:a16="http://schemas.microsoft.com/office/drawing/2014/main" val="3365471209"/>
                    </a:ext>
                  </a:extLst>
                </a:gridCol>
                <a:gridCol w="2225566">
                  <a:extLst>
                    <a:ext uri="{9D8B030D-6E8A-4147-A177-3AD203B41FA5}">
                      <a16:colId xmlns:a16="http://schemas.microsoft.com/office/drawing/2014/main" val="4069949660"/>
                    </a:ext>
                  </a:extLst>
                </a:gridCol>
                <a:gridCol w="2225566">
                  <a:extLst>
                    <a:ext uri="{9D8B030D-6E8A-4147-A177-3AD203B41FA5}">
                      <a16:colId xmlns:a16="http://schemas.microsoft.com/office/drawing/2014/main" val="1347832137"/>
                    </a:ext>
                  </a:extLst>
                </a:gridCol>
              </a:tblGrid>
              <a:tr h="943939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 Emulation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application runtime (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 total 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(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 Unit total time (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 Unit Utilization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017344"/>
                  </a:ext>
                </a:extLst>
              </a:tr>
              <a:tr h="47197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II= 64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77.8372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0.611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0.501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81.988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602682"/>
                  </a:ext>
                </a:extLst>
              </a:tr>
              <a:tr h="47197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II= 1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62.346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0.549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0.462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84.257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079096"/>
                  </a:ext>
                </a:extLst>
              </a:tr>
              <a:tr h="47197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II= 1 + unroll loop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75.2701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0.592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0.496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83.91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914180"/>
                  </a:ext>
                </a:extLst>
              </a:tr>
              <a:tr h="47197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II= 1 + unroll data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66.2336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0.482</a:t>
                      </a:r>
                      <a:endParaRPr lang="zh-TW" sz="24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0.393</a:t>
                      </a:r>
                      <a:endParaRPr lang="zh-TW" sz="24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81.435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89982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 Emulation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16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7ABD9691-D0A1-4D7C-BBE2-29702CE25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573544"/>
              </p:ext>
            </p:extLst>
          </p:nvPr>
        </p:nvGraphicFramePr>
        <p:xfrm>
          <a:off x="231225" y="1894252"/>
          <a:ext cx="11729553" cy="2985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0141">
                  <a:extLst>
                    <a:ext uri="{9D8B030D-6E8A-4147-A177-3AD203B41FA5}">
                      <a16:colId xmlns:a16="http://schemas.microsoft.com/office/drawing/2014/main" val="1836046704"/>
                    </a:ext>
                  </a:extLst>
                </a:gridCol>
                <a:gridCol w="2262353">
                  <a:extLst>
                    <a:ext uri="{9D8B030D-6E8A-4147-A177-3AD203B41FA5}">
                      <a16:colId xmlns:a16="http://schemas.microsoft.com/office/drawing/2014/main" val="1508672657"/>
                    </a:ext>
                  </a:extLst>
                </a:gridCol>
                <a:gridCol w="2262353">
                  <a:extLst>
                    <a:ext uri="{9D8B030D-6E8A-4147-A177-3AD203B41FA5}">
                      <a16:colId xmlns:a16="http://schemas.microsoft.com/office/drawing/2014/main" val="3365471209"/>
                    </a:ext>
                  </a:extLst>
                </a:gridCol>
                <a:gridCol w="2262353">
                  <a:extLst>
                    <a:ext uri="{9D8B030D-6E8A-4147-A177-3AD203B41FA5}">
                      <a16:colId xmlns:a16="http://schemas.microsoft.com/office/drawing/2014/main" val="4069949660"/>
                    </a:ext>
                  </a:extLst>
                </a:gridCol>
                <a:gridCol w="2262353">
                  <a:extLst>
                    <a:ext uri="{9D8B030D-6E8A-4147-A177-3AD203B41FA5}">
                      <a16:colId xmlns:a16="http://schemas.microsoft.com/office/drawing/2014/main" val="1347832137"/>
                    </a:ext>
                  </a:extLst>
                </a:gridCol>
              </a:tblGrid>
              <a:tr h="943939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HW Emulation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Total application runtime (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)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Kernel total 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time (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)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Compute Unit total time (ms)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Compute Unit Utilization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017344"/>
                  </a:ext>
                </a:extLst>
              </a:tr>
              <a:tr h="47197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II= 64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43106.8984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0.035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0.031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90.368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602682"/>
                  </a:ext>
                </a:extLst>
              </a:tr>
              <a:tr h="47197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II= 1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42709.6992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0.007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0.004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67.764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079096"/>
                  </a:ext>
                </a:extLst>
              </a:tr>
              <a:tr h="47197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II= 1 + unroll loop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42657.1992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0.007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0.004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65.874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914180"/>
                  </a:ext>
                </a:extLst>
              </a:tr>
              <a:tr h="47197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II= 1 + unroll data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42562.6992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0.007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0.004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66.253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89982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 Emulation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07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7ABD9691-D0A1-4D7C-BBE2-29702CE25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712622"/>
              </p:ext>
            </p:extLst>
          </p:nvPr>
        </p:nvGraphicFramePr>
        <p:xfrm>
          <a:off x="231223" y="1999014"/>
          <a:ext cx="11729553" cy="2513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0141">
                  <a:extLst>
                    <a:ext uri="{9D8B030D-6E8A-4147-A177-3AD203B41FA5}">
                      <a16:colId xmlns:a16="http://schemas.microsoft.com/office/drawing/2014/main" val="1836046704"/>
                    </a:ext>
                  </a:extLst>
                </a:gridCol>
                <a:gridCol w="2262353">
                  <a:extLst>
                    <a:ext uri="{9D8B030D-6E8A-4147-A177-3AD203B41FA5}">
                      <a16:colId xmlns:a16="http://schemas.microsoft.com/office/drawing/2014/main" val="1508672657"/>
                    </a:ext>
                  </a:extLst>
                </a:gridCol>
                <a:gridCol w="2262353">
                  <a:extLst>
                    <a:ext uri="{9D8B030D-6E8A-4147-A177-3AD203B41FA5}">
                      <a16:colId xmlns:a16="http://schemas.microsoft.com/office/drawing/2014/main" val="3365471209"/>
                    </a:ext>
                  </a:extLst>
                </a:gridCol>
                <a:gridCol w="2262353">
                  <a:extLst>
                    <a:ext uri="{9D8B030D-6E8A-4147-A177-3AD203B41FA5}">
                      <a16:colId xmlns:a16="http://schemas.microsoft.com/office/drawing/2014/main" val="4069949660"/>
                    </a:ext>
                  </a:extLst>
                </a:gridCol>
                <a:gridCol w="2262353">
                  <a:extLst>
                    <a:ext uri="{9D8B030D-6E8A-4147-A177-3AD203B41FA5}">
                      <a16:colId xmlns:a16="http://schemas.microsoft.com/office/drawing/2014/main" val="1347832137"/>
                    </a:ext>
                  </a:extLst>
                </a:gridCol>
              </a:tblGrid>
              <a:tr h="943939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Hardware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Total application runtime (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)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Kernel total 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time (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)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Top Memory Writing Rate (MB/s)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Top Memory Reading Rate (MB/s)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017344"/>
                  </a:ext>
                </a:extLst>
              </a:tr>
              <a:tr h="47197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II = 1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5633.4902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0.229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0.134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0.048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602682"/>
                  </a:ext>
                </a:extLst>
              </a:tr>
              <a:tr h="47197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II= 1 + unroll loop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4591.9902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0.283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0.141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0.032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079096"/>
                  </a:ext>
                </a:extLst>
              </a:tr>
              <a:tr h="47197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II=1 + unroll data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4933.8799</a:t>
                      </a:r>
                      <a:endParaRPr lang="zh-TW" sz="24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0.343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0.148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0.054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914180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34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 Multiplication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CE495C-C9DD-4FC4-B51B-B4B03239C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689"/>
            <a:ext cx="10515600" cy="5138274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59FAFDA6-1ECA-446F-BD78-49103C619E40}"/>
              </a:ext>
            </a:extLst>
          </p:cNvPr>
          <p:cNvGrpSpPr/>
          <p:nvPr/>
        </p:nvGrpSpPr>
        <p:grpSpPr>
          <a:xfrm>
            <a:off x="770364" y="1652953"/>
            <a:ext cx="10194071" cy="3552093"/>
            <a:chOff x="945896" y="1164825"/>
            <a:chExt cx="10194071" cy="3552093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C3E40DA-6537-4FB7-BF50-11D5E409F0C3}"/>
                </a:ext>
              </a:extLst>
            </p:cNvPr>
            <p:cNvSpPr txBox="1"/>
            <p:nvPr/>
          </p:nvSpPr>
          <p:spPr>
            <a:xfrm>
              <a:off x="2400071" y="1193739"/>
              <a:ext cx="242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2F559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zh-TW" altLang="en-US" sz="2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DD0AA7AE-BF3E-4A20-B7DF-4F0F1DA13E91}"/>
                </a:ext>
              </a:extLst>
            </p:cNvPr>
            <p:cNvGrpSpPr/>
            <p:nvPr/>
          </p:nvGrpSpPr>
          <p:grpSpPr>
            <a:xfrm>
              <a:off x="945896" y="1164825"/>
              <a:ext cx="10194071" cy="3552093"/>
              <a:chOff x="945896" y="1164825"/>
              <a:chExt cx="10194071" cy="3552093"/>
            </a:xfrm>
          </p:grpSpPr>
          <p:grpSp>
            <p:nvGrpSpPr>
              <p:cNvPr id="79" name="群組 78">
                <a:extLst>
                  <a:ext uri="{FF2B5EF4-FFF2-40B4-BE49-F238E27FC236}">
                    <a16:creationId xmlns:a16="http://schemas.microsoft.com/office/drawing/2014/main" id="{610DC522-FFC2-4F3C-A9D2-905113E53898}"/>
                  </a:ext>
                </a:extLst>
              </p:cNvPr>
              <p:cNvGrpSpPr/>
              <p:nvPr/>
            </p:nvGrpSpPr>
            <p:grpSpPr>
              <a:xfrm>
                <a:off x="945896" y="1615736"/>
                <a:ext cx="2729459" cy="3101182"/>
                <a:chOff x="945896" y="1615736"/>
                <a:chExt cx="2729459" cy="3101182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FC04CB94-4484-4C6A-A7FD-AD6DF53E4E5D}"/>
                    </a:ext>
                  </a:extLst>
                </p:cNvPr>
                <p:cNvSpPr/>
                <p:nvPr/>
              </p:nvSpPr>
              <p:spPr>
                <a:xfrm>
                  <a:off x="1367161" y="1766656"/>
                  <a:ext cx="2308194" cy="2308194"/>
                </a:xfrm>
                <a:prstGeom prst="rect">
                  <a:avLst/>
                </a:prstGeom>
                <a:solidFill>
                  <a:srgbClr val="99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F5AEF60E-2CA2-4561-893F-85773B0160DB}"/>
                    </a:ext>
                  </a:extLst>
                </p:cNvPr>
                <p:cNvSpPr txBox="1"/>
                <p:nvPr/>
              </p:nvSpPr>
              <p:spPr>
                <a:xfrm>
                  <a:off x="2243778" y="4009032"/>
                  <a:ext cx="55496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4000" dirty="0">
                      <a:solidFill>
                        <a:srgbClr val="2F559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zh-TW" altLang="en-US" sz="4000" dirty="0">
                    <a:solidFill>
                      <a:srgbClr val="2F559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3" name="直線單箭頭接點 12">
                  <a:extLst>
                    <a:ext uri="{FF2B5EF4-FFF2-40B4-BE49-F238E27FC236}">
                      <a16:creationId xmlns:a16="http://schemas.microsoft.com/office/drawing/2014/main" id="{845CEC90-9D40-4F14-ACA7-4DA879FC2F4F}"/>
                    </a:ext>
                  </a:extLst>
                </p:cNvPr>
                <p:cNvCxnSpPr/>
                <p:nvPr/>
              </p:nvCxnSpPr>
              <p:spPr>
                <a:xfrm>
                  <a:off x="1367161" y="1615736"/>
                  <a:ext cx="2308194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單箭頭接點 15">
                  <a:extLst>
                    <a:ext uri="{FF2B5EF4-FFF2-40B4-BE49-F238E27FC236}">
                      <a16:creationId xmlns:a16="http://schemas.microsoft.com/office/drawing/2014/main" id="{2650C1A1-CDD0-47C0-BD6E-AF30E65E0641}"/>
                    </a:ext>
                  </a:extLst>
                </p:cNvPr>
                <p:cNvCxnSpPr/>
                <p:nvPr/>
              </p:nvCxnSpPr>
              <p:spPr>
                <a:xfrm>
                  <a:off x="1251751" y="1766656"/>
                  <a:ext cx="0" cy="230819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259A8140-AB9A-4849-BC51-1A7F1EF60FE9}"/>
                    </a:ext>
                  </a:extLst>
                </p:cNvPr>
                <p:cNvSpPr txBox="1"/>
                <p:nvPr/>
              </p:nvSpPr>
              <p:spPr>
                <a:xfrm>
                  <a:off x="945896" y="2528283"/>
                  <a:ext cx="2423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solidFill>
                        <a:srgbClr val="2F559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</a:t>
                  </a:r>
                  <a:endParaRPr lang="zh-TW" altLang="en-US" sz="2000" dirty="0">
                    <a:solidFill>
                      <a:srgbClr val="2F559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78" name="群組 77">
                  <a:extLst>
                    <a:ext uri="{FF2B5EF4-FFF2-40B4-BE49-F238E27FC236}">
                      <a16:creationId xmlns:a16="http://schemas.microsoft.com/office/drawing/2014/main" id="{FBB5AD66-021F-43DE-8345-5DDBA4988B75}"/>
                    </a:ext>
                  </a:extLst>
                </p:cNvPr>
                <p:cNvGrpSpPr/>
                <p:nvPr/>
              </p:nvGrpSpPr>
              <p:grpSpPr>
                <a:xfrm>
                  <a:off x="1540417" y="2095130"/>
                  <a:ext cx="2004873" cy="1611830"/>
                  <a:chOff x="1540417" y="2095130"/>
                  <a:chExt cx="2004873" cy="1611830"/>
                </a:xfrm>
              </p:grpSpPr>
              <p:cxnSp>
                <p:nvCxnSpPr>
                  <p:cNvPr id="29" name="直線單箭頭接點 28">
                    <a:extLst>
                      <a:ext uri="{FF2B5EF4-FFF2-40B4-BE49-F238E27FC236}">
                        <a16:creationId xmlns:a16="http://schemas.microsoft.com/office/drawing/2014/main" id="{4CDB6F41-EF5C-4C7D-958D-ECAECEDA25CC}"/>
                      </a:ext>
                    </a:extLst>
                  </p:cNvPr>
                  <p:cNvCxnSpPr/>
                  <p:nvPr/>
                </p:nvCxnSpPr>
                <p:spPr>
                  <a:xfrm>
                    <a:off x="1547815" y="2095130"/>
                    <a:ext cx="1997475" cy="0"/>
                  </a:xfrm>
                  <a:prstGeom prst="straightConnector1">
                    <a:avLst/>
                  </a:prstGeom>
                  <a:ln w="57150">
                    <a:solidFill>
                      <a:srgbClr val="8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線單箭頭接點 30">
                    <a:extLst>
                      <a:ext uri="{FF2B5EF4-FFF2-40B4-BE49-F238E27FC236}">
                        <a16:creationId xmlns:a16="http://schemas.microsoft.com/office/drawing/2014/main" id="{272C6182-F7C3-4533-B650-2FF03CB038BA}"/>
                      </a:ext>
                    </a:extLst>
                  </p:cNvPr>
                  <p:cNvCxnSpPr/>
                  <p:nvPr/>
                </p:nvCxnSpPr>
                <p:spPr>
                  <a:xfrm>
                    <a:off x="1547814" y="2609420"/>
                    <a:ext cx="1997475" cy="0"/>
                  </a:xfrm>
                  <a:prstGeom prst="straightConnector1">
                    <a:avLst/>
                  </a:prstGeom>
                  <a:ln w="57150">
                    <a:solidFill>
                      <a:srgbClr val="8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線單箭頭接點 31">
                    <a:extLst>
                      <a:ext uri="{FF2B5EF4-FFF2-40B4-BE49-F238E27FC236}">
                        <a16:creationId xmlns:a16="http://schemas.microsoft.com/office/drawing/2014/main" id="{0C14E0E1-D32D-4EF6-A3CF-34C022D88378}"/>
                      </a:ext>
                    </a:extLst>
                  </p:cNvPr>
                  <p:cNvCxnSpPr/>
                  <p:nvPr/>
                </p:nvCxnSpPr>
                <p:spPr>
                  <a:xfrm>
                    <a:off x="1547814" y="3144175"/>
                    <a:ext cx="1997475" cy="0"/>
                  </a:xfrm>
                  <a:prstGeom prst="straightConnector1">
                    <a:avLst/>
                  </a:prstGeom>
                  <a:ln w="57150">
                    <a:solidFill>
                      <a:srgbClr val="8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線單箭頭接點 32">
                    <a:extLst>
                      <a:ext uri="{FF2B5EF4-FFF2-40B4-BE49-F238E27FC236}">
                        <a16:creationId xmlns:a16="http://schemas.microsoft.com/office/drawing/2014/main" id="{CC5D09F6-CD2E-4ACD-8D80-BE11311C6389}"/>
                      </a:ext>
                    </a:extLst>
                  </p:cNvPr>
                  <p:cNvCxnSpPr/>
                  <p:nvPr/>
                </p:nvCxnSpPr>
                <p:spPr>
                  <a:xfrm>
                    <a:off x="1540417" y="3706960"/>
                    <a:ext cx="1997475" cy="0"/>
                  </a:xfrm>
                  <a:prstGeom prst="straightConnector1">
                    <a:avLst/>
                  </a:prstGeom>
                  <a:ln w="57150">
                    <a:solidFill>
                      <a:srgbClr val="8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線接點 52">
                    <a:extLst>
                      <a:ext uri="{FF2B5EF4-FFF2-40B4-BE49-F238E27FC236}">
                        <a16:creationId xmlns:a16="http://schemas.microsoft.com/office/drawing/2014/main" id="{09F6C36D-A7DA-49EA-8917-4D74FB9D85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7814" y="2095130"/>
                    <a:ext cx="1990078" cy="486261"/>
                  </a:xfrm>
                  <a:prstGeom prst="line">
                    <a:avLst/>
                  </a:prstGeom>
                  <a:ln>
                    <a:solidFill>
                      <a:srgbClr val="8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線接點 54">
                    <a:extLst>
                      <a:ext uri="{FF2B5EF4-FFF2-40B4-BE49-F238E27FC236}">
                        <a16:creationId xmlns:a16="http://schemas.microsoft.com/office/drawing/2014/main" id="{2E4C64C9-316A-45E6-BFF0-C62AE50BA6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0417" y="2619652"/>
                    <a:ext cx="1964008" cy="493011"/>
                  </a:xfrm>
                  <a:prstGeom prst="line">
                    <a:avLst/>
                  </a:prstGeom>
                  <a:ln>
                    <a:solidFill>
                      <a:srgbClr val="8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線接點 56">
                    <a:extLst>
                      <a:ext uri="{FF2B5EF4-FFF2-40B4-BE49-F238E27FC236}">
                        <a16:creationId xmlns:a16="http://schemas.microsoft.com/office/drawing/2014/main" id="{FC85B035-5D02-4E33-9C98-948B8FC0BF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3775" y="3144175"/>
                    <a:ext cx="1923325" cy="536027"/>
                  </a:xfrm>
                  <a:prstGeom prst="line">
                    <a:avLst/>
                  </a:prstGeom>
                  <a:ln>
                    <a:solidFill>
                      <a:srgbClr val="8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群組 75">
                <a:extLst>
                  <a:ext uri="{FF2B5EF4-FFF2-40B4-BE49-F238E27FC236}">
                    <a16:creationId xmlns:a16="http://schemas.microsoft.com/office/drawing/2014/main" id="{9B80EB01-D279-4625-A5E7-BE75B6C311AA}"/>
                  </a:ext>
                </a:extLst>
              </p:cNvPr>
              <p:cNvGrpSpPr/>
              <p:nvPr/>
            </p:nvGrpSpPr>
            <p:grpSpPr>
              <a:xfrm>
                <a:off x="5003581" y="1164825"/>
                <a:ext cx="2172527" cy="3535756"/>
                <a:chOff x="5089407" y="1190040"/>
                <a:chExt cx="2172527" cy="3535756"/>
              </a:xfrm>
            </p:grpSpPr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521543A2-A731-43F7-B8F1-4D47D5D317DF}"/>
                    </a:ext>
                  </a:extLst>
                </p:cNvPr>
                <p:cNvSpPr/>
                <p:nvPr/>
              </p:nvSpPr>
              <p:spPr>
                <a:xfrm>
                  <a:off x="5523390" y="1766656"/>
                  <a:ext cx="1738544" cy="230819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F4FD6994-3000-4B35-ADD9-62DA3BAEEFAF}"/>
                    </a:ext>
                  </a:extLst>
                </p:cNvPr>
                <p:cNvSpPr txBox="1"/>
                <p:nvPr/>
              </p:nvSpPr>
              <p:spPr>
                <a:xfrm>
                  <a:off x="6129609" y="4017910"/>
                  <a:ext cx="52610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4000" dirty="0">
                      <a:solidFill>
                        <a:srgbClr val="2F559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zh-TW" altLang="en-US" sz="4000" dirty="0">
                    <a:solidFill>
                      <a:srgbClr val="2F559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AC67A09E-E8C9-4FB7-B0F7-FE47B3BD244E}"/>
                    </a:ext>
                  </a:extLst>
                </p:cNvPr>
                <p:cNvSpPr txBox="1"/>
                <p:nvPr/>
              </p:nvSpPr>
              <p:spPr>
                <a:xfrm>
                  <a:off x="5089407" y="2528283"/>
                  <a:ext cx="2423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solidFill>
                        <a:srgbClr val="2F559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</a:t>
                  </a:r>
                  <a:endParaRPr lang="zh-TW" altLang="en-US" sz="2000" dirty="0">
                    <a:solidFill>
                      <a:srgbClr val="2F559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9" name="直線單箭頭接點 18">
                  <a:extLst>
                    <a:ext uri="{FF2B5EF4-FFF2-40B4-BE49-F238E27FC236}">
                      <a16:creationId xmlns:a16="http://schemas.microsoft.com/office/drawing/2014/main" id="{52FC9B4B-C1AC-4F47-85FF-37F81B0DB8CE}"/>
                    </a:ext>
                  </a:extLst>
                </p:cNvPr>
                <p:cNvCxnSpPr/>
                <p:nvPr/>
              </p:nvCxnSpPr>
              <p:spPr>
                <a:xfrm>
                  <a:off x="5425735" y="1774296"/>
                  <a:ext cx="0" cy="230819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單箭頭接點 22">
                  <a:extLst>
                    <a:ext uri="{FF2B5EF4-FFF2-40B4-BE49-F238E27FC236}">
                      <a16:creationId xmlns:a16="http://schemas.microsoft.com/office/drawing/2014/main" id="{49BF7CBA-5089-423D-8955-16BCF8047881}"/>
                    </a:ext>
                  </a:extLst>
                </p:cNvPr>
                <p:cNvCxnSpPr/>
                <p:nvPr/>
              </p:nvCxnSpPr>
              <p:spPr>
                <a:xfrm>
                  <a:off x="5523390" y="1615736"/>
                  <a:ext cx="1738544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A787ED51-3C5D-4786-8814-F5EC43B116BA}"/>
                    </a:ext>
                  </a:extLst>
                </p:cNvPr>
                <p:cNvSpPr txBox="1"/>
                <p:nvPr/>
              </p:nvSpPr>
              <p:spPr>
                <a:xfrm>
                  <a:off x="6271475" y="1190040"/>
                  <a:ext cx="31290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solidFill>
                        <a:srgbClr val="2F559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</a:t>
                  </a:r>
                  <a:endParaRPr lang="zh-TW" altLang="en-US" sz="2000" dirty="0">
                    <a:solidFill>
                      <a:srgbClr val="2F559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3" name="群組 62">
                  <a:extLst>
                    <a:ext uri="{FF2B5EF4-FFF2-40B4-BE49-F238E27FC236}">
                      <a16:creationId xmlns:a16="http://schemas.microsoft.com/office/drawing/2014/main" id="{908D5E65-2181-4061-9903-7E0172058601}"/>
                    </a:ext>
                  </a:extLst>
                </p:cNvPr>
                <p:cNvGrpSpPr/>
                <p:nvPr/>
              </p:nvGrpSpPr>
              <p:grpSpPr>
                <a:xfrm>
                  <a:off x="5635367" y="2095130"/>
                  <a:ext cx="1540750" cy="1611830"/>
                  <a:chOff x="5578247" y="2095130"/>
                  <a:chExt cx="1597870" cy="1611830"/>
                </a:xfrm>
              </p:grpSpPr>
              <p:grpSp>
                <p:nvGrpSpPr>
                  <p:cNvPr id="46" name="群組 45">
                    <a:extLst>
                      <a:ext uri="{FF2B5EF4-FFF2-40B4-BE49-F238E27FC236}">
                        <a16:creationId xmlns:a16="http://schemas.microsoft.com/office/drawing/2014/main" id="{E536C3CF-581E-4FCB-A895-1DC29CC9E9B4}"/>
                      </a:ext>
                    </a:extLst>
                  </p:cNvPr>
                  <p:cNvGrpSpPr/>
                  <p:nvPr/>
                </p:nvGrpSpPr>
                <p:grpSpPr>
                  <a:xfrm>
                    <a:off x="5578247" y="2095130"/>
                    <a:ext cx="1597870" cy="1611830"/>
                    <a:chOff x="5578246" y="2095130"/>
                    <a:chExt cx="2004873" cy="1611830"/>
                  </a:xfrm>
                </p:grpSpPr>
                <p:cxnSp>
                  <p:nvCxnSpPr>
                    <p:cNvPr id="34" name="直線單箭頭接點 33">
                      <a:extLst>
                        <a:ext uri="{FF2B5EF4-FFF2-40B4-BE49-F238E27FC236}">
                          <a16:creationId xmlns:a16="http://schemas.microsoft.com/office/drawing/2014/main" id="{62650E0C-A8ED-440E-B269-43721391A8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85644" y="2095130"/>
                      <a:ext cx="1997475" cy="0"/>
                    </a:xfrm>
                    <a:prstGeom prst="straightConnector1">
                      <a:avLst/>
                    </a:prstGeom>
                    <a:ln w="57150">
                      <a:solidFill>
                        <a:srgbClr val="8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線單箭頭接點 34">
                      <a:extLst>
                        <a:ext uri="{FF2B5EF4-FFF2-40B4-BE49-F238E27FC236}">
                          <a16:creationId xmlns:a16="http://schemas.microsoft.com/office/drawing/2014/main" id="{8AF1982C-3B15-456F-B482-676B6EF271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85643" y="2609420"/>
                      <a:ext cx="1997475" cy="0"/>
                    </a:xfrm>
                    <a:prstGeom prst="straightConnector1">
                      <a:avLst/>
                    </a:prstGeom>
                    <a:ln w="57150">
                      <a:solidFill>
                        <a:srgbClr val="8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直線單箭頭接點 35">
                      <a:extLst>
                        <a:ext uri="{FF2B5EF4-FFF2-40B4-BE49-F238E27FC236}">
                          <a16:creationId xmlns:a16="http://schemas.microsoft.com/office/drawing/2014/main" id="{37DB1FA3-33FA-49B6-9231-0CFF70D38A7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85643" y="3144175"/>
                      <a:ext cx="1997475" cy="0"/>
                    </a:xfrm>
                    <a:prstGeom prst="straightConnector1">
                      <a:avLst/>
                    </a:prstGeom>
                    <a:ln w="57150">
                      <a:solidFill>
                        <a:srgbClr val="8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直線單箭頭接點 36">
                      <a:extLst>
                        <a:ext uri="{FF2B5EF4-FFF2-40B4-BE49-F238E27FC236}">
                          <a16:creationId xmlns:a16="http://schemas.microsoft.com/office/drawing/2014/main" id="{F29CC6EA-FD8B-4C77-8A3B-64ABCC6482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78246" y="3706960"/>
                      <a:ext cx="1997475" cy="0"/>
                    </a:xfrm>
                    <a:prstGeom prst="straightConnector1">
                      <a:avLst/>
                    </a:prstGeom>
                    <a:ln w="57150">
                      <a:solidFill>
                        <a:srgbClr val="8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2" name="群組 61">
                    <a:extLst>
                      <a:ext uri="{FF2B5EF4-FFF2-40B4-BE49-F238E27FC236}">
                        <a16:creationId xmlns:a16="http://schemas.microsoft.com/office/drawing/2014/main" id="{A210569D-A504-4BEC-A183-B359DF7275A4}"/>
                      </a:ext>
                    </a:extLst>
                  </p:cNvPr>
                  <p:cNvGrpSpPr/>
                  <p:nvPr/>
                </p:nvGrpSpPr>
                <p:grpSpPr>
                  <a:xfrm>
                    <a:off x="5578248" y="2105128"/>
                    <a:ext cx="1503914" cy="1585072"/>
                    <a:chOff x="5578247" y="2105128"/>
                    <a:chExt cx="1997475" cy="1585072"/>
                  </a:xfrm>
                </p:grpSpPr>
                <p:cxnSp>
                  <p:nvCxnSpPr>
                    <p:cNvPr id="59" name="直線接點 58">
                      <a:extLst>
                        <a:ext uri="{FF2B5EF4-FFF2-40B4-BE49-F238E27FC236}">
                          <a16:creationId xmlns:a16="http://schemas.microsoft.com/office/drawing/2014/main" id="{7D3FE938-0866-47FA-A91D-91AA4A3D44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585644" y="2105128"/>
                      <a:ext cx="1990078" cy="486261"/>
                    </a:xfrm>
                    <a:prstGeom prst="line">
                      <a:avLst/>
                    </a:prstGeom>
                    <a:ln>
                      <a:solidFill>
                        <a:srgbClr val="8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直線接點 59">
                      <a:extLst>
                        <a:ext uri="{FF2B5EF4-FFF2-40B4-BE49-F238E27FC236}">
                          <a16:creationId xmlns:a16="http://schemas.microsoft.com/office/drawing/2014/main" id="{21A40C1B-5A9D-4955-B4E4-8D7B56D3E4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578247" y="2629650"/>
                      <a:ext cx="1964008" cy="493011"/>
                    </a:xfrm>
                    <a:prstGeom prst="line">
                      <a:avLst/>
                    </a:prstGeom>
                    <a:ln>
                      <a:solidFill>
                        <a:srgbClr val="8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直線接點 60">
                      <a:extLst>
                        <a:ext uri="{FF2B5EF4-FFF2-40B4-BE49-F238E27FC236}">
                          <a16:creationId xmlns:a16="http://schemas.microsoft.com/office/drawing/2014/main" id="{57D3AEF1-E6E9-4C62-AF67-46B07987CC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581605" y="3154173"/>
                      <a:ext cx="1923325" cy="536027"/>
                    </a:xfrm>
                    <a:prstGeom prst="line">
                      <a:avLst/>
                    </a:prstGeom>
                    <a:ln>
                      <a:solidFill>
                        <a:srgbClr val="8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77" name="群組 76">
                <a:extLst>
                  <a:ext uri="{FF2B5EF4-FFF2-40B4-BE49-F238E27FC236}">
                    <a16:creationId xmlns:a16="http://schemas.microsoft.com/office/drawing/2014/main" id="{E28B615A-1EB7-4B27-925B-63661411C5DC}"/>
                  </a:ext>
                </a:extLst>
              </p:cNvPr>
              <p:cNvGrpSpPr/>
              <p:nvPr/>
            </p:nvGrpSpPr>
            <p:grpSpPr>
              <a:xfrm>
                <a:off x="8343872" y="1181076"/>
                <a:ext cx="2796095" cy="3519505"/>
                <a:chOff x="7955872" y="1193739"/>
                <a:chExt cx="2796095" cy="3519505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FE515A71-4E87-4228-9944-07D11A312982}"/>
                    </a:ext>
                  </a:extLst>
                </p:cNvPr>
                <p:cNvSpPr/>
                <p:nvPr/>
              </p:nvSpPr>
              <p:spPr>
                <a:xfrm rot="16200000">
                  <a:off x="8240697" y="1481831"/>
                  <a:ext cx="1738544" cy="230819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A3F37F87-C271-4434-B0D5-C3F93B07710C}"/>
                    </a:ext>
                  </a:extLst>
                </p:cNvPr>
                <p:cNvSpPr txBox="1"/>
                <p:nvPr/>
              </p:nvSpPr>
              <p:spPr>
                <a:xfrm>
                  <a:off x="8846916" y="4005358"/>
                  <a:ext cx="52610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4000" dirty="0">
                      <a:solidFill>
                        <a:srgbClr val="2F559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zh-TW" altLang="en-US" sz="4000" dirty="0">
                    <a:solidFill>
                      <a:srgbClr val="2F559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497665BC-12EC-417A-B64C-9E31D93FCDA8}"/>
                    </a:ext>
                  </a:extLst>
                </p:cNvPr>
                <p:cNvSpPr txBox="1"/>
                <p:nvPr/>
              </p:nvSpPr>
              <p:spPr>
                <a:xfrm>
                  <a:off x="8988782" y="1193739"/>
                  <a:ext cx="2423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solidFill>
                        <a:srgbClr val="2F559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</a:t>
                  </a:r>
                  <a:endParaRPr lang="zh-TW" altLang="en-US" sz="2000" dirty="0">
                    <a:solidFill>
                      <a:srgbClr val="2F559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1" name="直線單箭頭接點 20">
                  <a:extLst>
                    <a:ext uri="{FF2B5EF4-FFF2-40B4-BE49-F238E27FC236}">
                      <a16:creationId xmlns:a16="http://schemas.microsoft.com/office/drawing/2014/main" id="{9E88D1AB-2B90-4D1E-B825-CF68F899FC08}"/>
                    </a:ext>
                  </a:extLst>
                </p:cNvPr>
                <p:cNvCxnSpPr/>
                <p:nvPr/>
              </p:nvCxnSpPr>
              <p:spPr>
                <a:xfrm>
                  <a:off x="7955872" y="1621962"/>
                  <a:ext cx="2308194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單箭頭接點 25">
                  <a:extLst>
                    <a:ext uri="{FF2B5EF4-FFF2-40B4-BE49-F238E27FC236}">
                      <a16:creationId xmlns:a16="http://schemas.microsoft.com/office/drawing/2014/main" id="{BB7BD09D-9DA9-417E-B10D-59C6F46F037B}"/>
                    </a:ext>
                  </a:extLst>
                </p:cNvPr>
                <p:cNvCxnSpPr/>
                <p:nvPr/>
              </p:nvCxnSpPr>
              <p:spPr>
                <a:xfrm>
                  <a:off x="10377996" y="1774296"/>
                  <a:ext cx="0" cy="17309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383C347D-D27D-472E-851F-532736A9DA64}"/>
                    </a:ext>
                  </a:extLst>
                </p:cNvPr>
                <p:cNvSpPr txBox="1"/>
                <p:nvPr/>
              </p:nvSpPr>
              <p:spPr>
                <a:xfrm>
                  <a:off x="10439061" y="2520643"/>
                  <a:ext cx="31290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solidFill>
                        <a:srgbClr val="2F559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</a:t>
                  </a:r>
                  <a:endParaRPr lang="zh-TW" altLang="en-US" sz="2000" dirty="0">
                    <a:solidFill>
                      <a:srgbClr val="2F559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4" name="群組 63">
                  <a:extLst>
                    <a:ext uri="{FF2B5EF4-FFF2-40B4-BE49-F238E27FC236}">
                      <a16:creationId xmlns:a16="http://schemas.microsoft.com/office/drawing/2014/main" id="{72B51B3F-77B5-4AF9-9A4F-150165CC5608}"/>
                    </a:ext>
                  </a:extLst>
                </p:cNvPr>
                <p:cNvGrpSpPr/>
                <p:nvPr/>
              </p:nvGrpSpPr>
              <p:grpSpPr>
                <a:xfrm rot="5400000">
                  <a:off x="8311034" y="1839232"/>
                  <a:ext cx="1597870" cy="1611830"/>
                  <a:chOff x="5578247" y="2095130"/>
                  <a:chExt cx="1597870" cy="1611830"/>
                </a:xfrm>
              </p:grpSpPr>
              <p:grpSp>
                <p:nvGrpSpPr>
                  <p:cNvPr id="65" name="群組 64">
                    <a:extLst>
                      <a:ext uri="{FF2B5EF4-FFF2-40B4-BE49-F238E27FC236}">
                        <a16:creationId xmlns:a16="http://schemas.microsoft.com/office/drawing/2014/main" id="{6A235932-8BAB-450A-9853-2D1835F0A144}"/>
                      </a:ext>
                    </a:extLst>
                  </p:cNvPr>
                  <p:cNvGrpSpPr/>
                  <p:nvPr/>
                </p:nvGrpSpPr>
                <p:grpSpPr>
                  <a:xfrm>
                    <a:off x="5578247" y="2095130"/>
                    <a:ext cx="1597870" cy="1611830"/>
                    <a:chOff x="5578246" y="2095130"/>
                    <a:chExt cx="2004873" cy="1611830"/>
                  </a:xfrm>
                </p:grpSpPr>
                <p:cxnSp>
                  <p:nvCxnSpPr>
                    <p:cNvPr id="70" name="直線單箭頭接點 69">
                      <a:extLst>
                        <a:ext uri="{FF2B5EF4-FFF2-40B4-BE49-F238E27FC236}">
                          <a16:creationId xmlns:a16="http://schemas.microsoft.com/office/drawing/2014/main" id="{3B268143-5BE1-483A-B7C6-F3A1315BB0A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85644" y="2095130"/>
                      <a:ext cx="1997475" cy="0"/>
                    </a:xfrm>
                    <a:prstGeom prst="straightConnector1">
                      <a:avLst/>
                    </a:prstGeom>
                    <a:ln w="57150">
                      <a:solidFill>
                        <a:srgbClr val="8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直線單箭頭接點 70">
                      <a:extLst>
                        <a:ext uri="{FF2B5EF4-FFF2-40B4-BE49-F238E27FC236}">
                          <a16:creationId xmlns:a16="http://schemas.microsoft.com/office/drawing/2014/main" id="{6A84ACAB-3817-46CE-8EAE-89911D6A24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85643" y="2609420"/>
                      <a:ext cx="1997475" cy="0"/>
                    </a:xfrm>
                    <a:prstGeom prst="straightConnector1">
                      <a:avLst/>
                    </a:prstGeom>
                    <a:ln w="57150">
                      <a:solidFill>
                        <a:srgbClr val="8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直線單箭頭接點 71">
                      <a:extLst>
                        <a:ext uri="{FF2B5EF4-FFF2-40B4-BE49-F238E27FC236}">
                          <a16:creationId xmlns:a16="http://schemas.microsoft.com/office/drawing/2014/main" id="{D2AE4CB3-EDDF-4D4D-B56B-BBF55B78D0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85643" y="3144175"/>
                      <a:ext cx="1997475" cy="0"/>
                    </a:xfrm>
                    <a:prstGeom prst="straightConnector1">
                      <a:avLst/>
                    </a:prstGeom>
                    <a:ln w="57150">
                      <a:solidFill>
                        <a:srgbClr val="8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直線單箭頭接點 72">
                      <a:extLst>
                        <a:ext uri="{FF2B5EF4-FFF2-40B4-BE49-F238E27FC236}">
                          <a16:creationId xmlns:a16="http://schemas.microsoft.com/office/drawing/2014/main" id="{9328C679-12F9-44BF-880E-531162D671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78246" y="3706960"/>
                      <a:ext cx="1997475" cy="0"/>
                    </a:xfrm>
                    <a:prstGeom prst="straightConnector1">
                      <a:avLst/>
                    </a:prstGeom>
                    <a:ln w="57150">
                      <a:solidFill>
                        <a:srgbClr val="8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6" name="群組 65">
                    <a:extLst>
                      <a:ext uri="{FF2B5EF4-FFF2-40B4-BE49-F238E27FC236}">
                        <a16:creationId xmlns:a16="http://schemas.microsoft.com/office/drawing/2014/main" id="{9E77ED84-5922-4D65-80D2-621699683093}"/>
                      </a:ext>
                    </a:extLst>
                  </p:cNvPr>
                  <p:cNvGrpSpPr/>
                  <p:nvPr/>
                </p:nvGrpSpPr>
                <p:grpSpPr>
                  <a:xfrm>
                    <a:off x="5578248" y="2105128"/>
                    <a:ext cx="1503913" cy="1585072"/>
                    <a:chOff x="5578248" y="2105128"/>
                    <a:chExt cx="1997474" cy="1585072"/>
                  </a:xfrm>
                </p:grpSpPr>
                <p:cxnSp>
                  <p:nvCxnSpPr>
                    <p:cNvPr id="67" name="直線接點 66">
                      <a:extLst>
                        <a:ext uri="{FF2B5EF4-FFF2-40B4-BE49-F238E27FC236}">
                          <a16:creationId xmlns:a16="http://schemas.microsoft.com/office/drawing/2014/main" id="{9D66251F-4404-4BFA-A4FB-C81CFACA1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5585645" y="2105128"/>
                      <a:ext cx="1990077" cy="486261"/>
                    </a:xfrm>
                    <a:prstGeom prst="line">
                      <a:avLst/>
                    </a:prstGeom>
                    <a:ln>
                      <a:solidFill>
                        <a:srgbClr val="8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直線接點 67">
                      <a:extLst>
                        <a:ext uri="{FF2B5EF4-FFF2-40B4-BE49-F238E27FC236}">
                          <a16:creationId xmlns:a16="http://schemas.microsoft.com/office/drawing/2014/main" id="{0B50CE84-8E7F-45E4-8ECD-D0251A43C9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5578248" y="2629651"/>
                      <a:ext cx="1964007" cy="493011"/>
                    </a:xfrm>
                    <a:prstGeom prst="line">
                      <a:avLst/>
                    </a:prstGeom>
                    <a:ln>
                      <a:solidFill>
                        <a:srgbClr val="8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直線接點 68">
                      <a:extLst>
                        <a:ext uri="{FF2B5EF4-FFF2-40B4-BE49-F238E27FC236}">
                          <a16:creationId xmlns:a16="http://schemas.microsoft.com/office/drawing/2014/main" id="{C70DBDF8-7CA2-4586-967E-D37B68CCC6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5581605" y="3154173"/>
                      <a:ext cx="1923325" cy="536027"/>
                    </a:xfrm>
                    <a:prstGeom prst="line">
                      <a:avLst/>
                    </a:prstGeom>
                    <a:ln>
                      <a:solidFill>
                        <a:srgbClr val="8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74" name="等於 73">
                <a:extLst>
                  <a:ext uri="{FF2B5EF4-FFF2-40B4-BE49-F238E27FC236}">
                    <a16:creationId xmlns:a16="http://schemas.microsoft.com/office/drawing/2014/main" id="{797351FD-3467-4BC5-83B4-B673C440454E}"/>
                  </a:ext>
                </a:extLst>
              </p:cNvPr>
              <p:cNvSpPr/>
              <p:nvPr/>
            </p:nvSpPr>
            <p:spPr>
              <a:xfrm>
                <a:off x="4079949" y="2520643"/>
                <a:ext cx="688538" cy="623532"/>
              </a:xfrm>
              <a:prstGeom prst="mathEqual">
                <a:avLst/>
              </a:prstGeom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乘號 74">
                <a:extLst>
                  <a:ext uri="{FF2B5EF4-FFF2-40B4-BE49-F238E27FC236}">
                    <a16:creationId xmlns:a16="http://schemas.microsoft.com/office/drawing/2014/main" id="{46F82B3E-88AB-42D9-ADDF-BEDABDA014DB}"/>
                  </a:ext>
                </a:extLst>
              </p:cNvPr>
              <p:cNvSpPr/>
              <p:nvPr/>
            </p:nvSpPr>
            <p:spPr>
              <a:xfrm>
                <a:off x="7369500" y="2424531"/>
                <a:ext cx="815755" cy="815755"/>
              </a:xfrm>
              <a:prstGeom prst="mathMultiply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F21B8528-3DFC-4C53-B35E-22A0AA36460F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158B20DA-736D-41B4-A6DC-9D61D94A7EDF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650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130616-B0CD-4FBB-8846-A8B2801D1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871"/>
            <a:ext cx="10515600" cy="5195092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Loop Reorder algorithm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Pragma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623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130616-B0CD-4FBB-8846-A8B2801D1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871"/>
            <a:ext cx="10515600" cy="5195092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What if k is in the outer loop?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16E5C29-2068-4F7A-BC6F-2582B1357BD6}"/>
              </a:ext>
            </a:extLst>
          </p:cNvPr>
          <p:cNvSpPr txBox="1"/>
          <p:nvPr/>
        </p:nvSpPr>
        <p:spPr>
          <a:xfrm>
            <a:off x="2183906" y="1633493"/>
            <a:ext cx="8034291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lreorder1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k &lt; size; k++) {</a:t>
            </a:r>
          </a:p>
          <a:p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LOOP_TRIPCOUNT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lreorder2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size;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LOOP_TRIPCOUNT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lreorder3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&lt; MAX_SIZE;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 = (k ==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result +=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 *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 = result;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(k == size -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 = result;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481269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130616-B0CD-4FBB-8846-A8B2801D1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871"/>
            <a:ext cx="10515600" cy="5195092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 will have cache miss, result in worse performance.</a:t>
            </a: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DE4828DB-77A4-477F-9E3E-537FE02FA245}"/>
              </a:ext>
            </a:extLst>
          </p:cNvPr>
          <p:cNvSpPr txBox="1"/>
          <p:nvPr/>
        </p:nvSpPr>
        <p:spPr>
          <a:xfrm>
            <a:off x="2224539" y="1681867"/>
            <a:ext cx="2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zh-TW" altLang="en-US" sz="20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E243D73-05B6-45EA-A7C5-57FAEC242574}"/>
              </a:ext>
            </a:extLst>
          </p:cNvPr>
          <p:cNvSpPr/>
          <p:nvPr/>
        </p:nvSpPr>
        <p:spPr>
          <a:xfrm>
            <a:off x="1191629" y="2254784"/>
            <a:ext cx="2308194" cy="2308194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EDED190C-471F-4BCD-B70D-BFAA93A2A220}"/>
              </a:ext>
            </a:extLst>
          </p:cNvPr>
          <p:cNvSpPr txBox="1"/>
          <p:nvPr/>
        </p:nvSpPr>
        <p:spPr>
          <a:xfrm>
            <a:off x="2068246" y="44971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40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5AD33374-D2EE-4AF6-BA88-96AF9FDEE244}"/>
              </a:ext>
            </a:extLst>
          </p:cNvPr>
          <p:cNvCxnSpPr/>
          <p:nvPr/>
        </p:nvCxnSpPr>
        <p:spPr>
          <a:xfrm>
            <a:off x="1191629" y="2103864"/>
            <a:ext cx="23081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1B702112-533B-4F23-AC6E-994B0412D6E7}"/>
              </a:ext>
            </a:extLst>
          </p:cNvPr>
          <p:cNvSpPr txBox="1"/>
          <p:nvPr/>
        </p:nvSpPr>
        <p:spPr>
          <a:xfrm>
            <a:off x="770364" y="3016411"/>
            <a:ext cx="2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zh-TW" altLang="en-US" sz="20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6DC9A1EA-2E88-48F5-A6EB-75011724AAE2}"/>
              </a:ext>
            </a:extLst>
          </p:cNvPr>
          <p:cNvGrpSpPr/>
          <p:nvPr/>
        </p:nvGrpSpPr>
        <p:grpSpPr>
          <a:xfrm>
            <a:off x="1364885" y="2583258"/>
            <a:ext cx="2004873" cy="1611830"/>
            <a:chOff x="1540417" y="2095130"/>
            <a:chExt cx="2004873" cy="1611830"/>
          </a:xfrm>
        </p:grpSpPr>
        <p:cxnSp>
          <p:nvCxnSpPr>
            <p:cNvPr id="111" name="直線單箭頭接點 110">
              <a:extLst>
                <a:ext uri="{FF2B5EF4-FFF2-40B4-BE49-F238E27FC236}">
                  <a16:creationId xmlns:a16="http://schemas.microsoft.com/office/drawing/2014/main" id="{B36954D0-F7DD-476F-A767-66AC9D30C7E1}"/>
                </a:ext>
              </a:extLst>
            </p:cNvPr>
            <p:cNvCxnSpPr/>
            <p:nvPr/>
          </p:nvCxnSpPr>
          <p:spPr>
            <a:xfrm>
              <a:off x="1547815" y="2095130"/>
              <a:ext cx="1997475" cy="0"/>
            </a:xfrm>
            <a:prstGeom prst="straightConnector1">
              <a:avLst/>
            </a:prstGeom>
            <a:ln w="57150">
              <a:solidFill>
                <a:srgbClr val="8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id="{333B56D5-EF32-4BAE-9BC3-5A3219C6B7AB}"/>
                </a:ext>
              </a:extLst>
            </p:cNvPr>
            <p:cNvCxnSpPr/>
            <p:nvPr/>
          </p:nvCxnSpPr>
          <p:spPr>
            <a:xfrm>
              <a:off x="1547814" y="2609420"/>
              <a:ext cx="1997475" cy="0"/>
            </a:xfrm>
            <a:prstGeom prst="straightConnector1">
              <a:avLst/>
            </a:prstGeom>
            <a:ln w="57150">
              <a:solidFill>
                <a:srgbClr val="8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>
              <a:extLst>
                <a:ext uri="{FF2B5EF4-FFF2-40B4-BE49-F238E27FC236}">
                  <a16:creationId xmlns:a16="http://schemas.microsoft.com/office/drawing/2014/main" id="{1114237A-DC80-4C6A-B8C9-22AC891DAD13}"/>
                </a:ext>
              </a:extLst>
            </p:cNvPr>
            <p:cNvCxnSpPr/>
            <p:nvPr/>
          </p:nvCxnSpPr>
          <p:spPr>
            <a:xfrm>
              <a:off x="1547814" y="3144175"/>
              <a:ext cx="1997475" cy="0"/>
            </a:xfrm>
            <a:prstGeom prst="straightConnector1">
              <a:avLst/>
            </a:prstGeom>
            <a:ln w="57150">
              <a:solidFill>
                <a:srgbClr val="8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113">
              <a:extLst>
                <a:ext uri="{FF2B5EF4-FFF2-40B4-BE49-F238E27FC236}">
                  <a16:creationId xmlns:a16="http://schemas.microsoft.com/office/drawing/2014/main" id="{B3DF0A45-84E0-46D1-BA48-CD5BFFD4FF6E}"/>
                </a:ext>
              </a:extLst>
            </p:cNvPr>
            <p:cNvCxnSpPr/>
            <p:nvPr/>
          </p:nvCxnSpPr>
          <p:spPr>
            <a:xfrm>
              <a:off x="1540417" y="3706960"/>
              <a:ext cx="1997475" cy="0"/>
            </a:xfrm>
            <a:prstGeom prst="straightConnector1">
              <a:avLst/>
            </a:prstGeom>
            <a:ln w="57150">
              <a:solidFill>
                <a:srgbClr val="8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5A357885-4C2D-4B1D-B73A-F027C2D335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7814" y="2095130"/>
              <a:ext cx="1990078" cy="486261"/>
            </a:xfrm>
            <a:prstGeom prst="line">
              <a:avLst/>
            </a:prstGeom>
            <a:ln>
              <a:solidFill>
                <a:srgbClr val="8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C30E0BA9-9045-49DE-9EA7-D9CDD5FA77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0417" y="2619652"/>
              <a:ext cx="1964008" cy="493011"/>
            </a:xfrm>
            <a:prstGeom prst="line">
              <a:avLst/>
            </a:prstGeom>
            <a:ln>
              <a:solidFill>
                <a:srgbClr val="8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F1C10251-8627-4074-97B7-A4C90137E4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3775" y="3144175"/>
              <a:ext cx="1923325" cy="536027"/>
            </a:xfrm>
            <a:prstGeom prst="line">
              <a:avLst/>
            </a:prstGeom>
            <a:ln>
              <a:solidFill>
                <a:srgbClr val="8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矩形 73">
            <a:extLst>
              <a:ext uri="{FF2B5EF4-FFF2-40B4-BE49-F238E27FC236}">
                <a16:creationId xmlns:a16="http://schemas.microsoft.com/office/drawing/2014/main" id="{D25A9870-8789-455D-B698-31D8146F3B3C}"/>
              </a:ext>
            </a:extLst>
          </p:cNvPr>
          <p:cNvSpPr/>
          <p:nvPr/>
        </p:nvSpPr>
        <p:spPr>
          <a:xfrm>
            <a:off x="5262032" y="2229569"/>
            <a:ext cx="1738544" cy="2308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1E4E2BE-28AE-45DE-A2B2-1624C5CA6C60}"/>
              </a:ext>
            </a:extLst>
          </p:cNvPr>
          <p:cNvSpPr txBox="1"/>
          <p:nvPr/>
        </p:nvSpPr>
        <p:spPr>
          <a:xfrm>
            <a:off x="5868251" y="448082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40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5907958B-C048-405B-8A3A-83C2AF1DC53B}"/>
              </a:ext>
            </a:extLst>
          </p:cNvPr>
          <p:cNvSpPr txBox="1"/>
          <p:nvPr/>
        </p:nvSpPr>
        <p:spPr>
          <a:xfrm>
            <a:off x="4828049" y="2991196"/>
            <a:ext cx="2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zh-TW" altLang="en-US" sz="20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E0536FBE-B1FE-47E1-ABFD-F599BED5EE74}"/>
              </a:ext>
            </a:extLst>
          </p:cNvPr>
          <p:cNvCxnSpPr/>
          <p:nvPr/>
        </p:nvCxnSpPr>
        <p:spPr>
          <a:xfrm>
            <a:off x="5164377" y="2237209"/>
            <a:ext cx="0" cy="23081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6020B7B4-CC2F-4538-A428-90088730B1C0}"/>
              </a:ext>
            </a:extLst>
          </p:cNvPr>
          <p:cNvCxnSpPr/>
          <p:nvPr/>
        </p:nvCxnSpPr>
        <p:spPr>
          <a:xfrm>
            <a:off x="5262032" y="2078649"/>
            <a:ext cx="17385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73DF6448-B442-4FFB-92EF-F2E7B3EF6D49}"/>
              </a:ext>
            </a:extLst>
          </p:cNvPr>
          <p:cNvSpPr txBox="1"/>
          <p:nvPr/>
        </p:nvSpPr>
        <p:spPr>
          <a:xfrm>
            <a:off x="6010117" y="165295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TW" altLang="en-US" sz="20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138D48B6-2022-49C0-AE37-2C230CC998DE}"/>
              </a:ext>
            </a:extLst>
          </p:cNvPr>
          <p:cNvGrpSpPr/>
          <p:nvPr/>
        </p:nvGrpSpPr>
        <p:grpSpPr>
          <a:xfrm rot="5400000">
            <a:off x="5148011" y="2614951"/>
            <a:ext cx="1955127" cy="1479581"/>
            <a:chOff x="5578247" y="2095130"/>
            <a:chExt cx="1597870" cy="1611830"/>
          </a:xfrm>
        </p:grpSpPr>
        <p:grpSp>
          <p:nvGrpSpPr>
            <p:cNvPr id="102" name="群組 101">
              <a:extLst>
                <a:ext uri="{FF2B5EF4-FFF2-40B4-BE49-F238E27FC236}">
                  <a16:creationId xmlns:a16="http://schemas.microsoft.com/office/drawing/2014/main" id="{8E05CB98-06D2-4DC5-A186-E7A990A6A6F4}"/>
                </a:ext>
              </a:extLst>
            </p:cNvPr>
            <p:cNvGrpSpPr/>
            <p:nvPr/>
          </p:nvGrpSpPr>
          <p:grpSpPr>
            <a:xfrm>
              <a:off x="5578247" y="2095130"/>
              <a:ext cx="1597870" cy="1611830"/>
              <a:chOff x="5578246" y="2095130"/>
              <a:chExt cx="2004873" cy="1611830"/>
            </a:xfrm>
          </p:grpSpPr>
          <p:cxnSp>
            <p:nvCxnSpPr>
              <p:cNvPr id="107" name="直線單箭頭接點 106">
                <a:extLst>
                  <a:ext uri="{FF2B5EF4-FFF2-40B4-BE49-F238E27FC236}">
                    <a16:creationId xmlns:a16="http://schemas.microsoft.com/office/drawing/2014/main" id="{322DF192-D599-42F6-BE52-693B7EB66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5644" y="2095130"/>
                <a:ext cx="1997475" cy="0"/>
              </a:xfrm>
              <a:prstGeom prst="straightConnector1">
                <a:avLst/>
              </a:prstGeom>
              <a:ln w="57150">
                <a:solidFill>
                  <a:srgbClr val="8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單箭頭接點 107">
                <a:extLst>
                  <a:ext uri="{FF2B5EF4-FFF2-40B4-BE49-F238E27FC236}">
                    <a16:creationId xmlns:a16="http://schemas.microsoft.com/office/drawing/2014/main" id="{FEF4E3F4-6949-41B3-9C47-D79487617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5643" y="2609420"/>
                <a:ext cx="1997475" cy="0"/>
              </a:xfrm>
              <a:prstGeom prst="straightConnector1">
                <a:avLst/>
              </a:prstGeom>
              <a:ln w="57150">
                <a:solidFill>
                  <a:srgbClr val="8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單箭頭接點 108">
                <a:extLst>
                  <a:ext uri="{FF2B5EF4-FFF2-40B4-BE49-F238E27FC236}">
                    <a16:creationId xmlns:a16="http://schemas.microsoft.com/office/drawing/2014/main" id="{B63FA73F-0F57-4882-8EDD-23C0FC304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5643" y="3144175"/>
                <a:ext cx="1997475" cy="0"/>
              </a:xfrm>
              <a:prstGeom prst="straightConnector1">
                <a:avLst/>
              </a:prstGeom>
              <a:ln w="57150">
                <a:solidFill>
                  <a:srgbClr val="8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單箭頭接點 109">
                <a:extLst>
                  <a:ext uri="{FF2B5EF4-FFF2-40B4-BE49-F238E27FC236}">
                    <a16:creationId xmlns:a16="http://schemas.microsoft.com/office/drawing/2014/main" id="{B4B4C1B4-ABEA-4829-A0B0-A50B66FFB1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8246" y="3706960"/>
                <a:ext cx="1997475" cy="0"/>
              </a:xfrm>
              <a:prstGeom prst="straightConnector1">
                <a:avLst/>
              </a:prstGeom>
              <a:ln w="57150">
                <a:solidFill>
                  <a:srgbClr val="8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994DDAD9-6305-49E8-844F-D0BE5E59BC93}"/>
                </a:ext>
              </a:extLst>
            </p:cNvPr>
            <p:cNvGrpSpPr/>
            <p:nvPr/>
          </p:nvGrpSpPr>
          <p:grpSpPr>
            <a:xfrm>
              <a:off x="5578248" y="2105128"/>
              <a:ext cx="1503914" cy="1585072"/>
              <a:chOff x="5578247" y="2105128"/>
              <a:chExt cx="1997475" cy="1585072"/>
            </a:xfrm>
          </p:grpSpPr>
          <p:cxnSp>
            <p:nvCxnSpPr>
              <p:cNvPr id="104" name="直線接點 103">
                <a:extLst>
                  <a:ext uri="{FF2B5EF4-FFF2-40B4-BE49-F238E27FC236}">
                    <a16:creationId xmlns:a16="http://schemas.microsoft.com/office/drawing/2014/main" id="{594DE0F3-E9A5-468F-AF52-BC51E97432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5644" y="2105128"/>
                <a:ext cx="1990078" cy="486261"/>
              </a:xfrm>
              <a:prstGeom prst="line">
                <a:avLst/>
              </a:prstGeom>
              <a:ln>
                <a:solidFill>
                  <a:srgbClr val="8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>
                <a:extLst>
                  <a:ext uri="{FF2B5EF4-FFF2-40B4-BE49-F238E27FC236}">
                    <a16:creationId xmlns:a16="http://schemas.microsoft.com/office/drawing/2014/main" id="{032FD614-77D6-491C-AA2D-4473064692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78247" y="2629650"/>
                <a:ext cx="1964008" cy="493011"/>
              </a:xfrm>
              <a:prstGeom prst="line">
                <a:avLst/>
              </a:prstGeom>
              <a:ln>
                <a:solidFill>
                  <a:srgbClr val="8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>
                <a:extLst>
                  <a:ext uri="{FF2B5EF4-FFF2-40B4-BE49-F238E27FC236}">
                    <a16:creationId xmlns:a16="http://schemas.microsoft.com/office/drawing/2014/main" id="{C1D3A9E1-DE10-4B18-9E0A-1298D1758B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1605" y="3154173"/>
                <a:ext cx="1923325" cy="536027"/>
              </a:xfrm>
              <a:prstGeom prst="line">
                <a:avLst/>
              </a:prstGeom>
              <a:ln>
                <a:solidFill>
                  <a:srgbClr val="8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矩形 80">
            <a:extLst>
              <a:ext uri="{FF2B5EF4-FFF2-40B4-BE49-F238E27FC236}">
                <a16:creationId xmlns:a16="http://schemas.microsoft.com/office/drawing/2014/main" id="{0160EE37-0C9A-40CA-AF8B-32F79A92474B}"/>
              </a:ext>
            </a:extLst>
          </p:cNvPr>
          <p:cNvSpPr/>
          <p:nvPr/>
        </p:nvSpPr>
        <p:spPr>
          <a:xfrm rot="16200000">
            <a:off x="8453165" y="1957296"/>
            <a:ext cx="1738544" cy="2308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B67FD9A-E9B4-4390-A591-EF681DEBE70C}"/>
              </a:ext>
            </a:extLst>
          </p:cNvPr>
          <p:cNvSpPr txBox="1"/>
          <p:nvPr/>
        </p:nvSpPr>
        <p:spPr>
          <a:xfrm>
            <a:off x="9059384" y="448082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40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6C407A0D-4EA6-4BBA-B874-A523D07EED37}"/>
              </a:ext>
            </a:extLst>
          </p:cNvPr>
          <p:cNvSpPr txBox="1"/>
          <p:nvPr/>
        </p:nvSpPr>
        <p:spPr>
          <a:xfrm>
            <a:off x="9201250" y="1669204"/>
            <a:ext cx="2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zh-TW" altLang="en-US" sz="20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767AE8A-76C6-4EF2-917C-EEAF661440AE}"/>
              </a:ext>
            </a:extLst>
          </p:cNvPr>
          <p:cNvCxnSpPr/>
          <p:nvPr/>
        </p:nvCxnSpPr>
        <p:spPr>
          <a:xfrm>
            <a:off x="8168340" y="2097427"/>
            <a:ext cx="23081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F4F6DBCF-BA54-434D-AEE1-CE4B501D86BB}"/>
              </a:ext>
            </a:extLst>
          </p:cNvPr>
          <p:cNvCxnSpPr/>
          <p:nvPr/>
        </p:nvCxnSpPr>
        <p:spPr>
          <a:xfrm>
            <a:off x="10590464" y="2249761"/>
            <a:ext cx="0" cy="17309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57FC6BE6-1AA6-4BB4-A47A-2961578B201D}"/>
              </a:ext>
            </a:extLst>
          </p:cNvPr>
          <p:cNvSpPr txBox="1"/>
          <p:nvPr/>
        </p:nvSpPr>
        <p:spPr>
          <a:xfrm>
            <a:off x="10651529" y="299610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zh-TW" altLang="en-US" sz="20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77E67FB4-33F6-4C81-8DDA-67242B7626B2}"/>
              </a:ext>
            </a:extLst>
          </p:cNvPr>
          <p:cNvGrpSpPr/>
          <p:nvPr/>
        </p:nvGrpSpPr>
        <p:grpSpPr>
          <a:xfrm>
            <a:off x="8523502" y="2408387"/>
            <a:ext cx="1597870" cy="1413651"/>
            <a:chOff x="5578247" y="2095130"/>
            <a:chExt cx="1597870" cy="1611830"/>
          </a:xfrm>
        </p:grpSpPr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20CEC1DD-4896-462A-87FF-8AB4D1748065}"/>
                </a:ext>
              </a:extLst>
            </p:cNvPr>
            <p:cNvGrpSpPr/>
            <p:nvPr/>
          </p:nvGrpSpPr>
          <p:grpSpPr>
            <a:xfrm>
              <a:off x="5578247" y="2095130"/>
              <a:ext cx="1597870" cy="1611830"/>
              <a:chOff x="5578246" y="2095130"/>
              <a:chExt cx="2004873" cy="1611830"/>
            </a:xfrm>
          </p:grpSpPr>
          <p:cxnSp>
            <p:nvCxnSpPr>
              <p:cNvPr id="98" name="直線單箭頭接點 97">
                <a:extLst>
                  <a:ext uri="{FF2B5EF4-FFF2-40B4-BE49-F238E27FC236}">
                    <a16:creationId xmlns:a16="http://schemas.microsoft.com/office/drawing/2014/main" id="{1150819C-D19E-4D62-A8AB-A19A09928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5644" y="2095130"/>
                <a:ext cx="1997475" cy="0"/>
              </a:xfrm>
              <a:prstGeom prst="straightConnector1">
                <a:avLst/>
              </a:prstGeom>
              <a:ln w="57150">
                <a:solidFill>
                  <a:srgbClr val="8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單箭頭接點 98">
                <a:extLst>
                  <a:ext uri="{FF2B5EF4-FFF2-40B4-BE49-F238E27FC236}">
                    <a16:creationId xmlns:a16="http://schemas.microsoft.com/office/drawing/2014/main" id="{6727241B-85BD-489D-AC56-38D63DE89F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5643" y="2609420"/>
                <a:ext cx="1997475" cy="0"/>
              </a:xfrm>
              <a:prstGeom prst="straightConnector1">
                <a:avLst/>
              </a:prstGeom>
              <a:ln w="57150">
                <a:solidFill>
                  <a:srgbClr val="8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單箭頭接點 99">
                <a:extLst>
                  <a:ext uri="{FF2B5EF4-FFF2-40B4-BE49-F238E27FC236}">
                    <a16:creationId xmlns:a16="http://schemas.microsoft.com/office/drawing/2014/main" id="{0B755A31-4DC3-496E-A54C-6334502125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5643" y="3144175"/>
                <a:ext cx="1997475" cy="0"/>
              </a:xfrm>
              <a:prstGeom prst="straightConnector1">
                <a:avLst/>
              </a:prstGeom>
              <a:ln w="57150">
                <a:solidFill>
                  <a:srgbClr val="8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單箭頭接點 100">
                <a:extLst>
                  <a:ext uri="{FF2B5EF4-FFF2-40B4-BE49-F238E27FC236}">
                    <a16:creationId xmlns:a16="http://schemas.microsoft.com/office/drawing/2014/main" id="{489B5D6D-3C43-43D6-8D62-9147D9494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8246" y="3706960"/>
                <a:ext cx="1997475" cy="0"/>
              </a:xfrm>
              <a:prstGeom prst="straightConnector1">
                <a:avLst/>
              </a:prstGeom>
              <a:ln w="57150">
                <a:solidFill>
                  <a:srgbClr val="8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群組 93">
              <a:extLst>
                <a:ext uri="{FF2B5EF4-FFF2-40B4-BE49-F238E27FC236}">
                  <a16:creationId xmlns:a16="http://schemas.microsoft.com/office/drawing/2014/main" id="{95671760-B1F3-4314-B9C5-2315188F0986}"/>
                </a:ext>
              </a:extLst>
            </p:cNvPr>
            <p:cNvGrpSpPr/>
            <p:nvPr/>
          </p:nvGrpSpPr>
          <p:grpSpPr>
            <a:xfrm>
              <a:off x="5578248" y="2105128"/>
              <a:ext cx="1503913" cy="1585072"/>
              <a:chOff x="5578248" y="2105128"/>
              <a:chExt cx="1997474" cy="1585072"/>
            </a:xfrm>
          </p:grpSpPr>
          <p:cxnSp>
            <p:nvCxnSpPr>
              <p:cNvPr id="95" name="直線接點 94">
                <a:extLst>
                  <a:ext uri="{FF2B5EF4-FFF2-40B4-BE49-F238E27FC236}">
                    <a16:creationId xmlns:a16="http://schemas.microsoft.com/office/drawing/2014/main" id="{27D2A20B-DE88-4F4D-8230-621B2287105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585645" y="2105128"/>
                <a:ext cx="1990077" cy="486261"/>
              </a:xfrm>
              <a:prstGeom prst="line">
                <a:avLst/>
              </a:prstGeom>
              <a:ln>
                <a:solidFill>
                  <a:srgbClr val="8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>
                <a:extLst>
                  <a:ext uri="{FF2B5EF4-FFF2-40B4-BE49-F238E27FC236}">
                    <a16:creationId xmlns:a16="http://schemas.microsoft.com/office/drawing/2014/main" id="{24640FAD-ABAE-4DDE-B675-7654FB69068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578248" y="2629651"/>
                <a:ext cx="1964006" cy="493011"/>
              </a:xfrm>
              <a:prstGeom prst="line">
                <a:avLst/>
              </a:prstGeom>
              <a:ln>
                <a:solidFill>
                  <a:srgbClr val="8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210B1815-7E51-45E2-8E3B-50AA3935479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581606" y="3154173"/>
                <a:ext cx="1923325" cy="536027"/>
              </a:xfrm>
              <a:prstGeom prst="line">
                <a:avLst/>
              </a:prstGeom>
              <a:ln>
                <a:solidFill>
                  <a:srgbClr val="8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等於 90">
            <a:extLst>
              <a:ext uri="{FF2B5EF4-FFF2-40B4-BE49-F238E27FC236}">
                <a16:creationId xmlns:a16="http://schemas.microsoft.com/office/drawing/2014/main" id="{2D15332E-E40B-4FA1-BF33-FA630A273D74}"/>
              </a:ext>
            </a:extLst>
          </p:cNvPr>
          <p:cNvSpPr/>
          <p:nvPr/>
        </p:nvSpPr>
        <p:spPr>
          <a:xfrm>
            <a:off x="3904417" y="3008771"/>
            <a:ext cx="688538" cy="623532"/>
          </a:xfrm>
          <a:prstGeom prst="mathEqual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2" name="乘號 91">
            <a:extLst>
              <a:ext uri="{FF2B5EF4-FFF2-40B4-BE49-F238E27FC236}">
                <a16:creationId xmlns:a16="http://schemas.microsoft.com/office/drawing/2014/main" id="{0B6A1D5A-FB06-4A35-A6FE-8828CEAFCBE5}"/>
              </a:ext>
            </a:extLst>
          </p:cNvPr>
          <p:cNvSpPr/>
          <p:nvPr/>
        </p:nvSpPr>
        <p:spPr>
          <a:xfrm>
            <a:off x="7193968" y="2912659"/>
            <a:ext cx="815755" cy="8157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74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4">
            <a:extLst>
              <a:ext uri="{FF2B5EF4-FFF2-40B4-BE49-F238E27FC236}">
                <a16:creationId xmlns:a16="http://schemas.microsoft.com/office/drawing/2014/main" id="{731C621A-A47B-4198-A42C-1962C421C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143185"/>
              </p:ext>
            </p:extLst>
          </p:nvPr>
        </p:nvGraphicFramePr>
        <p:xfrm>
          <a:off x="1657348" y="1538242"/>
          <a:ext cx="4572001" cy="189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4012201627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820648257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25845518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30907614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3866766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377876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4275438551"/>
                    </a:ext>
                  </a:extLst>
                </a:gridCol>
              </a:tblGrid>
              <a:tr h="4726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84588"/>
                  </a:ext>
                </a:extLst>
              </a:tr>
              <a:tr h="47269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42590"/>
                  </a:ext>
                </a:extLst>
              </a:tr>
              <a:tr h="47269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653565"/>
                  </a:ext>
                </a:extLst>
              </a:tr>
              <a:tr h="47269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247937"/>
                  </a:ext>
                </a:extLst>
              </a:tr>
            </a:tbl>
          </a:graphicData>
        </a:graphic>
      </p:graphicFrame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5" name="表格 21">
            <a:extLst>
              <a:ext uri="{FF2B5EF4-FFF2-40B4-BE49-F238E27FC236}">
                <a16:creationId xmlns:a16="http://schemas.microsoft.com/office/drawing/2014/main" id="{A78C19A6-67C5-4191-A4D5-A7C97DD5A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809962"/>
              </p:ext>
            </p:extLst>
          </p:nvPr>
        </p:nvGraphicFramePr>
        <p:xfrm>
          <a:off x="8029772" y="1567508"/>
          <a:ext cx="2190752" cy="401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1019579529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627919157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3737219429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25683934"/>
                    </a:ext>
                  </a:extLst>
                </a:gridCol>
              </a:tblGrid>
              <a:tr h="5735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683028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752576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890838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488882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047233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606440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306183"/>
                  </a:ext>
                </a:extLst>
              </a:tr>
            </a:tbl>
          </a:graphicData>
        </a:graphic>
      </p:graphicFrame>
      <p:graphicFrame>
        <p:nvGraphicFramePr>
          <p:cNvPr id="22" name="表格 24">
            <a:extLst>
              <a:ext uri="{FF2B5EF4-FFF2-40B4-BE49-F238E27FC236}">
                <a16:creationId xmlns:a16="http://schemas.microsoft.com/office/drawing/2014/main" id="{90023B30-59BF-44D8-8F3B-5C63A7332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990422"/>
              </p:ext>
            </p:extLst>
          </p:nvPr>
        </p:nvGraphicFramePr>
        <p:xfrm>
          <a:off x="1657348" y="3837495"/>
          <a:ext cx="657227" cy="53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7">
                  <a:extLst>
                    <a:ext uri="{9D8B030D-6E8A-4147-A177-3AD203B41FA5}">
                      <a16:colId xmlns:a16="http://schemas.microsoft.com/office/drawing/2014/main" val="2118889625"/>
                    </a:ext>
                  </a:extLst>
                </a:gridCol>
              </a:tblGrid>
              <a:tr h="53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011926"/>
                  </a:ext>
                </a:extLst>
              </a:tr>
            </a:tbl>
          </a:graphicData>
        </a:graphic>
      </p:graphicFrame>
      <p:graphicFrame>
        <p:nvGraphicFramePr>
          <p:cNvPr id="81" name="表格 24">
            <a:extLst>
              <a:ext uri="{FF2B5EF4-FFF2-40B4-BE49-F238E27FC236}">
                <a16:creationId xmlns:a16="http://schemas.microsoft.com/office/drawing/2014/main" id="{EF2E5AD0-5116-465E-8E42-DFB0DCDCD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951163"/>
              </p:ext>
            </p:extLst>
          </p:nvPr>
        </p:nvGraphicFramePr>
        <p:xfrm>
          <a:off x="1657348" y="4896195"/>
          <a:ext cx="657227" cy="53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7">
                  <a:extLst>
                    <a:ext uri="{9D8B030D-6E8A-4147-A177-3AD203B41FA5}">
                      <a16:colId xmlns:a16="http://schemas.microsoft.com/office/drawing/2014/main" val="2118889625"/>
                    </a:ext>
                  </a:extLst>
                </a:gridCol>
              </a:tblGrid>
              <a:tr h="53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011926"/>
                  </a:ext>
                </a:extLst>
              </a:tr>
            </a:tbl>
          </a:graphicData>
        </a:graphic>
      </p:graphicFrame>
      <p:sp>
        <p:nvSpPr>
          <p:cNvPr id="25" name="文字方塊 24">
            <a:extLst>
              <a:ext uri="{FF2B5EF4-FFF2-40B4-BE49-F238E27FC236}">
                <a16:creationId xmlns:a16="http://schemas.microsoft.com/office/drawing/2014/main" id="{4B33B036-ADD7-4A95-8F6A-3035DED0FC60}"/>
              </a:ext>
            </a:extLst>
          </p:cNvPr>
          <p:cNvSpPr txBox="1"/>
          <p:nvPr/>
        </p:nvSpPr>
        <p:spPr>
          <a:xfrm>
            <a:off x="2314575" y="3832840"/>
            <a:ext cx="4461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= cache miss, 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  requested from main memory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1B6BB89A-1907-42B1-85B5-C585842C4DFD}"/>
              </a:ext>
            </a:extLst>
          </p:cNvPr>
          <p:cNvSpPr txBox="1"/>
          <p:nvPr/>
        </p:nvSpPr>
        <p:spPr>
          <a:xfrm>
            <a:off x="2314575" y="4862799"/>
            <a:ext cx="4206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= cache hit, 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  loaded as part of cache line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23D2C33-728A-4432-AB76-52896D9279B4}"/>
              </a:ext>
            </a:extLst>
          </p:cNvPr>
          <p:cNvSpPr txBox="1"/>
          <p:nvPr/>
        </p:nvSpPr>
        <p:spPr>
          <a:xfrm>
            <a:off x="3713958" y="98273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7667BAE-232F-439C-AAB8-81D260E2D75A}"/>
              </a:ext>
            </a:extLst>
          </p:cNvPr>
          <p:cNvSpPr txBox="1"/>
          <p:nvPr/>
        </p:nvSpPr>
        <p:spPr>
          <a:xfrm>
            <a:off x="6546663" y="2247372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zh-TW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42474A96-C015-4B29-A0A8-C56F0660158B}"/>
              </a:ext>
            </a:extLst>
          </p:cNvPr>
          <p:cNvSpPr txBox="1"/>
          <p:nvPr/>
        </p:nvSpPr>
        <p:spPr>
          <a:xfrm>
            <a:off x="8895758" y="1018814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9252E3F3-5102-4981-8AF1-5ECB0B623609}"/>
              </a:ext>
            </a:extLst>
          </p:cNvPr>
          <p:cNvSpPr/>
          <p:nvPr/>
        </p:nvSpPr>
        <p:spPr>
          <a:xfrm>
            <a:off x="1290927" y="1703058"/>
            <a:ext cx="4467225" cy="544314"/>
          </a:xfrm>
          <a:prstGeom prst="rightArrow">
            <a:avLst>
              <a:gd name="adj1" fmla="val 50000"/>
              <a:gd name="adj2" fmla="val 98997"/>
            </a:avLst>
          </a:prstGeom>
          <a:solidFill>
            <a:schemeClr val="accent2">
              <a:lumMod val="75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Traversal order</a:t>
            </a:r>
            <a:endParaRPr lang="zh-TW" altLang="en-US" dirty="0"/>
          </a:p>
        </p:txBody>
      </p:sp>
      <p:sp>
        <p:nvSpPr>
          <p:cNvPr id="90" name="箭號: 向右 89">
            <a:extLst>
              <a:ext uri="{FF2B5EF4-FFF2-40B4-BE49-F238E27FC236}">
                <a16:creationId xmlns:a16="http://schemas.microsoft.com/office/drawing/2014/main" id="{C7B7B13F-0374-4955-AE54-B767297B73C3}"/>
              </a:ext>
            </a:extLst>
          </p:cNvPr>
          <p:cNvSpPr/>
          <p:nvPr/>
        </p:nvSpPr>
        <p:spPr>
          <a:xfrm rot="5400000">
            <a:off x="7050169" y="2749588"/>
            <a:ext cx="3157966" cy="544314"/>
          </a:xfrm>
          <a:prstGeom prst="rightArrow">
            <a:avLst>
              <a:gd name="adj1" fmla="val 50000"/>
              <a:gd name="adj2" fmla="val 98997"/>
            </a:avLst>
          </a:prstGeom>
          <a:solidFill>
            <a:schemeClr val="accent2">
              <a:lumMod val="75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Traversal order</a:t>
            </a:r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C1F0A0CA-B5D4-4B1F-BBB7-FA034CB019F1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2CA7C6A0-EF1D-4427-9492-0D4F3087A85D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7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B1671D-D181-4C1A-A87F-7F80ABA8E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3263"/>
            <a:ext cx="10515600" cy="5343700"/>
          </a:xfrm>
        </p:spPr>
        <p:txBody>
          <a:bodyPr/>
          <a:lstStyle/>
          <a:p>
            <a:r>
              <a:rPr lang="en-US" altLang="zh-TW" dirty="0"/>
              <a:t>Change loop order to decrease the cache miss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C1F0A0CA-B5D4-4B1F-BBB7-FA034CB019F1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2CA7C6A0-EF1D-4427-9492-0D4F3087A85D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FFDCAAA-B537-4460-88FB-9C492463A022}"/>
              </a:ext>
            </a:extLst>
          </p:cNvPr>
          <p:cNvSpPr txBox="1"/>
          <p:nvPr/>
        </p:nvSpPr>
        <p:spPr>
          <a:xfrm>
            <a:off x="95249" y="1609009"/>
            <a:ext cx="5710238" cy="2893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lreorder1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size;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lreorder2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&lt; size;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lreorder3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zh-TW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 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k &lt; MAX_SIZE; k++) {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    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 = (k ==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    result +=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 *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   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 = result;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   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(k== size -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 = result;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B64D0C8-4C79-424B-836F-AC0CA3F57370}"/>
              </a:ext>
            </a:extLst>
          </p:cNvPr>
          <p:cNvSpPr txBox="1"/>
          <p:nvPr/>
        </p:nvSpPr>
        <p:spPr>
          <a:xfrm>
            <a:off x="6234112" y="1612641"/>
            <a:ext cx="5710238" cy="2893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lreorder1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size;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lreorder2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 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k &lt; size; k++) {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lreorder3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&lt; MAX_SIZE; 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 = (k ==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result +=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 *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 = result;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(k == size -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 = result;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125C42-17DB-4C07-97DB-37329C3AC82C}"/>
              </a:ext>
            </a:extLst>
          </p:cNvPr>
          <p:cNvSpPr/>
          <p:nvPr/>
        </p:nvSpPr>
        <p:spPr>
          <a:xfrm>
            <a:off x="838199" y="2267923"/>
            <a:ext cx="3362326" cy="2943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08B8ACB-C7B7-4824-82B5-9674340B051F}"/>
              </a:ext>
            </a:extLst>
          </p:cNvPr>
          <p:cNvSpPr/>
          <p:nvPr/>
        </p:nvSpPr>
        <p:spPr>
          <a:xfrm>
            <a:off x="1300356" y="2710833"/>
            <a:ext cx="3643119" cy="2943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89ED269-D3B5-4D2A-9D11-9C9418F0E6C8}"/>
              </a:ext>
            </a:extLst>
          </p:cNvPr>
          <p:cNvSpPr/>
          <p:nvPr/>
        </p:nvSpPr>
        <p:spPr>
          <a:xfrm>
            <a:off x="7029450" y="2267923"/>
            <a:ext cx="3286125" cy="2943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335CCFE-1D39-4520-AC91-B4A8073BA51A}"/>
              </a:ext>
            </a:extLst>
          </p:cNvPr>
          <p:cNvSpPr/>
          <p:nvPr/>
        </p:nvSpPr>
        <p:spPr>
          <a:xfrm>
            <a:off x="7496175" y="2710833"/>
            <a:ext cx="3705224" cy="2943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29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B4C536-781A-4858-A097-1EA249D5F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3263"/>
            <a:ext cx="10515600" cy="514017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Reorder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35711B6C-F50D-4A45-9CD0-340CD5062C33}"/>
              </a:ext>
            </a:extLst>
          </p:cNvPr>
          <p:cNvCxnSpPr/>
          <p:nvPr/>
        </p:nvCxnSpPr>
        <p:spPr>
          <a:xfrm>
            <a:off x="1076219" y="2254784"/>
            <a:ext cx="0" cy="23081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B3C13749-8F5B-4276-A59F-58FB36A9B02A}"/>
              </a:ext>
            </a:extLst>
          </p:cNvPr>
          <p:cNvGrpSpPr/>
          <p:nvPr/>
        </p:nvGrpSpPr>
        <p:grpSpPr>
          <a:xfrm>
            <a:off x="770364" y="1652953"/>
            <a:ext cx="10194071" cy="3552093"/>
            <a:chOff x="770364" y="1652953"/>
            <a:chExt cx="10194071" cy="3552093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B39C8D8-C4BA-4DED-99E6-FC736EE79DED}"/>
                </a:ext>
              </a:extLst>
            </p:cNvPr>
            <p:cNvSpPr txBox="1"/>
            <p:nvPr/>
          </p:nvSpPr>
          <p:spPr>
            <a:xfrm>
              <a:off x="2224539" y="1681867"/>
              <a:ext cx="242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2F559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zh-TW" altLang="en-US" sz="2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3341FEB-C735-44CD-B6BC-11139C485EE3}"/>
                </a:ext>
              </a:extLst>
            </p:cNvPr>
            <p:cNvSpPr/>
            <p:nvPr/>
          </p:nvSpPr>
          <p:spPr>
            <a:xfrm>
              <a:off x="1191629" y="2254784"/>
              <a:ext cx="2308194" cy="2308194"/>
            </a:xfrm>
            <a:prstGeom prst="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BCA5D0F-04B2-4ABB-8611-68AB0C768CAA}"/>
                </a:ext>
              </a:extLst>
            </p:cNvPr>
            <p:cNvSpPr txBox="1"/>
            <p:nvPr/>
          </p:nvSpPr>
          <p:spPr>
            <a:xfrm>
              <a:off x="2068246" y="4497160"/>
              <a:ext cx="5549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>
                  <a:solidFill>
                    <a:srgbClr val="2F559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TW" altLang="en-US" sz="4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FFA4C15B-EDB5-43CC-915E-A8FD6D2F641F}"/>
                </a:ext>
              </a:extLst>
            </p:cNvPr>
            <p:cNvCxnSpPr/>
            <p:nvPr/>
          </p:nvCxnSpPr>
          <p:spPr>
            <a:xfrm>
              <a:off x="1191629" y="2103864"/>
              <a:ext cx="230819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E1E1891A-8517-4058-B640-13B6FE84034B}"/>
                </a:ext>
              </a:extLst>
            </p:cNvPr>
            <p:cNvSpPr txBox="1"/>
            <p:nvPr/>
          </p:nvSpPr>
          <p:spPr>
            <a:xfrm>
              <a:off x="770364" y="3016411"/>
              <a:ext cx="242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2F559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zh-TW" altLang="en-US" sz="2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B6D67A75-9464-41A2-B857-CB22D89EBABA}"/>
                </a:ext>
              </a:extLst>
            </p:cNvPr>
            <p:cNvGrpSpPr/>
            <p:nvPr/>
          </p:nvGrpSpPr>
          <p:grpSpPr>
            <a:xfrm>
              <a:off x="1364885" y="2583258"/>
              <a:ext cx="2004873" cy="1611830"/>
              <a:chOff x="1540417" y="2095130"/>
              <a:chExt cx="2004873" cy="1611830"/>
            </a:xfrm>
          </p:grpSpPr>
          <p:cxnSp>
            <p:nvCxnSpPr>
              <p:cNvPr id="67" name="直線單箭頭接點 66">
                <a:extLst>
                  <a:ext uri="{FF2B5EF4-FFF2-40B4-BE49-F238E27FC236}">
                    <a16:creationId xmlns:a16="http://schemas.microsoft.com/office/drawing/2014/main" id="{EA96B789-9646-4961-890A-E5907B1C7A2D}"/>
                  </a:ext>
                </a:extLst>
              </p:cNvPr>
              <p:cNvCxnSpPr/>
              <p:nvPr/>
            </p:nvCxnSpPr>
            <p:spPr>
              <a:xfrm>
                <a:off x="1547815" y="2095130"/>
                <a:ext cx="1997475" cy="0"/>
              </a:xfrm>
              <a:prstGeom prst="straightConnector1">
                <a:avLst/>
              </a:prstGeom>
              <a:ln w="57150">
                <a:solidFill>
                  <a:srgbClr val="8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id="{0A851E0D-069C-452E-8D3D-EB470F37DECA}"/>
                  </a:ext>
                </a:extLst>
              </p:cNvPr>
              <p:cNvCxnSpPr/>
              <p:nvPr/>
            </p:nvCxnSpPr>
            <p:spPr>
              <a:xfrm>
                <a:off x="1547814" y="2609420"/>
                <a:ext cx="1997475" cy="0"/>
              </a:xfrm>
              <a:prstGeom prst="straightConnector1">
                <a:avLst/>
              </a:prstGeom>
              <a:ln w="57150">
                <a:solidFill>
                  <a:srgbClr val="8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>
                <a:extLst>
                  <a:ext uri="{FF2B5EF4-FFF2-40B4-BE49-F238E27FC236}">
                    <a16:creationId xmlns:a16="http://schemas.microsoft.com/office/drawing/2014/main" id="{FA54B789-AA10-4A23-9E30-C520AA66B770}"/>
                  </a:ext>
                </a:extLst>
              </p:cNvPr>
              <p:cNvCxnSpPr/>
              <p:nvPr/>
            </p:nvCxnSpPr>
            <p:spPr>
              <a:xfrm>
                <a:off x="1547814" y="3144175"/>
                <a:ext cx="1997475" cy="0"/>
              </a:xfrm>
              <a:prstGeom prst="straightConnector1">
                <a:avLst/>
              </a:prstGeom>
              <a:ln w="57150">
                <a:solidFill>
                  <a:srgbClr val="8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單箭頭接點 69">
                <a:extLst>
                  <a:ext uri="{FF2B5EF4-FFF2-40B4-BE49-F238E27FC236}">
                    <a16:creationId xmlns:a16="http://schemas.microsoft.com/office/drawing/2014/main" id="{D07E9335-C711-4DA6-9D10-5E07195CD165}"/>
                  </a:ext>
                </a:extLst>
              </p:cNvPr>
              <p:cNvCxnSpPr/>
              <p:nvPr/>
            </p:nvCxnSpPr>
            <p:spPr>
              <a:xfrm>
                <a:off x="1540417" y="3706960"/>
                <a:ext cx="1997475" cy="0"/>
              </a:xfrm>
              <a:prstGeom prst="straightConnector1">
                <a:avLst/>
              </a:prstGeom>
              <a:ln w="57150">
                <a:solidFill>
                  <a:srgbClr val="8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65899E2F-890E-45BF-923A-503DCE4089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14" y="2095130"/>
                <a:ext cx="1990078" cy="486261"/>
              </a:xfrm>
              <a:prstGeom prst="line">
                <a:avLst/>
              </a:prstGeom>
              <a:ln>
                <a:solidFill>
                  <a:srgbClr val="8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2CE7017F-1926-4772-B190-3912766094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0417" y="2619652"/>
                <a:ext cx="1964008" cy="493011"/>
              </a:xfrm>
              <a:prstGeom prst="line">
                <a:avLst/>
              </a:prstGeom>
              <a:ln>
                <a:solidFill>
                  <a:srgbClr val="8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>
                <a:extLst>
                  <a:ext uri="{FF2B5EF4-FFF2-40B4-BE49-F238E27FC236}">
                    <a16:creationId xmlns:a16="http://schemas.microsoft.com/office/drawing/2014/main" id="{C5F3329A-693A-4D92-BE11-BD6D541CEA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3775" y="3144175"/>
                <a:ext cx="1923325" cy="536027"/>
              </a:xfrm>
              <a:prstGeom prst="line">
                <a:avLst/>
              </a:prstGeom>
              <a:ln>
                <a:solidFill>
                  <a:srgbClr val="8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64C488F-262F-4E18-BAD8-23CC7E28550F}"/>
                </a:ext>
              </a:extLst>
            </p:cNvPr>
            <p:cNvSpPr/>
            <p:nvPr/>
          </p:nvSpPr>
          <p:spPr>
            <a:xfrm>
              <a:off x="5262032" y="2229569"/>
              <a:ext cx="1738544" cy="23081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49274F6-9212-4996-AC94-90822F5361B7}"/>
                </a:ext>
              </a:extLst>
            </p:cNvPr>
            <p:cNvSpPr txBox="1"/>
            <p:nvPr/>
          </p:nvSpPr>
          <p:spPr>
            <a:xfrm>
              <a:off x="5868251" y="4480823"/>
              <a:ext cx="5261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>
                  <a:solidFill>
                    <a:srgbClr val="2F559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TW" altLang="en-US" sz="4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1D6AC14-70A3-4E32-BD31-AB85DA3C699A}"/>
                </a:ext>
              </a:extLst>
            </p:cNvPr>
            <p:cNvSpPr txBox="1"/>
            <p:nvPr/>
          </p:nvSpPr>
          <p:spPr>
            <a:xfrm>
              <a:off x="4828049" y="2991196"/>
              <a:ext cx="242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2F559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zh-TW" altLang="en-US" sz="2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9B29765B-267D-43C5-91DB-612745E14BC7}"/>
                </a:ext>
              </a:extLst>
            </p:cNvPr>
            <p:cNvCxnSpPr/>
            <p:nvPr/>
          </p:nvCxnSpPr>
          <p:spPr>
            <a:xfrm>
              <a:off x="5164377" y="2237209"/>
              <a:ext cx="0" cy="23081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C80A1C08-A743-4E0B-A1A8-F45E8EE76729}"/>
                </a:ext>
              </a:extLst>
            </p:cNvPr>
            <p:cNvCxnSpPr/>
            <p:nvPr/>
          </p:nvCxnSpPr>
          <p:spPr>
            <a:xfrm>
              <a:off x="5262032" y="2078649"/>
              <a:ext cx="173854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A6969C41-2FFE-4BF4-A427-A9DDA646D1D1}"/>
                </a:ext>
              </a:extLst>
            </p:cNvPr>
            <p:cNvSpPr txBox="1"/>
            <p:nvPr/>
          </p:nvSpPr>
          <p:spPr>
            <a:xfrm>
              <a:off x="6010117" y="165295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2F559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zh-TW" altLang="en-US" sz="2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E30EF7C6-B323-4DD5-AFA2-CDF50A95088A}"/>
                </a:ext>
              </a:extLst>
            </p:cNvPr>
            <p:cNvGrpSpPr/>
            <p:nvPr/>
          </p:nvGrpSpPr>
          <p:grpSpPr>
            <a:xfrm>
              <a:off x="5374009" y="2558043"/>
              <a:ext cx="1540750" cy="1611830"/>
              <a:chOff x="5578247" y="2095130"/>
              <a:chExt cx="1597870" cy="1611830"/>
            </a:xfrm>
          </p:grpSpPr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ACBC2CB7-11C0-4F93-8291-C7B0238A38E1}"/>
                  </a:ext>
                </a:extLst>
              </p:cNvPr>
              <p:cNvGrpSpPr/>
              <p:nvPr/>
            </p:nvGrpSpPr>
            <p:grpSpPr>
              <a:xfrm>
                <a:off x="5578247" y="2095130"/>
                <a:ext cx="1597870" cy="1611830"/>
                <a:chOff x="5578246" y="2095130"/>
                <a:chExt cx="2004873" cy="1611830"/>
              </a:xfrm>
            </p:grpSpPr>
            <p:cxnSp>
              <p:nvCxnSpPr>
                <p:cNvPr id="57" name="直線單箭頭接點 56">
                  <a:extLst>
                    <a:ext uri="{FF2B5EF4-FFF2-40B4-BE49-F238E27FC236}">
                      <a16:creationId xmlns:a16="http://schemas.microsoft.com/office/drawing/2014/main" id="{91A9AA69-DAFE-41C7-90DA-8E66BF71C3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85644" y="2095130"/>
                  <a:ext cx="1997475" cy="0"/>
                </a:xfrm>
                <a:prstGeom prst="straightConnector1">
                  <a:avLst/>
                </a:prstGeom>
                <a:ln w="5715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單箭頭接點 57">
                  <a:extLst>
                    <a:ext uri="{FF2B5EF4-FFF2-40B4-BE49-F238E27FC236}">
                      <a16:creationId xmlns:a16="http://schemas.microsoft.com/office/drawing/2014/main" id="{5AE4B0A5-09DB-40D8-BC63-CEDFC9AF62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85643" y="2609420"/>
                  <a:ext cx="1997475" cy="0"/>
                </a:xfrm>
                <a:prstGeom prst="straightConnector1">
                  <a:avLst/>
                </a:prstGeom>
                <a:ln w="5715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單箭頭接點 58">
                  <a:extLst>
                    <a:ext uri="{FF2B5EF4-FFF2-40B4-BE49-F238E27FC236}">
                      <a16:creationId xmlns:a16="http://schemas.microsoft.com/office/drawing/2014/main" id="{B5D3122E-7AEE-49EF-874D-75FFD4A794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85643" y="3144175"/>
                  <a:ext cx="1997475" cy="0"/>
                </a:xfrm>
                <a:prstGeom prst="straightConnector1">
                  <a:avLst/>
                </a:prstGeom>
                <a:ln w="5715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單箭頭接點 59">
                  <a:extLst>
                    <a:ext uri="{FF2B5EF4-FFF2-40B4-BE49-F238E27FC236}">
                      <a16:creationId xmlns:a16="http://schemas.microsoft.com/office/drawing/2014/main" id="{653F7F01-AAA5-43BA-8479-144CCBAC29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8246" y="3706960"/>
                  <a:ext cx="1997475" cy="0"/>
                </a:xfrm>
                <a:prstGeom prst="straightConnector1">
                  <a:avLst/>
                </a:prstGeom>
                <a:ln w="5715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4DC4A4F5-6B17-4F4F-B8D1-133CF58F29D0}"/>
                  </a:ext>
                </a:extLst>
              </p:cNvPr>
              <p:cNvGrpSpPr/>
              <p:nvPr/>
            </p:nvGrpSpPr>
            <p:grpSpPr>
              <a:xfrm>
                <a:off x="5578248" y="2105128"/>
                <a:ext cx="1503914" cy="1585072"/>
                <a:chOff x="5578247" y="2105128"/>
                <a:chExt cx="1997475" cy="1585072"/>
              </a:xfrm>
            </p:grpSpPr>
            <p:cxnSp>
              <p:nvCxnSpPr>
                <p:cNvPr id="54" name="直線接點 53">
                  <a:extLst>
                    <a:ext uri="{FF2B5EF4-FFF2-40B4-BE49-F238E27FC236}">
                      <a16:creationId xmlns:a16="http://schemas.microsoft.com/office/drawing/2014/main" id="{EC534515-EA8D-44E7-B60C-38BA8D485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85644" y="2105128"/>
                  <a:ext cx="1990078" cy="486261"/>
                </a:xfrm>
                <a:prstGeom prst="line">
                  <a:avLst/>
                </a:prstGeom>
                <a:ln>
                  <a:solidFill>
                    <a:srgbClr val="8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>
                  <a:extLst>
                    <a:ext uri="{FF2B5EF4-FFF2-40B4-BE49-F238E27FC236}">
                      <a16:creationId xmlns:a16="http://schemas.microsoft.com/office/drawing/2014/main" id="{B8DC08F7-A64A-4BE1-AA0A-FD92236A0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78247" y="2629650"/>
                  <a:ext cx="1964008" cy="493011"/>
                </a:xfrm>
                <a:prstGeom prst="line">
                  <a:avLst/>
                </a:prstGeom>
                <a:ln>
                  <a:solidFill>
                    <a:srgbClr val="8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>
                  <a:extLst>
                    <a:ext uri="{FF2B5EF4-FFF2-40B4-BE49-F238E27FC236}">
                      <a16:creationId xmlns:a16="http://schemas.microsoft.com/office/drawing/2014/main" id="{1DF64659-A549-492D-98A0-5E17AFFC4E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81605" y="3154173"/>
                  <a:ext cx="1923325" cy="536027"/>
                </a:xfrm>
                <a:prstGeom prst="line">
                  <a:avLst/>
                </a:prstGeom>
                <a:ln>
                  <a:solidFill>
                    <a:srgbClr val="8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5FF552C-7992-4A95-9CEA-8040CD7A42D9}"/>
                </a:ext>
              </a:extLst>
            </p:cNvPr>
            <p:cNvSpPr/>
            <p:nvPr/>
          </p:nvSpPr>
          <p:spPr>
            <a:xfrm rot="16200000">
              <a:off x="8453165" y="1957296"/>
              <a:ext cx="1738544" cy="23081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71E5785A-54C5-4293-9ACF-BAE765629813}"/>
                </a:ext>
              </a:extLst>
            </p:cNvPr>
            <p:cNvSpPr txBox="1"/>
            <p:nvPr/>
          </p:nvSpPr>
          <p:spPr>
            <a:xfrm>
              <a:off x="9059384" y="4480823"/>
              <a:ext cx="5261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>
                  <a:solidFill>
                    <a:srgbClr val="2F559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TW" altLang="en-US" sz="4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97AFDAC-8E32-4772-A81F-93ECAE7691F7}"/>
                </a:ext>
              </a:extLst>
            </p:cNvPr>
            <p:cNvSpPr txBox="1"/>
            <p:nvPr/>
          </p:nvSpPr>
          <p:spPr>
            <a:xfrm>
              <a:off x="9201250" y="1669204"/>
              <a:ext cx="242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2F559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zh-TW" altLang="en-US" sz="2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DCAB6A65-F1DC-4BC8-8026-B44A01B81B15}"/>
                </a:ext>
              </a:extLst>
            </p:cNvPr>
            <p:cNvCxnSpPr/>
            <p:nvPr/>
          </p:nvCxnSpPr>
          <p:spPr>
            <a:xfrm>
              <a:off x="8168340" y="2097427"/>
              <a:ext cx="230819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D21CA66-E3F4-4088-A29D-33FAE855D8CA}"/>
                </a:ext>
              </a:extLst>
            </p:cNvPr>
            <p:cNvCxnSpPr/>
            <p:nvPr/>
          </p:nvCxnSpPr>
          <p:spPr>
            <a:xfrm>
              <a:off x="10590464" y="2249761"/>
              <a:ext cx="0" cy="173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7276D63-BFE8-4AC9-A85D-8BC51450516A}"/>
                </a:ext>
              </a:extLst>
            </p:cNvPr>
            <p:cNvSpPr txBox="1"/>
            <p:nvPr/>
          </p:nvSpPr>
          <p:spPr>
            <a:xfrm>
              <a:off x="10651529" y="299610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2F559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zh-TW" altLang="en-US" sz="20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AA0792F7-1DF8-47D1-9ADD-E8723A9179E0}"/>
                </a:ext>
              </a:extLst>
            </p:cNvPr>
            <p:cNvGrpSpPr/>
            <p:nvPr/>
          </p:nvGrpSpPr>
          <p:grpSpPr>
            <a:xfrm>
              <a:off x="8523502" y="2408387"/>
              <a:ext cx="1597870" cy="1413651"/>
              <a:chOff x="5578247" y="2095130"/>
              <a:chExt cx="1597870" cy="1611830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866220FB-B9B5-4D97-925E-2B58088A875D}"/>
                  </a:ext>
                </a:extLst>
              </p:cNvPr>
              <p:cNvGrpSpPr/>
              <p:nvPr/>
            </p:nvGrpSpPr>
            <p:grpSpPr>
              <a:xfrm>
                <a:off x="5578247" y="2095130"/>
                <a:ext cx="1597870" cy="1611830"/>
                <a:chOff x="5578246" y="2095130"/>
                <a:chExt cx="2004873" cy="1611830"/>
              </a:xfrm>
            </p:grpSpPr>
            <p:cxnSp>
              <p:nvCxnSpPr>
                <p:cNvPr id="41" name="直線單箭頭接點 40">
                  <a:extLst>
                    <a:ext uri="{FF2B5EF4-FFF2-40B4-BE49-F238E27FC236}">
                      <a16:creationId xmlns:a16="http://schemas.microsoft.com/office/drawing/2014/main" id="{591E3BBE-01AD-49E9-82A4-B6EFF406A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85644" y="2095130"/>
                  <a:ext cx="1997475" cy="0"/>
                </a:xfrm>
                <a:prstGeom prst="straightConnector1">
                  <a:avLst/>
                </a:prstGeom>
                <a:ln w="5715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單箭頭接點 41">
                  <a:extLst>
                    <a:ext uri="{FF2B5EF4-FFF2-40B4-BE49-F238E27FC236}">
                      <a16:creationId xmlns:a16="http://schemas.microsoft.com/office/drawing/2014/main" id="{D3659B7C-77A2-4D25-81AE-C8B8B2717C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85643" y="2609420"/>
                  <a:ext cx="1997475" cy="0"/>
                </a:xfrm>
                <a:prstGeom prst="straightConnector1">
                  <a:avLst/>
                </a:prstGeom>
                <a:ln w="5715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單箭頭接點 42">
                  <a:extLst>
                    <a:ext uri="{FF2B5EF4-FFF2-40B4-BE49-F238E27FC236}">
                      <a16:creationId xmlns:a16="http://schemas.microsoft.com/office/drawing/2014/main" id="{CCCD5430-641E-46EA-B297-473A79BFB3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85643" y="3144175"/>
                  <a:ext cx="1997475" cy="0"/>
                </a:xfrm>
                <a:prstGeom prst="straightConnector1">
                  <a:avLst/>
                </a:prstGeom>
                <a:ln w="5715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單箭頭接點 43">
                  <a:extLst>
                    <a:ext uri="{FF2B5EF4-FFF2-40B4-BE49-F238E27FC236}">
                      <a16:creationId xmlns:a16="http://schemas.microsoft.com/office/drawing/2014/main" id="{F03462DA-42B9-4876-8129-66CC1C39A5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8246" y="3706960"/>
                  <a:ext cx="1997475" cy="0"/>
                </a:xfrm>
                <a:prstGeom prst="straightConnector1">
                  <a:avLst/>
                </a:prstGeom>
                <a:ln w="5715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群組 36">
                <a:extLst>
                  <a:ext uri="{FF2B5EF4-FFF2-40B4-BE49-F238E27FC236}">
                    <a16:creationId xmlns:a16="http://schemas.microsoft.com/office/drawing/2014/main" id="{89B69559-8FEB-415D-8AC5-9035555CE5C8}"/>
                  </a:ext>
                </a:extLst>
              </p:cNvPr>
              <p:cNvGrpSpPr/>
              <p:nvPr/>
            </p:nvGrpSpPr>
            <p:grpSpPr>
              <a:xfrm>
                <a:off x="5578248" y="2105128"/>
                <a:ext cx="1503913" cy="1585072"/>
                <a:chOff x="5578248" y="2105128"/>
                <a:chExt cx="1997474" cy="1585072"/>
              </a:xfrm>
            </p:grpSpPr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5B758C78-4819-41D0-9C04-7C4AD2A5D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5585645" y="2105128"/>
                  <a:ext cx="1990077" cy="486261"/>
                </a:xfrm>
                <a:prstGeom prst="line">
                  <a:avLst/>
                </a:prstGeom>
                <a:ln>
                  <a:solidFill>
                    <a:srgbClr val="8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>
                  <a:extLst>
                    <a:ext uri="{FF2B5EF4-FFF2-40B4-BE49-F238E27FC236}">
                      <a16:creationId xmlns:a16="http://schemas.microsoft.com/office/drawing/2014/main" id="{788B6823-0537-4990-AA42-4546C50F2C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5578248" y="2629651"/>
                  <a:ext cx="1964006" cy="493011"/>
                </a:xfrm>
                <a:prstGeom prst="line">
                  <a:avLst/>
                </a:prstGeom>
                <a:ln>
                  <a:solidFill>
                    <a:srgbClr val="8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>
                  <a:extLst>
                    <a:ext uri="{FF2B5EF4-FFF2-40B4-BE49-F238E27FC236}">
                      <a16:creationId xmlns:a16="http://schemas.microsoft.com/office/drawing/2014/main" id="{A3DC808D-08C6-464E-AE93-27B689A178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5581606" y="3154173"/>
                  <a:ext cx="1923325" cy="536027"/>
                </a:xfrm>
                <a:prstGeom prst="line">
                  <a:avLst/>
                </a:prstGeom>
                <a:ln>
                  <a:solidFill>
                    <a:srgbClr val="8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等於 25">
              <a:extLst>
                <a:ext uri="{FF2B5EF4-FFF2-40B4-BE49-F238E27FC236}">
                  <a16:creationId xmlns:a16="http://schemas.microsoft.com/office/drawing/2014/main" id="{0675ED24-3CD5-4E29-9B9C-FC7BF886E4C2}"/>
                </a:ext>
              </a:extLst>
            </p:cNvPr>
            <p:cNvSpPr/>
            <p:nvPr/>
          </p:nvSpPr>
          <p:spPr>
            <a:xfrm>
              <a:off x="3904417" y="3008771"/>
              <a:ext cx="688538" cy="623532"/>
            </a:xfrm>
            <a:prstGeom prst="mathEqual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乘號 26">
              <a:extLst>
                <a:ext uri="{FF2B5EF4-FFF2-40B4-BE49-F238E27FC236}">
                  <a16:creationId xmlns:a16="http://schemas.microsoft.com/office/drawing/2014/main" id="{CC6E2FB6-328E-470A-BD9E-81C20769F6C9}"/>
                </a:ext>
              </a:extLst>
            </p:cNvPr>
            <p:cNvSpPr/>
            <p:nvPr/>
          </p:nvSpPr>
          <p:spPr>
            <a:xfrm>
              <a:off x="7193968" y="2912659"/>
              <a:ext cx="815755" cy="815755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36E01250-74C7-48DA-BE10-A1C28276F7C3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26E700FC-628B-4C44-AFBE-FE1E89C0E06A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8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4">
            <a:extLst>
              <a:ext uri="{FF2B5EF4-FFF2-40B4-BE49-F238E27FC236}">
                <a16:creationId xmlns:a16="http://schemas.microsoft.com/office/drawing/2014/main" id="{731C621A-A47B-4198-A42C-1962C421C4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57348" y="1538242"/>
          <a:ext cx="4572001" cy="189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4012201627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820648257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25845518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30907614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3866766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377876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4275438551"/>
                    </a:ext>
                  </a:extLst>
                </a:gridCol>
              </a:tblGrid>
              <a:tr h="4726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84588"/>
                  </a:ext>
                </a:extLst>
              </a:tr>
              <a:tr h="47269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42590"/>
                  </a:ext>
                </a:extLst>
              </a:tr>
              <a:tr h="47269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653565"/>
                  </a:ext>
                </a:extLst>
              </a:tr>
              <a:tr h="47269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247937"/>
                  </a:ext>
                </a:extLst>
              </a:tr>
            </a:tbl>
          </a:graphicData>
        </a:graphic>
      </p:graphicFrame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5" name="表格 21">
            <a:extLst>
              <a:ext uri="{FF2B5EF4-FFF2-40B4-BE49-F238E27FC236}">
                <a16:creationId xmlns:a16="http://schemas.microsoft.com/office/drawing/2014/main" id="{A78C19A6-67C5-4191-A4D5-A7C97DD5A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138620"/>
              </p:ext>
            </p:extLst>
          </p:nvPr>
        </p:nvGraphicFramePr>
        <p:xfrm>
          <a:off x="7802834" y="1538242"/>
          <a:ext cx="2190752" cy="401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1019579529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627919157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3737219429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25683934"/>
                    </a:ext>
                  </a:extLst>
                </a:gridCol>
              </a:tblGrid>
              <a:tr h="5735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683028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752576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890838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488882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047233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606440"/>
                  </a:ext>
                </a:extLst>
              </a:tr>
              <a:tr h="57354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306183"/>
                  </a:ext>
                </a:extLst>
              </a:tr>
            </a:tbl>
          </a:graphicData>
        </a:graphic>
      </p:graphicFrame>
      <p:graphicFrame>
        <p:nvGraphicFramePr>
          <p:cNvPr id="22" name="表格 24">
            <a:extLst>
              <a:ext uri="{FF2B5EF4-FFF2-40B4-BE49-F238E27FC236}">
                <a16:creationId xmlns:a16="http://schemas.microsoft.com/office/drawing/2014/main" id="{90023B30-59BF-44D8-8F3B-5C63A733265E}"/>
              </a:ext>
            </a:extLst>
          </p:cNvPr>
          <p:cNvGraphicFramePr>
            <a:graphicFrameLocks noGrp="1"/>
          </p:cNvGraphicFramePr>
          <p:nvPr/>
        </p:nvGraphicFramePr>
        <p:xfrm>
          <a:off x="1657348" y="3837495"/>
          <a:ext cx="657227" cy="53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7">
                  <a:extLst>
                    <a:ext uri="{9D8B030D-6E8A-4147-A177-3AD203B41FA5}">
                      <a16:colId xmlns:a16="http://schemas.microsoft.com/office/drawing/2014/main" val="2118889625"/>
                    </a:ext>
                  </a:extLst>
                </a:gridCol>
              </a:tblGrid>
              <a:tr h="53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011926"/>
                  </a:ext>
                </a:extLst>
              </a:tr>
            </a:tbl>
          </a:graphicData>
        </a:graphic>
      </p:graphicFrame>
      <p:graphicFrame>
        <p:nvGraphicFramePr>
          <p:cNvPr id="81" name="表格 24">
            <a:extLst>
              <a:ext uri="{FF2B5EF4-FFF2-40B4-BE49-F238E27FC236}">
                <a16:creationId xmlns:a16="http://schemas.microsoft.com/office/drawing/2014/main" id="{EF2E5AD0-5116-465E-8E42-DFB0DCDCD176}"/>
              </a:ext>
            </a:extLst>
          </p:cNvPr>
          <p:cNvGraphicFramePr>
            <a:graphicFrameLocks noGrp="1"/>
          </p:cNvGraphicFramePr>
          <p:nvPr/>
        </p:nvGraphicFramePr>
        <p:xfrm>
          <a:off x="1657348" y="4896195"/>
          <a:ext cx="657227" cy="53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7">
                  <a:extLst>
                    <a:ext uri="{9D8B030D-6E8A-4147-A177-3AD203B41FA5}">
                      <a16:colId xmlns:a16="http://schemas.microsoft.com/office/drawing/2014/main" val="2118889625"/>
                    </a:ext>
                  </a:extLst>
                </a:gridCol>
              </a:tblGrid>
              <a:tr h="53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011926"/>
                  </a:ext>
                </a:extLst>
              </a:tr>
            </a:tbl>
          </a:graphicData>
        </a:graphic>
      </p:graphicFrame>
      <p:sp>
        <p:nvSpPr>
          <p:cNvPr id="25" name="文字方塊 24">
            <a:extLst>
              <a:ext uri="{FF2B5EF4-FFF2-40B4-BE49-F238E27FC236}">
                <a16:creationId xmlns:a16="http://schemas.microsoft.com/office/drawing/2014/main" id="{4B33B036-ADD7-4A95-8F6A-3035DED0FC60}"/>
              </a:ext>
            </a:extLst>
          </p:cNvPr>
          <p:cNvSpPr txBox="1"/>
          <p:nvPr/>
        </p:nvSpPr>
        <p:spPr>
          <a:xfrm>
            <a:off x="2314575" y="3832840"/>
            <a:ext cx="4461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= cache miss, 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  requested from main memory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1B6BB89A-1907-42B1-85B5-C585842C4DFD}"/>
              </a:ext>
            </a:extLst>
          </p:cNvPr>
          <p:cNvSpPr txBox="1"/>
          <p:nvPr/>
        </p:nvSpPr>
        <p:spPr>
          <a:xfrm>
            <a:off x="2314575" y="4862799"/>
            <a:ext cx="4206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= cache hit, 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  loaded as part of cache line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23D2C33-728A-4432-AB76-52896D9279B4}"/>
              </a:ext>
            </a:extLst>
          </p:cNvPr>
          <p:cNvSpPr txBox="1"/>
          <p:nvPr/>
        </p:nvSpPr>
        <p:spPr>
          <a:xfrm>
            <a:off x="3713958" y="98273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7667BAE-232F-439C-AAB8-81D260E2D75A}"/>
              </a:ext>
            </a:extLst>
          </p:cNvPr>
          <p:cNvSpPr txBox="1"/>
          <p:nvPr/>
        </p:nvSpPr>
        <p:spPr>
          <a:xfrm>
            <a:off x="6840772" y="2247372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zh-TW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42474A96-C015-4B29-A0A8-C56F0660158B}"/>
              </a:ext>
            </a:extLst>
          </p:cNvPr>
          <p:cNvSpPr txBox="1"/>
          <p:nvPr/>
        </p:nvSpPr>
        <p:spPr>
          <a:xfrm>
            <a:off x="8668820" y="973697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A5CC7F77-0BF4-4EF5-A006-9B7CFCC8564C}"/>
              </a:ext>
            </a:extLst>
          </p:cNvPr>
          <p:cNvSpPr/>
          <p:nvPr/>
        </p:nvSpPr>
        <p:spPr>
          <a:xfrm>
            <a:off x="1290927" y="1703058"/>
            <a:ext cx="4467225" cy="544314"/>
          </a:xfrm>
          <a:prstGeom prst="rightArrow">
            <a:avLst>
              <a:gd name="adj1" fmla="val 50000"/>
              <a:gd name="adj2" fmla="val 98997"/>
            </a:avLst>
          </a:prstGeom>
          <a:solidFill>
            <a:schemeClr val="accent2">
              <a:lumMod val="75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Traversal order</a:t>
            </a:r>
            <a:endParaRPr lang="zh-TW" altLang="en-US" dirty="0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9D7775FC-B457-434E-AF52-69B352864692}"/>
              </a:ext>
            </a:extLst>
          </p:cNvPr>
          <p:cNvSpPr/>
          <p:nvPr/>
        </p:nvSpPr>
        <p:spPr>
          <a:xfrm>
            <a:off x="7511007" y="1821593"/>
            <a:ext cx="2190752" cy="544314"/>
          </a:xfrm>
          <a:prstGeom prst="rightArrow">
            <a:avLst>
              <a:gd name="adj1" fmla="val 50000"/>
              <a:gd name="adj2" fmla="val 98997"/>
            </a:avLst>
          </a:prstGeom>
          <a:solidFill>
            <a:schemeClr val="accent2">
              <a:lumMod val="75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Traversal order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52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03A1D3-92CF-4054-AEDA-CC99A601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3263"/>
            <a:ext cx="10515600" cy="53437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B902AA-1DE6-4BCC-9AE9-4372DCDEB531}"/>
              </a:ext>
            </a:extLst>
          </p:cNvPr>
          <p:cNvSpPr/>
          <p:nvPr/>
        </p:nvSpPr>
        <p:spPr>
          <a:xfrm>
            <a:off x="1714500" y="1628775"/>
            <a:ext cx="1981200" cy="1038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Read A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5C135C-0666-420C-974A-A8FE85744F1A}"/>
              </a:ext>
            </a:extLst>
          </p:cNvPr>
          <p:cNvSpPr/>
          <p:nvPr/>
        </p:nvSpPr>
        <p:spPr>
          <a:xfrm>
            <a:off x="1714500" y="3349933"/>
            <a:ext cx="1981200" cy="1038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Read B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2185EE1-203A-4705-8BD7-7A5580207847}"/>
              </a:ext>
            </a:extLst>
          </p:cNvPr>
          <p:cNvSpPr/>
          <p:nvPr/>
        </p:nvSpPr>
        <p:spPr>
          <a:xfrm>
            <a:off x="4991100" y="2543175"/>
            <a:ext cx="1981200" cy="1038225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err="1">
                <a:latin typeface="Arial" panose="020B0604020202020204" pitchFamily="34" charset="0"/>
                <a:cs typeface="Arial" panose="020B0604020202020204" pitchFamily="34" charset="0"/>
              </a:rPr>
              <a:t>mmult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455688D-D2A0-4C25-89E1-C64A35E4DAC9}"/>
              </a:ext>
            </a:extLst>
          </p:cNvPr>
          <p:cNvSpPr/>
          <p:nvPr/>
        </p:nvSpPr>
        <p:spPr>
          <a:xfrm>
            <a:off x="8172450" y="2543174"/>
            <a:ext cx="1981200" cy="1038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Write C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1F6CF70A-DFAF-46EF-AD29-43D12F16FDAB}"/>
              </a:ext>
            </a:extLst>
          </p:cNvPr>
          <p:cNvCxnSpPr>
            <a:endCxn id="24" idx="1"/>
          </p:cNvCxnSpPr>
          <p:nvPr/>
        </p:nvCxnSpPr>
        <p:spPr>
          <a:xfrm>
            <a:off x="3695700" y="2162175"/>
            <a:ext cx="1295400" cy="900113"/>
          </a:xfrm>
          <a:prstGeom prst="straightConnector1">
            <a:avLst/>
          </a:prstGeom>
          <a:ln w="76200">
            <a:solidFill>
              <a:srgbClr val="0B395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2714F4D-0727-4A4E-94C9-2CBCD1475E0E}"/>
              </a:ext>
            </a:extLst>
          </p:cNvPr>
          <p:cNvCxnSpPr>
            <a:endCxn id="24" idx="1"/>
          </p:cNvCxnSpPr>
          <p:nvPr/>
        </p:nvCxnSpPr>
        <p:spPr>
          <a:xfrm flipV="1">
            <a:off x="3695700" y="3062288"/>
            <a:ext cx="1295400" cy="842962"/>
          </a:xfrm>
          <a:prstGeom prst="straightConnector1">
            <a:avLst/>
          </a:prstGeom>
          <a:ln w="76200">
            <a:solidFill>
              <a:srgbClr val="0B395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76EB5CC-81CA-48B5-85E6-8E6104863B97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 flipV="1">
            <a:off x="6972300" y="3062287"/>
            <a:ext cx="1200150" cy="1"/>
          </a:xfrm>
          <a:prstGeom prst="straightConnector1">
            <a:avLst/>
          </a:prstGeom>
          <a:ln w="76200">
            <a:solidFill>
              <a:srgbClr val="0B395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97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121C28-FABB-4CA8-A18C-BCBAF350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355"/>
            <a:ext cx="10515600" cy="5211608"/>
          </a:xfrm>
        </p:spPr>
        <p:txBody>
          <a:bodyPr/>
          <a:lstStyle/>
          <a:p>
            <a:r>
              <a:rPr lang="en-US" altLang="zh-TW" dirty="0"/>
              <a:t>#pragma HLS LOOP_TRIPCOUNT: analysis only</a:t>
            </a:r>
          </a:p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1: II= 64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8D80C0F-4F02-4DA6-B6C8-7F4F11C33891}"/>
              </a:ext>
            </a:extLst>
          </p:cNvPr>
          <p:cNvSpPr txBox="1"/>
          <p:nvPr/>
        </p:nvSpPr>
        <p:spPr>
          <a:xfrm>
            <a:off x="1059803" y="1517602"/>
            <a:ext cx="6296025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lreorder1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size;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LOOP_TRIPCOUNT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lreorder2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&lt; size; 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HLS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LOOP_TRIPCOUNT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c_size</a:t>
            </a:r>
            <a:endParaRPr lang="en-US" altLang="zh-TW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lreorder3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 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k &lt; MAX_SIZE; k++) {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 = (k ==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result +=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 *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temp_sum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 = result;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(k== size -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 = result;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右中括弧 2">
            <a:extLst>
              <a:ext uri="{FF2B5EF4-FFF2-40B4-BE49-F238E27FC236}">
                <a16:creationId xmlns:a16="http://schemas.microsoft.com/office/drawing/2014/main" id="{831FBCB7-D49C-4E1A-B2A2-3095B3597B06}"/>
              </a:ext>
            </a:extLst>
          </p:cNvPr>
          <p:cNvSpPr/>
          <p:nvPr/>
        </p:nvSpPr>
        <p:spPr>
          <a:xfrm>
            <a:off x="7244179" y="2396971"/>
            <a:ext cx="408372" cy="1526959"/>
          </a:xfrm>
          <a:prstGeom prst="righ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966AA8-A8DA-4FCB-B069-E7A103AA31B5}"/>
              </a:ext>
            </a:extLst>
          </p:cNvPr>
          <p:cNvSpPr txBox="1"/>
          <p:nvPr/>
        </p:nvSpPr>
        <p:spPr>
          <a:xfrm>
            <a:off x="7743085" y="2421114"/>
            <a:ext cx="4279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Temp_sum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在每一次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k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變動的時候，都會與下一個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iteration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有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data dependency</a:t>
            </a:r>
          </a:p>
          <a:p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因此在這個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loop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內，如果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max size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為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64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，就需要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64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個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cycle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完成</a:t>
            </a:r>
            <a:endParaRPr lang="en-US" altLang="zh-TW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故對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loop2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來說，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II=64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63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121C28-FABB-4CA8-A18C-BCBAF350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355"/>
            <a:ext cx="10515600" cy="521160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15B1772-AAAB-40F4-AB86-20EE851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058400" cy="833263"/>
          </a:xfrm>
        </p:spPr>
        <p:txBody>
          <a:bodyPr/>
          <a:lstStyle/>
          <a:p>
            <a:r>
              <a:rPr lang="en-US" altLang="zh-TW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1: II= 64 (HW Emu. Timeline)</a:t>
            </a:r>
            <a:endParaRPr lang="zh-TW" altLang="en-US" b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43528B4-3314-439B-AA49-A88CCB781888}"/>
              </a:ext>
            </a:extLst>
          </p:cNvPr>
          <p:cNvCxnSpPr>
            <a:cxnSpLocks/>
          </p:cNvCxnSpPr>
          <p:nvPr/>
        </p:nvCxnSpPr>
        <p:spPr>
          <a:xfrm>
            <a:off x="838200" y="816746"/>
            <a:ext cx="10515600" cy="0"/>
          </a:xfrm>
          <a:prstGeom prst="line">
            <a:avLst/>
          </a:prstGeom>
          <a:ln w="76200" cmpd="thickThin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8DF2498-3C7B-4165-AECA-AD2721A8A49A}"/>
              </a:ext>
            </a:extLst>
          </p:cNvPr>
          <p:cNvGrpSpPr/>
          <p:nvPr/>
        </p:nvGrpSpPr>
        <p:grpSpPr>
          <a:xfrm>
            <a:off x="0" y="5956917"/>
            <a:ext cx="12192000" cy="901083"/>
            <a:chOff x="0" y="5956917"/>
            <a:chExt cx="12192000" cy="901083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C2FE985-C9AC-48A2-B82F-37D8826E98C8}"/>
                </a:ext>
              </a:extLst>
            </p:cNvPr>
            <p:cNvSpPr/>
            <p:nvPr/>
          </p:nvSpPr>
          <p:spPr>
            <a:xfrm>
              <a:off x="0" y="6105525"/>
              <a:ext cx="12192000" cy="752475"/>
            </a:xfrm>
            <a:prstGeom prst="rect">
              <a:avLst/>
            </a:prstGeom>
            <a:solidFill>
              <a:srgbClr val="0B395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EDEAF66-6E7A-4C8A-8C65-F570CB100E23}"/>
                </a:ext>
              </a:extLst>
            </p:cNvPr>
            <p:cNvSpPr/>
            <p:nvPr/>
          </p:nvSpPr>
          <p:spPr>
            <a:xfrm>
              <a:off x="0" y="5956917"/>
              <a:ext cx="12192000" cy="14860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D36F1-E727-4BE2-A2FC-9535B824A269}"/>
              </a:ext>
            </a:extLst>
          </p:cNvPr>
          <p:cNvSpPr txBox="1"/>
          <p:nvPr/>
        </p:nvSpPr>
        <p:spPr>
          <a:xfrm>
            <a:off x="10959866" y="64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/ 03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92C5F2-AD45-4BED-A39E-791269FB7156}"/>
              </a:ext>
            </a:extLst>
          </p:cNvPr>
          <p:cNvSpPr txBox="1"/>
          <p:nvPr/>
        </p:nvSpPr>
        <p:spPr>
          <a:xfrm>
            <a:off x="0" y="64817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HLS Lab B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圖片 15" descr="一張含有 桌 的圖片&#10;&#10;自動產生的描述">
            <a:extLst>
              <a:ext uri="{FF2B5EF4-FFF2-40B4-BE49-F238E27FC236}">
                <a16:creationId xmlns:a16="http://schemas.microsoft.com/office/drawing/2014/main" id="{F04F0E11-6468-42B7-A0E1-AA833CC54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56"/>
          <a:stretch/>
        </p:blipFill>
        <p:spPr>
          <a:xfrm>
            <a:off x="608789" y="1593511"/>
            <a:ext cx="10974422" cy="358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3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2156</Words>
  <Application>Microsoft Office PowerPoint</Application>
  <PresentationFormat>寬螢幕</PresentationFormat>
  <Paragraphs>336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佈景主題</vt:lpstr>
      <vt:lpstr>Lab B Loop Reorder</vt:lpstr>
      <vt:lpstr>Matrix Multiplication</vt:lpstr>
      <vt:lpstr>Cache</vt:lpstr>
      <vt:lpstr>Code</vt:lpstr>
      <vt:lpstr>Loop Reorder</vt:lpstr>
      <vt:lpstr>Cache</vt:lpstr>
      <vt:lpstr>Flow Chart</vt:lpstr>
      <vt:lpstr>Case 1: II= 64</vt:lpstr>
      <vt:lpstr>Case 1: II= 64 (HW Emu. Timeline)</vt:lpstr>
      <vt:lpstr>Case 2: II= 1</vt:lpstr>
      <vt:lpstr>Case 2: II= 1 (HW Emu. Timeline)</vt:lpstr>
      <vt:lpstr>Case 3: II= 1 + UNROLL Loop</vt:lpstr>
      <vt:lpstr>Case 3: II= 1 + UNROLL Loop    (HW Emu. Timeline)</vt:lpstr>
      <vt:lpstr>Case 4: II= 1 + UNROLL Data (Read)</vt:lpstr>
      <vt:lpstr>Case 4: II= 1 + UNROLL Data (Write)</vt:lpstr>
      <vt:lpstr>Case 4: II= 1 + UNROLL Data    (HW Emu. Timeline)</vt:lpstr>
      <vt:lpstr>SW Emulation</vt:lpstr>
      <vt:lpstr>HW Emulation</vt:lpstr>
      <vt:lpstr>Hardware</vt:lpstr>
      <vt:lpstr>Summary</vt:lpstr>
      <vt:lpstr>Question</vt:lpstr>
      <vt:lpstr>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B Loop Reorder</dc:title>
  <dc:creator>王睿瑄</dc:creator>
  <cp:lastModifiedBy>王睿瑄</cp:lastModifiedBy>
  <cp:revision>5</cp:revision>
  <dcterms:created xsi:type="dcterms:W3CDTF">2022-03-27T14:41:17Z</dcterms:created>
  <dcterms:modified xsi:type="dcterms:W3CDTF">2022-04-01T05:36:36Z</dcterms:modified>
</cp:coreProperties>
</file>