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1" r:id="rId5"/>
    <p:sldId id="263" r:id="rId6"/>
    <p:sldId id="264" r:id="rId7"/>
    <p:sldId id="265" r:id="rId8"/>
    <p:sldId id="266" r:id="rId9"/>
    <p:sldId id="259" r:id="rId10"/>
    <p:sldId id="262" r:id="rId11"/>
    <p:sldId id="267" r:id="rId12"/>
    <p:sldId id="268" r:id="rId13"/>
    <p:sldId id="269" r:id="rId14"/>
    <p:sldId id="273" r:id="rId15"/>
    <p:sldId id="270" r:id="rId16"/>
    <p:sldId id="275" r:id="rId17"/>
    <p:sldId id="274" r:id="rId18"/>
    <p:sldId id="272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45B0888-1887-4B49-83F4-CD6C72C34C4F}" type="datetimeFigureOut">
              <a:rPr lang="zh-TW" altLang="en-US" smtClean="0"/>
              <a:t>2022/3/26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91F5-C86A-4315-A5C6-2333B5D872E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96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0888-1887-4B49-83F4-CD6C72C34C4F}" type="datetimeFigureOut">
              <a:rPr lang="zh-TW" altLang="en-US" smtClean="0"/>
              <a:t>2022/3/26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91F5-C86A-4315-A5C6-2333B5D872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66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0888-1887-4B49-83F4-CD6C72C34C4F}" type="datetimeFigureOut">
              <a:rPr lang="zh-TW" altLang="en-US" smtClean="0"/>
              <a:t>2022/3/26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91F5-C86A-4315-A5C6-2333B5D872E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20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0888-1887-4B49-83F4-CD6C72C34C4F}" type="datetimeFigureOut">
              <a:rPr lang="zh-TW" altLang="en-US" smtClean="0"/>
              <a:t>2022/3/26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91F5-C86A-4315-A5C6-2333B5D872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54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0888-1887-4B49-83F4-CD6C72C34C4F}" type="datetimeFigureOut">
              <a:rPr lang="zh-TW" altLang="en-US" smtClean="0"/>
              <a:t>2022/3/26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91F5-C86A-4315-A5C6-2333B5D872E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52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0888-1887-4B49-83F4-CD6C72C34C4F}" type="datetimeFigureOut">
              <a:rPr lang="zh-TW" altLang="en-US" smtClean="0"/>
              <a:t>2022/3/26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91F5-C86A-4315-A5C6-2333B5D872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35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0888-1887-4B49-83F4-CD6C72C34C4F}" type="datetimeFigureOut">
              <a:rPr lang="zh-TW" altLang="en-US" smtClean="0"/>
              <a:t>2022/3/26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91F5-C86A-4315-A5C6-2333B5D872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86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0888-1887-4B49-83F4-CD6C72C34C4F}" type="datetimeFigureOut">
              <a:rPr lang="zh-TW" altLang="en-US" smtClean="0"/>
              <a:t>2022/3/26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91F5-C86A-4315-A5C6-2333B5D872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26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0888-1887-4B49-83F4-CD6C72C34C4F}" type="datetimeFigureOut">
              <a:rPr lang="zh-TW" altLang="en-US" smtClean="0"/>
              <a:t>2022/3/26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91F5-C86A-4315-A5C6-2333B5D872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40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0888-1887-4B49-83F4-CD6C72C34C4F}" type="datetimeFigureOut">
              <a:rPr lang="zh-TW" altLang="en-US" smtClean="0"/>
              <a:t>2022/3/26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91F5-C86A-4315-A5C6-2333B5D872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233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0888-1887-4B49-83F4-CD6C72C34C4F}" type="datetimeFigureOut">
              <a:rPr lang="zh-TW" altLang="en-US" smtClean="0"/>
              <a:t>2022/3/26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91F5-C86A-4315-A5C6-2333B5D872E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56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45B0888-1887-4B49-83F4-CD6C72C34C4F}" type="datetimeFigureOut">
              <a:rPr lang="zh-TW" altLang="en-US" smtClean="0"/>
              <a:t>2022/3/26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C9291F5-C86A-4315-A5C6-2333B5D872E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1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caota985107/prefix-sum-and-histogra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ilinx.com/htmldocs/xilinx2017_4/sdaccel_doc/dxe1504034360397.html" TargetMode="External"/><Relationship Id="rId2" Type="http://schemas.openxmlformats.org/officeDocument/2006/relationships/hyperlink" Target="https://github.com/KastnerRG/pp4fpga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DD91FA-B618-4A5E-99FA-56B874AE8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350" y="2351160"/>
            <a:ext cx="5829300" cy="1463040"/>
          </a:xfrm>
        </p:spPr>
        <p:txBody>
          <a:bodyPr/>
          <a:lstStyle/>
          <a:p>
            <a:r>
              <a:rPr lang="en-US" altLang="zh-TW" dirty="0"/>
              <a:t>Prefix Sum and Histogram</a:t>
            </a:r>
            <a:endParaRPr lang="zh-TW" altLang="en-US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E4D8EBC4-1F56-402C-8B5F-D3C5D8AE4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850" y="4255461"/>
            <a:ext cx="2400300" cy="146304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800" dirty="0"/>
              <a:t>通訊所</a:t>
            </a:r>
            <a:endParaRPr lang="en-US" altLang="zh-TW" sz="1800" dirty="0"/>
          </a:p>
          <a:p>
            <a:pPr algn="ctr">
              <a:lnSpc>
                <a:spcPct val="150000"/>
              </a:lnSpc>
            </a:pPr>
            <a:r>
              <a:rPr lang="en-US" altLang="zh-TW" sz="1800" dirty="0"/>
              <a:t>110064521</a:t>
            </a:r>
          </a:p>
          <a:p>
            <a:pPr algn="ctr">
              <a:lnSpc>
                <a:spcPct val="150000"/>
              </a:lnSpc>
            </a:pPr>
            <a:r>
              <a:rPr lang="zh-TW" altLang="en-US" sz="1800" dirty="0"/>
              <a:t>江威霖</a:t>
            </a:r>
          </a:p>
        </p:txBody>
      </p:sp>
    </p:spTree>
    <p:extLst>
      <p:ext uri="{BB962C8B-B14F-4D97-AF65-F5344CB8AC3E}">
        <p14:creationId xmlns:p14="http://schemas.microsoft.com/office/powerpoint/2010/main" val="3036734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4A69F5-BA3B-418F-AA42-D0EF48D1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79E56D-DB73-45B2-9C87-50B7A5F91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51" y="2376433"/>
            <a:ext cx="4283084" cy="402336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TW" sz="1100" b="1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1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histogram.h</a:t>
            </a:r>
            <a:r>
              <a:rPr lang="en-US" altLang="zh-TW" sz="1100" b="1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zh-TW" sz="1100" b="1" dirty="0">
                <a:solidFill>
                  <a:srgbClr val="0070C0"/>
                </a:solidFill>
                <a:latin typeface="Consolas" panose="020B0609020204030204" pitchFamily="49" charset="0"/>
              </a:rPr>
              <a:t>void histogram(</a:t>
            </a:r>
            <a:r>
              <a:rPr lang="en-US" altLang="zh-TW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100" b="1" dirty="0">
                <a:solidFill>
                  <a:srgbClr val="0070C0"/>
                </a:solidFill>
                <a:latin typeface="Consolas" panose="020B0609020204030204" pitchFamily="49" charset="0"/>
              </a:rPr>
              <a:t> in[INPUT_SIZE], </a:t>
            </a:r>
            <a:r>
              <a:rPr lang="en-US" altLang="zh-TW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100" b="1" dirty="0">
                <a:solidFill>
                  <a:srgbClr val="0070C0"/>
                </a:solidFill>
                <a:latin typeface="Consolas" panose="020B0609020204030204" pitchFamily="49" charset="0"/>
              </a:rPr>
              <a:t> hist[VALUE_SIZE]) {</a:t>
            </a:r>
          </a:p>
          <a:p>
            <a:r>
              <a:rPr lang="zh-TW" altLang="en-US" sz="11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#pragma </a:t>
            </a:r>
            <a:r>
              <a:rPr lang="en-US" altLang="zh-TW" sz="1100" b="1" dirty="0">
                <a:solidFill>
                  <a:srgbClr val="0070C0"/>
                </a:solidFill>
                <a:latin typeface="Consolas" panose="020B0609020204030204" pitchFamily="49" charset="0"/>
              </a:rPr>
              <a:t>HLS INTERFACE </a:t>
            </a:r>
            <a:r>
              <a:rPr lang="en-US" altLang="zh-TW" sz="11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s_axilite</a:t>
            </a:r>
            <a:r>
              <a:rPr lang="en-US" altLang="zh-TW" sz="1100" b="1" dirty="0">
                <a:solidFill>
                  <a:srgbClr val="0070C0"/>
                </a:solidFill>
                <a:latin typeface="Consolas" panose="020B0609020204030204" pitchFamily="49" charset="0"/>
              </a:rPr>
              <a:t> port=</a:t>
            </a:r>
            <a:r>
              <a:rPr lang="en-US" altLang="zh-TW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</a:p>
          <a:p>
            <a:r>
              <a:rPr lang="zh-TW" altLang="en-US" sz="11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#pragma </a:t>
            </a:r>
            <a:r>
              <a:rPr lang="en-US" altLang="zh-TW" sz="1100" b="1" dirty="0">
                <a:solidFill>
                  <a:srgbClr val="0070C0"/>
                </a:solidFill>
                <a:latin typeface="Consolas" panose="020B0609020204030204" pitchFamily="49" charset="0"/>
              </a:rPr>
              <a:t>HLS INTERFACE </a:t>
            </a:r>
            <a:r>
              <a:rPr lang="en-US" altLang="zh-TW" sz="11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s_axilite</a:t>
            </a:r>
            <a:r>
              <a:rPr lang="en-US" altLang="zh-TW" sz="1100" b="1" dirty="0">
                <a:solidFill>
                  <a:srgbClr val="0070C0"/>
                </a:solidFill>
                <a:latin typeface="Consolas" panose="020B0609020204030204" pitchFamily="49" charset="0"/>
              </a:rPr>
              <a:t> register port=</a:t>
            </a:r>
            <a:r>
              <a:rPr lang="en-US" altLang="zh-TW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</a:p>
          <a:p>
            <a:r>
              <a:rPr lang="zh-TW" alt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#pragma </a:t>
            </a:r>
            <a:r>
              <a:rPr lang="en-US" altLang="zh-TW" sz="1100" b="1" dirty="0">
                <a:solidFill>
                  <a:srgbClr val="0070C0"/>
                </a:solidFill>
                <a:latin typeface="Consolas" panose="020B0609020204030204" pitchFamily="49" charset="0"/>
              </a:rPr>
              <a:t>HLS INTERFACE </a:t>
            </a:r>
            <a:r>
              <a:rPr lang="en-US" altLang="zh-TW" sz="11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s_axilite</a:t>
            </a:r>
            <a:r>
              <a:rPr lang="en-US" altLang="zh-TW" sz="1100" b="1" dirty="0">
                <a:solidFill>
                  <a:srgbClr val="0070C0"/>
                </a:solidFill>
                <a:latin typeface="Consolas" panose="020B0609020204030204" pitchFamily="49" charset="0"/>
              </a:rPr>
              <a:t> register port=</a:t>
            </a:r>
            <a:r>
              <a:rPr lang="en-US" altLang="zh-TW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hist</a:t>
            </a:r>
          </a:p>
          <a:p>
            <a:r>
              <a:rPr lang="zh-TW" altLang="en-US" sz="11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1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100" b="1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1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zh-TW" altLang="en-US" sz="11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100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1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100" b="1" dirty="0">
                <a:solidFill>
                  <a:srgbClr val="0070C0"/>
                </a:solidFill>
                <a:latin typeface="Consolas" panose="020B0609020204030204" pitchFamily="49" charset="0"/>
              </a:rPr>
              <a:t> = 0; </a:t>
            </a:r>
            <a:r>
              <a:rPr lang="en-US" altLang="zh-TW" sz="11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100" b="1" dirty="0">
                <a:solidFill>
                  <a:srgbClr val="0070C0"/>
                </a:solidFill>
                <a:latin typeface="Consolas" panose="020B0609020204030204" pitchFamily="49" charset="0"/>
              </a:rPr>
              <a:t> &lt; INPUT_SIZE; </a:t>
            </a:r>
            <a:r>
              <a:rPr lang="en-US" altLang="zh-TW" sz="11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100" b="1" dirty="0">
                <a:solidFill>
                  <a:srgbClr val="0070C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zh-TW" altLang="en-US" sz="11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#pragma </a:t>
            </a:r>
            <a:r>
              <a:rPr lang="en-US" altLang="zh-TW" sz="1100" b="1" dirty="0">
                <a:solidFill>
                  <a:srgbClr val="0070C0"/>
                </a:solidFill>
                <a:latin typeface="Consolas" panose="020B0609020204030204" pitchFamily="49" charset="0"/>
              </a:rPr>
              <a:t>HLS PIPELINE II=2</a:t>
            </a:r>
          </a:p>
          <a:p>
            <a:r>
              <a:rPr lang="zh-TW" altLang="en-US" sz="11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100" b="1" dirty="0">
                <a:solidFill>
                  <a:srgbClr val="0070C0"/>
                </a:solidFill>
                <a:latin typeface="Consolas" panose="020B0609020204030204" pitchFamily="49" charset="0"/>
              </a:rPr>
              <a:t> = in[</a:t>
            </a:r>
            <a:r>
              <a:rPr lang="en-US" altLang="zh-TW" sz="11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100" b="1" dirty="0">
                <a:solidFill>
                  <a:srgbClr val="0070C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zh-TW" altLang="en-US" sz="11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b="1" dirty="0">
                <a:solidFill>
                  <a:srgbClr val="0070C0"/>
                </a:solidFill>
                <a:latin typeface="Consolas" panose="020B0609020204030204" pitchFamily="49" charset="0"/>
              </a:rPr>
              <a:t>hist[</a:t>
            </a:r>
            <a:r>
              <a:rPr lang="en-US" altLang="zh-TW" sz="11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100" b="1" dirty="0">
                <a:solidFill>
                  <a:srgbClr val="0070C0"/>
                </a:solidFill>
                <a:latin typeface="Consolas" panose="020B0609020204030204" pitchFamily="49" charset="0"/>
              </a:rPr>
              <a:t>] = hist[</a:t>
            </a:r>
            <a:r>
              <a:rPr lang="en-US" altLang="zh-TW" sz="11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100" b="1" dirty="0">
                <a:solidFill>
                  <a:srgbClr val="0070C0"/>
                </a:solidFill>
                <a:latin typeface="Consolas" panose="020B0609020204030204" pitchFamily="49" charset="0"/>
              </a:rPr>
              <a:t>] + 1;</a:t>
            </a:r>
          </a:p>
          <a:p>
            <a:endParaRPr lang="en-US" altLang="zh-TW" sz="11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TW" sz="1100" b="1" dirty="0">
                <a:solidFill>
                  <a:srgbClr val="0070C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zh-TW" sz="110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en-US" altLang="zh-TW" sz="11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EB9363D-7003-48C9-8766-3E74CF5480B0}"/>
              </a:ext>
            </a:extLst>
          </p:cNvPr>
          <p:cNvSpPr txBox="1"/>
          <p:nvPr/>
        </p:nvSpPr>
        <p:spPr>
          <a:xfrm>
            <a:off x="227136" y="2006006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Original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F013963-221E-44DD-ACDC-03C84DC9F66B}"/>
              </a:ext>
            </a:extLst>
          </p:cNvPr>
          <p:cNvSpPr txBox="1"/>
          <p:nvPr/>
        </p:nvSpPr>
        <p:spPr>
          <a:xfrm>
            <a:off x="4542136" y="2006006"/>
            <a:ext cx="104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Improved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2335D3-4011-4339-BA6E-DB584F76212A}"/>
              </a:ext>
            </a:extLst>
          </p:cNvPr>
          <p:cNvSpPr/>
          <p:nvPr/>
        </p:nvSpPr>
        <p:spPr>
          <a:xfrm>
            <a:off x="4466634" y="2456354"/>
            <a:ext cx="4647501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 b="1" dirty="0">
                <a:solidFill>
                  <a:srgbClr val="0070C0"/>
                </a:solidFill>
                <a:latin typeface="Consolas" panose="020B0609020204030204" pitchFamily="49" charset="0"/>
              </a:rPr>
              <a:t>#include "</a:t>
            </a:r>
            <a:r>
              <a:rPr lang="en-US" altLang="zh-TW" sz="105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histogram.h</a:t>
            </a:r>
            <a:r>
              <a:rPr lang="en-US" altLang="zh-TW" sz="1050" b="1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zh-TW" sz="1050" b="1" dirty="0">
                <a:solidFill>
                  <a:srgbClr val="0070C0"/>
                </a:solidFill>
                <a:latin typeface="Consolas" panose="020B0609020204030204" pitchFamily="49" charset="0"/>
              </a:rPr>
              <a:t>    void histogram(</a:t>
            </a:r>
            <a:r>
              <a:rPr lang="en-US" altLang="zh-TW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050" b="1" dirty="0">
                <a:solidFill>
                  <a:srgbClr val="0070C0"/>
                </a:solidFill>
                <a:latin typeface="Consolas" panose="020B0609020204030204" pitchFamily="49" charset="0"/>
              </a:rPr>
              <a:t> in[INPUT_SIZE], </a:t>
            </a:r>
            <a:r>
              <a:rPr lang="en-US" altLang="zh-TW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050" b="1" dirty="0">
                <a:solidFill>
                  <a:srgbClr val="0070C0"/>
                </a:solidFill>
                <a:latin typeface="Consolas" panose="020B0609020204030204" pitchFamily="49" charset="0"/>
              </a:rPr>
              <a:t> hist[VALUE_SIZE]) {</a:t>
            </a:r>
          </a:p>
          <a:p>
            <a:r>
              <a:rPr lang="en-US" altLang="zh-TW" sz="1050" b="1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050" b="1" dirty="0">
                <a:solidFill>
                  <a:srgbClr val="0070C0"/>
                </a:solidFill>
                <a:latin typeface="Consolas" panose="020B0609020204030204" pitchFamily="49" charset="0"/>
              </a:rPr>
              <a:t> acc = 0;</a:t>
            </a:r>
          </a:p>
          <a:p>
            <a:r>
              <a:rPr lang="en-US" altLang="zh-TW" sz="1050" b="1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05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050" b="1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050" b="1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050" b="1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050" b="1" dirty="0">
                <a:solidFill>
                  <a:srgbClr val="0070C0"/>
                </a:solidFill>
                <a:latin typeface="Consolas" panose="020B0609020204030204" pitchFamily="49" charset="0"/>
              </a:rPr>
              <a:t> old = in[0];</a:t>
            </a:r>
          </a:p>
          <a:p>
            <a:r>
              <a:rPr lang="en-US" altLang="zh-TW" sz="1050" b="1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#pragma </a:t>
            </a:r>
            <a:r>
              <a:rPr lang="en-US" altLang="zh-TW" sz="1050" b="1" dirty="0">
                <a:solidFill>
                  <a:srgbClr val="0070C0"/>
                </a:solidFill>
                <a:latin typeface="Consolas" panose="020B0609020204030204" pitchFamily="49" charset="0"/>
              </a:rPr>
              <a:t>HLS DEPENDENCE variable=hist intra RAW </a:t>
            </a:r>
            <a:r>
              <a:rPr lang="en-US" altLang="zh-TW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  <a:p>
            <a:endParaRPr lang="en-US" altLang="zh-TW" sz="105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TW" sz="1050" b="1" dirty="0">
                <a:solidFill>
                  <a:srgbClr val="0070C0"/>
                </a:solidFill>
                <a:latin typeface="Consolas" panose="020B0609020204030204" pitchFamily="49" charset="0"/>
              </a:rPr>
              <a:t>    for(</a:t>
            </a:r>
            <a:r>
              <a:rPr lang="en-US" altLang="zh-TW" sz="105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050" b="1" dirty="0">
                <a:solidFill>
                  <a:srgbClr val="0070C0"/>
                </a:solidFill>
                <a:latin typeface="Consolas" panose="020B0609020204030204" pitchFamily="49" charset="0"/>
              </a:rPr>
              <a:t> = 0; </a:t>
            </a:r>
            <a:r>
              <a:rPr lang="en-US" altLang="zh-TW" sz="105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050" b="1" dirty="0">
                <a:solidFill>
                  <a:srgbClr val="0070C0"/>
                </a:solidFill>
                <a:latin typeface="Consolas" panose="020B0609020204030204" pitchFamily="49" charset="0"/>
              </a:rPr>
              <a:t> &lt; INPUT_SIZE; </a:t>
            </a:r>
            <a:r>
              <a:rPr lang="en-US" altLang="zh-TW" sz="105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050" b="1" dirty="0">
                <a:solidFill>
                  <a:srgbClr val="0070C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zh-TW" sz="1050" b="1" dirty="0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#pragma </a:t>
            </a:r>
            <a:r>
              <a:rPr lang="en-US" altLang="zh-TW" sz="1050" b="1" dirty="0">
                <a:solidFill>
                  <a:srgbClr val="0070C0"/>
                </a:solidFill>
                <a:latin typeface="Consolas" panose="020B0609020204030204" pitchFamily="49" charset="0"/>
              </a:rPr>
              <a:t>HLS PIPELINE II=1</a:t>
            </a:r>
          </a:p>
          <a:p>
            <a:endParaRPr lang="en-US" altLang="zh-TW" sz="105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TW" sz="1050" b="1" dirty="0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5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050" b="1" dirty="0">
                <a:solidFill>
                  <a:srgbClr val="0070C0"/>
                </a:solidFill>
                <a:latin typeface="Consolas" panose="020B0609020204030204" pitchFamily="49" charset="0"/>
              </a:rPr>
              <a:t> = in[</a:t>
            </a:r>
            <a:r>
              <a:rPr lang="en-US" altLang="zh-TW" sz="105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050" b="1" dirty="0">
                <a:solidFill>
                  <a:srgbClr val="0070C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sz="1050" b="1" dirty="0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050" b="1" dirty="0">
                <a:solidFill>
                  <a:srgbClr val="0070C0"/>
                </a:solidFill>
                <a:latin typeface="Consolas" panose="020B0609020204030204" pitchFamily="49" charset="0"/>
              </a:rPr>
              <a:t>(old == </a:t>
            </a:r>
            <a:r>
              <a:rPr lang="en-US" altLang="zh-TW" sz="105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050" b="1" dirty="0">
                <a:solidFill>
                  <a:srgbClr val="0070C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sz="1050" b="1" dirty="0">
                <a:solidFill>
                  <a:srgbClr val="0070C0"/>
                </a:solidFill>
                <a:latin typeface="Consolas" panose="020B0609020204030204" pitchFamily="49" charset="0"/>
              </a:rPr>
              <a:t>      acc = acc + 1;</a:t>
            </a:r>
          </a:p>
          <a:p>
            <a:r>
              <a:rPr lang="en-US" altLang="zh-TW" sz="1050" b="1" dirty="0">
                <a:solidFill>
                  <a:srgbClr val="0070C0"/>
                </a:solidFill>
                <a:latin typeface="Consolas" panose="020B0609020204030204" pitchFamily="49" charset="0"/>
              </a:rPr>
              <a:t>      } </a:t>
            </a:r>
            <a:r>
              <a:rPr lang="en-US" altLang="zh-TW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050" b="1" dirty="0">
                <a:solidFill>
                  <a:srgbClr val="0070C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TW" sz="105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hist[old] = acc;</a:t>
            </a:r>
          </a:p>
          <a:p>
            <a:r>
              <a:rPr lang="en-US" altLang="zh-TW" sz="105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acc = hist[</a:t>
            </a:r>
            <a:r>
              <a:rPr lang="en-US" altLang="zh-TW" sz="105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050" b="1" dirty="0">
                <a:solidFill>
                  <a:srgbClr val="0070C0"/>
                </a:solidFill>
                <a:latin typeface="Consolas" panose="020B0609020204030204" pitchFamily="49" charset="0"/>
              </a:rPr>
              <a:t>] + 1;</a:t>
            </a:r>
          </a:p>
          <a:p>
            <a:r>
              <a:rPr lang="en-US" altLang="zh-TW" sz="1050" b="1" dirty="0">
                <a:solidFill>
                  <a:srgbClr val="0070C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zh-TW" sz="1050" b="1" dirty="0">
                <a:solidFill>
                  <a:srgbClr val="0070C0"/>
                </a:solidFill>
                <a:latin typeface="Consolas" panose="020B0609020204030204" pitchFamily="49" charset="0"/>
              </a:rPr>
              <a:t>		old = </a:t>
            </a:r>
            <a:r>
              <a:rPr lang="en-US" altLang="zh-TW" sz="105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050" b="1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050" b="1" dirty="0">
                <a:solidFill>
                  <a:srgbClr val="0070C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zh-TW" sz="1050" b="1" dirty="0">
                <a:solidFill>
                  <a:srgbClr val="0070C0"/>
                </a:solidFill>
                <a:latin typeface="Consolas" panose="020B0609020204030204" pitchFamily="49" charset="0"/>
              </a:rPr>
              <a:t>	hist[old] = acc;</a:t>
            </a:r>
          </a:p>
          <a:p>
            <a:r>
              <a:rPr lang="en-US" altLang="zh-TW" sz="105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zh-TW" altLang="en-US" sz="105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276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9016C-494A-4681-8F73-6967C6DC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Synthesis Report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1AC3ABD-6F14-43DF-9AA2-0A08AB9F02AB}"/>
              </a:ext>
            </a:extLst>
          </p:cNvPr>
          <p:cNvSpPr txBox="1"/>
          <p:nvPr/>
        </p:nvSpPr>
        <p:spPr>
          <a:xfrm>
            <a:off x="374579" y="167097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Original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1F17F19-CCE6-4203-9A95-3C79A7A0DA7C}"/>
              </a:ext>
            </a:extLst>
          </p:cNvPr>
          <p:cNvSpPr txBox="1"/>
          <p:nvPr/>
        </p:nvSpPr>
        <p:spPr>
          <a:xfrm>
            <a:off x="374579" y="3480307"/>
            <a:ext cx="104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Improved</a:t>
            </a:r>
            <a:endParaRPr lang="zh-TW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5D82A5A-DCF3-46D6-8E47-50CA425B8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498431"/>
              </p:ext>
            </p:extLst>
          </p:nvPr>
        </p:nvGraphicFramePr>
        <p:xfrm>
          <a:off x="1972855" y="5542383"/>
          <a:ext cx="4719940" cy="107177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43988">
                  <a:extLst>
                    <a:ext uri="{9D8B030D-6E8A-4147-A177-3AD203B41FA5}">
                      <a16:colId xmlns:a16="http://schemas.microsoft.com/office/drawing/2014/main" val="3188337332"/>
                    </a:ext>
                  </a:extLst>
                </a:gridCol>
                <a:gridCol w="943988">
                  <a:extLst>
                    <a:ext uri="{9D8B030D-6E8A-4147-A177-3AD203B41FA5}">
                      <a16:colId xmlns:a16="http://schemas.microsoft.com/office/drawing/2014/main" val="452260424"/>
                    </a:ext>
                  </a:extLst>
                </a:gridCol>
                <a:gridCol w="943988">
                  <a:extLst>
                    <a:ext uri="{9D8B030D-6E8A-4147-A177-3AD203B41FA5}">
                      <a16:colId xmlns:a16="http://schemas.microsoft.com/office/drawing/2014/main" val="3724748232"/>
                    </a:ext>
                  </a:extLst>
                </a:gridCol>
                <a:gridCol w="943988">
                  <a:extLst>
                    <a:ext uri="{9D8B030D-6E8A-4147-A177-3AD203B41FA5}">
                      <a16:colId xmlns:a16="http://schemas.microsoft.com/office/drawing/2014/main" val="3099248481"/>
                    </a:ext>
                  </a:extLst>
                </a:gridCol>
                <a:gridCol w="943988">
                  <a:extLst>
                    <a:ext uri="{9D8B030D-6E8A-4147-A177-3AD203B41FA5}">
                      <a16:colId xmlns:a16="http://schemas.microsoft.com/office/drawing/2014/main" val="669965495"/>
                    </a:ext>
                  </a:extLst>
                </a:gridCol>
              </a:tblGrid>
              <a:tr h="495594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70799" marR="70799" marT="35399" marB="353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Latency</a:t>
                      </a:r>
                    </a:p>
                    <a:p>
                      <a:pPr algn="ctr"/>
                      <a:r>
                        <a:rPr lang="en-US" altLang="zh-TW" sz="1400" dirty="0"/>
                        <a:t>(cycles)</a:t>
                      </a:r>
                      <a:endParaRPr lang="zh-TW" altLang="en-US" sz="1400" dirty="0"/>
                    </a:p>
                  </a:txBody>
                  <a:tcPr marL="70799" marR="70799" marT="35399" marB="353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Latency</a:t>
                      </a:r>
                    </a:p>
                    <a:p>
                      <a:pPr algn="ctr"/>
                      <a:r>
                        <a:rPr lang="en-US" altLang="zh-TW" sz="1400" dirty="0"/>
                        <a:t>(ns)</a:t>
                      </a:r>
                      <a:endParaRPr lang="zh-TW" altLang="en-US" sz="1400" dirty="0"/>
                    </a:p>
                  </a:txBody>
                  <a:tcPr marL="70799" marR="70799" marT="35399" marB="353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FF</a:t>
                      </a:r>
                      <a:endParaRPr lang="zh-TW" altLang="en-US" sz="1400" dirty="0"/>
                    </a:p>
                  </a:txBody>
                  <a:tcPr marL="70799" marR="70799" marT="35399" marB="353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LUT</a:t>
                      </a:r>
                      <a:endParaRPr lang="zh-TW" altLang="en-US" sz="1400" dirty="0"/>
                    </a:p>
                  </a:txBody>
                  <a:tcPr marL="70799" marR="70799" marT="35399" marB="35399" anchor="ctr"/>
                </a:tc>
                <a:extLst>
                  <a:ext uri="{0D108BD9-81ED-4DB2-BD59-A6C34878D82A}">
                    <a16:rowId xmlns:a16="http://schemas.microsoft.com/office/drawing/2014/main" val="833520412"/>
                  </a:ext>
                </a:extLst>
              </a:tr>
              <a:tr h="287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Original</a:t>
                      </a:r>
                      <a:endParaRPr lang="zh-TW" altLang="en-US" sz="1400" dirty="0"/>
                    </a:p>
                  </a:txBody>
                  <a:tcPr marL="70799" marR="70799" marT="35399" marB="353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22</a:t>
                      </a:r>
                      <a:endParaRPr lang="zh-TW" altLang="en-US" sz="1400" dirty="0"/>
                    </a:p>
                  </a:txBody>
                  <a:tcPr marL="70799" marR="70799" marT="35399" marB="35399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220</a:t>
                      </a:r>
                      <a:endParaRPr lang="zh-TW" altLang="en-US" sz="1400" dirty="0"/>
                    </a:p>
                  </a:txBody>
                  <a:tcPr marL="70799" marR="70799" marT="35399" marB="35399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314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0799" marR="70799" marT="35399" marB="35399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412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0799" marR="70799" marT="35399" marB="35399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22993"/>
                  </a:ext>
                </a:extLst>
              </a:tr>
              <a:tr h="287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Improved</a:t>
                      </a:r>
                      <a:endParaRPr lang="zh-TW" altLang="en-US" sz="1400" dirty="0"/>
                    </a:p>
                  </a:txBody>
                  <a:tcPr marL="70799" marR="70799" marT="35399" marB="353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0799" marR="70799" marT="35399" marB="353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170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0799" marR="70799" marT="35399" marB="353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117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0799" marR="70799" marT="35399" marB="353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295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0799" marR="70799" marT="35399" marB="35399" anchor="ctr"/>
                </a:tc>
                <a:extLst>
                  <a:ext uri="{0D108BD9-81ED-4DB2-BD59-A6C34878D82A}">
                    <a16:rowId xmlns:a16="http://schemas.microsoft.com/office/drawing/2014/main" val="2318897440"/>
                  </a:ext>
                </a:extLst>
              </a:tr>
            </a:tbl>
          </a:graphicData>
        </a:graphic>
      </p:graphicFrame>
      <p:pic>
        <p:nvPicPr>
          <p:cNvPr id="4" name="圖片 3">
            <a:extLst>
              <a:ext uri="{FF2B5EF4-FFF2-40B4-BE49-F238E27FC236}">
                <a16:creationId xmlns:a16="http://schemas.microsoft.com/office/drawing/2014/main" id="{A9209C5D-5493-4F52-B33B-7B194C06C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160"/>
          <a:stretch/>
        </p:blipFill>
        <p:spPr>
          <a:xfrm>
            <a:off x="485804" y="2026056"/>
            <a:ext cx="7694043" cy="117397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E5070E0-F3D7-46E9-831C-1BF270C14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120" y="1243619"/>
            <a:ext cx="2202727" cy="132705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5EEE0A2-4FAB-465B-AD87-4E9843740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05" y="3952972"/>
            <a:ext cx="7694043" cy="11919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64A16FA-981F-4E59-893B-7B304B7EAA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0069" y="3116989"/>
            <a:ext cx="2164079" cy="127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91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9016C-494A-4681-8F73-6967C6DC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Jupyter</a:t>
            </a:r>
            <a:r>
              <a:rPr lang="en-US" altLang="zh-TW" dirty="0"/>
              <a:t> Result(1)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B317665-E123-423D-AA17-AFBC8D594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10" y="1719743"/>
            <a:ext cx="5708007" cy="4723867"/>
          </a:xfrm>
          <a:prstGeom prst="rect">
            <a:avLst/>
          </a:prstGeom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56BD794-51F1-48D0-B97E-80265D1DC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5461"/>
          <a:stretch/>
        </p:blipFill>
        <p:spPr>
          <a:xfrm>
            <a:off x="5240900" y="1719743"/>
            <a:ext cx="3882967" cy="2715270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20C956D-8D69-41DD-AC20-E539941598AB}"/>
              </a:ext>
            </a:extLst>
          </p:cNvPr>
          <p:cNvCxnSpPr>
            <a:cxnSpLocks/>
          </p:cNvCxnSpPr>
          <p:nvPr/>
        </p:nvCxnSpPr>
        <p:spPr>
          <a:xfrm flipH="1">
            <a:off x="2248251" y="2902591"/>
            <a:ext cx="2992649" cy="922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929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9016C-494A-4681-8F73-6967C6DC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Jupyter</a:t>
            </a:r>
            <a:r>
              <a:rPr lang="en-US" altLang="zh-TW" dirty="0"/>
              <a:t> Result(2)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848FE06-E4C7-49D8-A34D-EC4376986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8319" y="2231472"/>
            <a:ext cx="5930550" cy="407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54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42B6DB-1F35-491C-B2CD-3A1A5530F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gITHUB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8F0317-4474-4159-860B-E311976E9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286000"/>
            <a:ext cx="7290055" cy="4023360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https://github.com/caota985107/prefix-sum-and-histogram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2050" name="Picture 2" descr="https://aidanfinn.com/wp-content/uploads/2022/01/GitHub-logo-1024x576.png">
            <a:extLst>
              <a:ext uri="{FF2B5EF4-FFF2-40B4-BE49-F238E27FC236}">
                <a16:creationId xmlns:a16="http://schemas.microsoft.com/office/drawing/2014/main" id="{4F43B26B-7D3C-4DE0-956C-355EB485B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562" y="4773169"/>
            <a:ext cx="2931438" cy="164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857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925C8E-2A4F-408A-8C79-67880ABD7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3C4F0B-CAAC-4FC1-90D7-03BF333B2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645408"/>
            <a:ext cx="7290055" cy="4023360"/>
          </a:xfrm>
        </p:spPr>
        <p:txBody>
          <a:bodyPr/>
          <a:lstStyle/>
          <a:p>
            <a:r>
              <a:rPr lang="en-US" altLang="zh-TW" dirty="0"/>
              <a:t>1. </a:t>
            </a:r>
            <a:r>
              <a:rPr lang="zh-TW" altLang="en-US" dirty="0"/>
              <a:t>左方為</a:t>
            </a:r>
            <a:r>
              <a:rPr lang="en-US" altLang="zh-TW" dirty="0"/>
              <a:t>histogram</a:t>
            </a:r>
            <a:r>
              <a:rPr lang="zh-TW" altLang="en-US" dirty="0"/>
              <a:t>的主程式，經合成後為何會發生</a:t>
            </a:r>
            <a:r>
              <a:rPr lang="en-US" altLang="zh-TW" dirty="0"/>
              <a:t>violation</a:t>
            </a:r>
            <a:r>
              <a:rPr lang="zh-TW" altLang="en-US" dirty="0"/>
              <a:t>，該如何解決</a:t>
            </a:r>
            <a:r>
              <a:rPr lang="en-US" altLang="zh-TW" dirty="0">
                <a:latin typeface="+mn-ea"/>
              </a:rPr>
              <a:t>?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B89E27E-616D-4A02-BDB7-F6814A3A74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946"/>
          <a:stretch/>
        </p:blipFill>
        <p:spPr>
          <a:xfrm>
            <a:off x="768096" y="2315841"/>
            <a:ext cx="4681172" cy="340345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90B01AF-6397-416A-8EE5-8534E70D5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776" y="4017570"/>
            <a:ext cx="4098549" cy="151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84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53610B-037F-451F-942D-4ED125D8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9394C6-FDC5-4DAE-BE34-DAEFA4C88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Loop-independent dependence</a:t>
            </a:r>
            <a:r>
              <a:rPr lang="en-US" altLang="zh-TW" dirty="0"/>
              <a:t>: The same element is accessed in the same loop iteration.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Loop-carry dependence</a:t>
            </a:r>
            <a:r>
              <a:rPr lang="en-US" altLang="zh-TW" dirty="0"/>
              <a:t>: The same element is accessed in a different loop iteration.</a:t>
            </a:r>
            <a:br>
              <a:rPr lang="en-US" altLang="zh-TW" dirty="0"/>
            </a:b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C8F259-BFA8-4342-B5C1-6166B9CFA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915" y="3210142"/>
            <a:ext cx="1809994" cy="96741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E2D425F-D28E-43ED-ADD1-F33F3705E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915" y="4948518"/>
            <a:ext cx="1888343" cy="76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06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925C8E-2A4F-408A-8C79-67880ABD7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CC03C7-4CFB-4947-B937-DC8820025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422" y="2686274"/>
            <a:ext cx="5637401" cy="3586510"/>
          </a:xfrm>
          <a:prstGeom prst="rect">
            <a:avLst/>
          </a:prstGeom>
        </p:spPr>
      </p:pic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FD2541BD-F3A3-43CC-BD5F-7CB5BF816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864657"/>
            <a:ext cx="7290055" cy="4023360"/>
          </a:xfrm>
        </p:spPr>
        <p:txBody>
          <a:bodyPr/>
          <a:lstStyle/>
          <a:p>
            <a:r>
              <a:rPr lang="en-US" altLang="zh-TW" dirty="0"/>
              <a:t>Removes the dependence between in the same iterations of in function 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9822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816765-E584-46AA-80B4-E7D7DDFF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93A8A5-065C-4DC1-BB9B-BF0758372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 </a:t>
            </a:r>
            <a:r>
              <a:rPr lang="zh-TW" altLang="en-US" dirty="0"/>
              <a:t>在</a:t>
            </a:r>
            <a:r>
              <a:rPr lang="en-US" altLang="zh-TW" dirty="0"/>
              <a:t>Prefix sum </a:t>
            </a:r>
            <a:r>
              <a:rPr lang="zh-TW" altLang="en-US" dirty="0"/>
              <a:t>與</a:t>
            </a:r>
            <a:r>
              <a:rPr lang="en-US" altLang="zh-TW" dirty="0"/>
              <a:t>Histogram </a:t>
            </a:r>
            <a:r>
              <a:rPr lang="zh-TW" altLang="en-US" dirty="0"/>
              <a:t>都發生重複存取記憶體，如果記憶體的存取不是</a:t>
            </a:r>
            <a:r>
              <a:rPr lang="en-US" altLang="zh-TW" dirty="0"/>
              <a:t>pipeline</a:t>
            </a:r>
            <a:r>
              <a:rPr lang="zh-TW" altLang="en-US" dirty="0"/>
              <a:t>將會限制</a:t>
            </a:r>
            <a:r>
              <a:rPr lang="en-US" altLang="zh-TW" dirty="0"/>
              <a:t>throughput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 </a:t>
            </a:r>
            <a:r>
              <a:rPr lang="en-US" altLang="zh-TW" dirty="0"/>
              <a:t>Prefix Sum </a:t>
            </a:r>
            <a:r>
              <a:rPr lang="zh-TW" altLang="en-US" dirty="0"/>
              <a:t>只執行一次的累加，而</a:t>
            </a:r>
            <a:r>
              <a:rPr lang="en-US" altLang="zh-TW" dirty="0"/>
              <a:t>Histogram</a:t>
            </a:r>
            <a:r>
              <a:rPr lang="zh-TW" altLang="en-US" dirty="0"/>
              <a:t>中需為每個直條計算一次的累加。因此</a:t>
            </a:r>
            <a:r>
              <a:rPr lang="en-US" altLang="zh-TW" dirty="0"/>
              <a:t>Prefix sum</a:t>
            </a:r>
            <a:r>
              <a:rPr lang="zh-TW" altLang="en-US" dirty="0"/>
              <a:t>的存取記憶體模式是固定的，而</a:t>
            </a:r>
            <a:r>
              <a:rPr lang="en-US" altLang="zh-TW" dirty="0"/>
              <a:t>Histogram</a:t>
            </a:r>
            <a:r>
              <a:rPr lang="zh-TW" altLang="en-US" dirty="0"/>
              <a:t>必須改寫</a:t>
            </a:r>
            <a:r>
              <a:rPr lang="en-US" altLang="zh-TW" dirty="0"/>
              <a:t>code</a:t>
            </a:r>
            <a:r>
              <a:rPr lang="zh-TW" altLang="en-US" dirty="0"/>
              <a:t>以避免</a:t>
            </a:r>
            <a:r>
              <a:rPr lang="en-US" altLang="zh-TW" dirty="0"/>
              <a:t>data dependency</a:t>
            </a:r>
            <a:r>
              <a:rPr lang="zh-TW" altLang="en-US" dirty="0"/>
              <a:t>問題發生，解決重複存取記憶體的狀況。</a:t>
            </a:r>
            <a:endParaRPr lang="en-US" altLang="zh-TW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 結果顯示，透過</a:t>
            </a:r>
            <a:r>
              <a:rPr lang="en-US" altLang="zh-TW" dirty="0"/>
              <a:t>UNROLL</a:t>
            </a:r>
            <a:r>
              <a:rPr lang="zh-TW" altLang="en-US" dirty="0"/>
              <a:t>可以在</a:t>
            </a:r>
            <a:r>
              <a:rPr lang="en-US" altLang="zh-TW" dirty="0"/>
              <a:t>resources</a:t>
            </a:r>
            <a:r>
              <a:rPr lang="zh-TW" altLang="en-US" dirty="0"/>
              <a:t>與</a:t>
            </a:r>
            <a:r>
              <a:rPr lang="en-US" altLang="zh-TW" dirty="0"/>
              <a:t>latency</a:t>
            </a:r>
            <a:r>
              <a:rPr lang="zh-TW" altLang="en-US" dirty="0"/>
              <a:t>之間</a:t>
            </a:r>
            <a:r>
              <a:rPr lang="en-US" altLang="zh-TW" dirty="0"/>
              <a:t>trade-off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87689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D90E73-1A51-4228-A3A6-0F2E22E4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751BFE-5272-4D68-B052-9CDAD4DCA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[1]</a:t>
            </a:r>
            <a:r>
              <a:rPr lang="zh-TW" altLang="en-US" dirty="0"/>
              <a:t> </a:t>
            </a:r>
            <a:r>
              <a:rPr lang="en-US" altLang="zh-TW" dirty="0"/>
              <a:t>Parallel Programming for FPGAs Ryan Kastner, </a:t>
            </a:r>
            <a:r>
              <a:rPr lang="en-US" altLang="zh-TW" dirty="0" err="1"/>
              <a:t>Janarbek</a:t>
            </a:r>
            <a:r>
              <a:rPr lang="en-US" altLang="zh-TW" dirty="0"/>
              <a:t> Matai, and Stephen </a:t>
            </a:r>
            <a:r>
              <a:rPr lang="en-US" altLang="zh-TW" dirty="0" err="1"/>
              <a:t>Neuendorffer</a:t>
            </a:r>
            <a:endParaRPr lang="en-US" altLang="zh-TW" dirty="0"/>
          </a:p>
          <a:p>
            <a:r>
              <a:rPr lang="en-US" altLang="zh-TW" dirty="0"/>
              <a:t>[2] </a:t>
            </a:r>
            <a:r>
              <a:rPr lang="en-US" altLang="zh-TW" dirty="0">
                <a:hlinkClick r:id="rId2"/>
              </a:rPr>
              <a:t>https://github.com/KastnerRG/pp4fpgas</a:t>
            </a:r>
            <a:endParaRPr lang="en-US" altLang="zh-TW" dirty="0"/>
          </a:p>
          <a:p>
            <a:r>
              <a:rPr lang="en-US" altLang="zh-TW" dirty="0"/>
              <a:t>[3] </a:t>
            </a:r>
            <a:r>
              <a:rPr lang="pt-BR" altLang="zh-TW" dirty="0">
                <a:hlinkClick r:id="rId3"/>
              </a:rPr>
              <a:t> pragma HLS dependence (xilinx.com)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7016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BC9A4-311A-4F19-B83F-6CBA33D48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6D155E-5C92-4466-9B43-FDC8B272C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286000"/>
            <a:ext cx="7290055" cy="4023360"/>
          </a:xfrm>
        </p:spPr>
        <p:txBody>
          <a:bodyPr>
            <a:normAutofit/>
          </a:bodyPr>
          <a:lstStyle/>
          <a:p>
            <a:pPr lvl="1"/>
            <a:r>
              <a:rPr lang="en-US" altLang="zh-TW" sz="2000" dirty="0"/>
              <a:t>Prefix Sum </a:t>
            </a:r>
          </a:p>
          <a:p>
            <a:pPr lvl="2"/>
            <a:r>
              <a:rPr lang="en-US" altLang="zh-TW" sz="1600" dirty="0"/>
              <a:t>Code</a:t>
            </a:r>
          </a:p>
          <a:p>
            <a:pPr lvl="2"/>
            <a:r>
              <a:rPr lang="en-US" altLang="zh-TW" sz="1600" dirty="0"/>
              <a:t>Synthesis Report</a:t>
            </a:r>
          </a:p>
          <a:p>
            <a:pPr lvl="2"/>
            <a:r>
              <a:rPr lang="en-US" altLang="zh-TW" sz="1600" dirty="0" err="1"/>
              <a:t>Jupyter</a:t>
            </a:r>
            <a:r>
              <a:rPr lang="en-US" altLang="zh-TW" sz="1600" dirty="0"/>
              <a:t> Result</a:t>
            </a:r>
          </a:p>
          <a:p>
            <a:pPr lvl="1"/>
            <a:r>
              <a:rPr lang="en-US" altLang="zh-TW" sz="2000" dirty="0"/>
              <a:t>Histogram</a:t>
            </a:r>
          </a:p>
          <a:p>
            <a:pPr lvl="2"/>
            <a:r>
              <a:rPr lang="en-US" altLang="zh-TW" sz="1600" dirty="0"/>
              <a:t>Code</a:t>
            </a:r>
          </a:p>
          <a:p>
            <a:pPr lvl="2"/>
            <a:r>
              <a:rPr lang="en-US" altLang="zh-TW" sz="1600" dirty="0"/>
              <a:t>Synthesis Report</a:t>
            </a:r>
          </a:p>
          <a:p>
            <a:pPr lvl="2"/>
            <a:r>
              <a:rPr lang="en-US" altLang="zh-TW" sz="1600" dirty="0" err="1"/>
              <a:t>Jupyter</a:t>
            </a:r>
            <a:r>
              <a:rPr lang="en-US" altLang="zh-TW" sz="1600" dirty="0"/>
              <a:t> Result</a:t>
            </a:r>
          </a:p>
          <a:p>
            <a:pPr lvl="1"/>
            <a:r>
              <a:rPr lang="en-US" altLang="zh-TW" sz="2000" dirty="0" err="1"/>
              <a:t>Github</a:t>
            </a:r>
            <a:endParaRPr lang="en-US" altLang="zh-TW" sz="2000" dirty="0"/>
          </a:p>
          <a:p>
            <a:pPr lvl="1"/>
            <a:r>
              <a:rPr lang="en-US" altLang="zh-TW" sz="2000" dirty="0"/>
              <a:t>Question</a:t>
            </a:r>
          </a:p>
          <a:p>
            <a:pPr lvl="1"/>
            <a:r>
              <a:rPr lang="en-US" altLang="zh-TW" sz="2000" dirty="0"/>
              <a:t>Conclusion</a:t>
            </a:r>
          </a:p>
          <a:p>
            <a:pPr lvl="1"/>
            <a:r>
              <a:rPr lang="en-US" altLang="zh-TW" sz="2000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87541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9016C-494A-4681-8F73-6967C6DC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Prefix Sum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858C693-4BF6-488A-A58C-4E3DACB929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40653"/>
                <a:ext cx="7886700" cy="326350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TW" sz="1800" dirty="0"/>
                  <a:t>The prefix sum is the cumulative sum of a sequence of numbers.</a:t>
                </a:r>
              </a:p>
              <a:p>
                <a:r>
                  <a:rPr lang="en-US" altLang="zh-TW" sz="1800" dirty="0"/>
                  <a:t>Given a sequence of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 dirty="0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  <m:sub>
                        <m:r>
                          <a:rPr lang="en-US" altLang="zh-TW" sz="1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1800" dirty="0"/>
                  <a:t>, the prefix sum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 dirty="0">
                            <a:latin typeface="Cambria Math" panose="02040503050406030204" pitchFamily="18" charset="0"/>
                          </a:rPr>
                          <m:t>𝑜𝑢𝑡</m:t>
                        </m:r>
                      </m:e>
                      <m:sub>
                        <m:r>
                          <a:rPr lang="en-US" altLang="zh-TW" sz="1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1800" dirty="0"/>
                  <a:t> is the summation of the first n inputs.</a:t>
                </a:r>
              </a:p>
              <a:p>
                <a:r>
                  <a:rPr lang="en-US" altLang="zh-TW" sz="1800" dirty="0"/>
                  <a:t>The following shows the computation:</a:t>
                </a:r>
              </a:p>
              <a:p>
                <a:endParaRPr lang="en-US" altLang="zh-TW" sz="1800" dirty="0"/>
              </a:p>
              <a:p>
                <a:endParaRPr lang="en-US" altLang="zh-TW" sz="1800" dirty="0"/>
              </a:p>
              <a:p>
                <a:endParaRPr lang="en-US" altLang="zh-TW" sz="1800" dirty="0"/>
              </a:p>
              <a:p>
                <a:endParaRPr lang="en-US" altLang="zh-TW" sz="1800" dirty="0"/>
              </a:p>
              <a:p>
                <a:r>
                  <a:rPr lang="en-US" altLang="zh-TW" sz="1800" dirty="0"/>
                  <a:t>It can be written as:</a:t>
                </a:r>
              </a:p>
              <a:p>
                <a:endParaRPr lang="zh-TW" altLang="en-US" sz="18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858C693-4BF6-488A-A58C-4E3DACB929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40653"/>
                <a:ext cx="7886700" cy="3263504"/>
              </a:xfrm>
              <a:blipFill>
                <a:blip r:embed="rId2"/>
                <a:stretch>
                  <a:fillRect t="-1495" r="-386" b="-7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>
            <a:extLst>
              <a:ext uri="{FF2B5EF4-FFF2-40B4-BE49-F238E27FC236}">
                <a16:creationId xmlns:a16="http://schemas.microsoft.com/office/drawing/2014/main" id="{82CE980D-BA36-481B-9B23-C58B8484C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353" y="3472405"/>
            <a:ext cx="2729294" cy="12932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53F10D6-95D5-4618-8D84-093A01383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7353" y="5187969"/>
            <a:ext cx="1921937" cy="52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6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4A69F5-BA3B-418F-AA42-D0EF48D1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79E56D-DB73-45B2-9C87-50B7A5F91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2286000"/>
            <a:ext cx="3938128" cy="4023360"/>
          </a:xfrm>
        </p:spPr>
        <p:txBody>
          <a:bodyPr>
            <a:normAutofit/>
          </a:bodyPr>
          <a:lstStyle/>
          <a:p>
            <a:r>
              <a:rPr lang="en-US" altLang="zh-TW" sz="1100" b="1" dirty="0">
                <a:solidFill>
                  <a:srgbClr val="DD2867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1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b="1" dirty="0">
                <a:solidFill>
                  <a:srgbClr val="0DD140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1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128</a:t>
            </a:r>
          </a:p>
          <a:p>
            <a:r>
              <a:rPr lang="en-US" altLang="zh-TW" sz="1100" b="1" dirty="0">
                <a:solidFill>
                  <a:srgbClr val="DD2867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1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b="1" dirty="0" err="1">
                <a:solidFill>
                  <a:srgbClr val="0DD140"/>
                </a:solidFill>
                <a:latin typeface="Consolas" panose="020B0609020204030204" pitchFamily="49" charset="0"/>
              </a:rPr>
              <a:t>prefixsum</a:t>
            </a:r>
            <a:r>
              <a:rPr lang="en-US" altLang="zh-TW" sz="11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b="1" dirty="0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1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in[SIZE], </a:t>
            </a:r>
            <a:r>
              <a:rPr lang="en-US" altLang="zh-TW" sz="1100" b="1" dirty="0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1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out[SIZE]) {</a:t>
            </a:r>
            <a:endParaRPr lang="zh-TW" altLang="en-US" sz="1100" dirty="0">
              <a:latin typeface="Consolas" panose="020B0609020204030204" pitchFamily="49" charset="0"/>
            </a:endParaRPr>
          </a:p>
          <a:p>
            <a:r>
              <a:rPr lang="en-US" altLang="zh-TW" sz="1100" b="1" dirty="0">
                <a:solidFill>
                  <a:srgbClr val="DD2867"/>
                </a:solidFill>
                <a:latin typeface="Consolas" panose="020B0609020204030204" pitchFamily="49" charset="0"/>
              </a:rPr>
              <a:t>#pragma</a:t>
            </a:r>
            <a:r>
              <a:rPr lang="en-US" altLang="zh-TW" sz="11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HLS INTERFACE </a:t>
            </a:r>
            <a:r>
              <a:rPr lang="en-US" altLang="zh-TW" sz="11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s_axilite</a:t>
            </a:r>
            <a:r>
              <a:rPr lang="en-US" altLang="zh-TW" sz="11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port=</a:t>
            </a:r>
            <a:r>
              <a:rPr lang="en-US" altLang="zh-TW" sz="1100" b="1" dirty="0">
                <a:solidFill>
                  <a:srgbClr val="DD2867"/>
                </a:solidFill>
                <a:latin typeface="Consolas" panose="020B0609020204030204" pitchFamily="49" charset="0"/>
              </a:rPr>
              <a:t>return</a:t>
            </a:r>
          </a:p>
          <a:p>
            <a:r>
              <a:rPr lang="en-US" altLang="zh-TW" sz="1100" b="1" dirty="0">
                <a:solidFill>
                  <a:srgbClr val="DD2867"/>
                </a:solidFill>
                <a:latin typeface="Consolas" panose="020B0609020204030204" pitchFamily="49" charset="0"/>
              </a:rPr>
              <a:t>#pragma</a:t>
            </a:r>
            <a:r>
              <a:rPr lang="en-US" altLang="zh-TW" sz="11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HLS INTERFACE </a:t>
            </a:r>
            <a:r>
              <a:rPr lang="en-US" altLang="zh-TW" sz="11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s_axilite</a:t>
            </a:r>
            <a:r>
              <a:rPr lang="en-US" altLang="zh-TW" sz="11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b="1" dirty="0">
                <a:solidFill>
                  <a:srgbClr val="DD2867"/>
                </a:solidFill>
                <a:latin typeface="Consolas" panose="020B0609020204030204" pitchFamily="49" charset="0"/>
              </a:rPr>
              <a:t>register</a:t>
            </a:r>
            <a:r>
              <a:rPr lang="en-US" altLang="zh-TW" sz="11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port=in</a:t>
            </a:r>
          </a:p>
          <a:p>
            <a:r>
              <a:rPr lang="en-US" altLang="zh-TW" sz="1100" b="1" dirty="0">
                <a:solidFill>
                  <a:srgbClr val="DD2867"/>
                </a:solidFill>
                <a:latin typeface="Consolas" panose="020B0609020204030204" pitchFamily="49" charset="0"/>
              </a:rPr>
              <a:t>#pragma</a:t>
            </a:r>
            <a:r>
              <a:rPr lang="en-US" altLang="zh-TW" sz="11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HLS INTERFACE </a:t>
            </a:r>
            <a:r>
              <a:rPr lang="en-US" altLang="zh-TW" sz="11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s_axilite</a:t>
            </a:r>
            <a:r>
              <a:rPr lang="en-US" altLang="zh-TW" sz="11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b="1" dirty="0">
                <a:solidFill>
                  <a:srgbClr val="DD2867"/>
                </a:solidFill>
                <a:latin typeface="Consolas" panose="020B0609020204030204" pitchFamily="49" charset="0"/>
              </a:rPr>
              <a:t>register</a:t>
            </a:r>
            <a:r>
              <a:rPr lang="en-US" altLang="zh-TW" sz="11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port=out</a:t>
            </a:r>
            <a:endParaRPr lang="zh-TW" altLang="en-US" sz="1100" dirty="0">
              <a:latin typeface="Consolas" panose="020B0609020204030204" pitchFamily="49" charset="0"/>
            </a:endParaRPr>
          </a:p>
          <a:p>
            <a:r>
              <a:rPr lang="en-US" altLang="zh-TW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out[0]=0;</a:t>
            </a:r>
          </a:p>
          <a:p>
            <a:r>
              <a:rPr lang="nn-NO" altLang="zh-TW" sz="11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nn-NO" altLang="zh-TW" sz="11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for(int i=1; i &lt; SIZE; i++) {</a:t>
            </a:r>
          </a:p>
          <a:p>
            <a:r>
              <a:rPr lang="en-US" altLang="zh-TW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out[</a:t>
            </a:r>
            <a:r>
              <a:rPr lang="en-US" altLang="zh-TW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] = out[i-1] + in[</a:t>
            </a:r>
            <a:r>
              <a:rPr lang="en-US" altLang="zh-TW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zh-TW" altLang="en-US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63E0189-8B04-4C8A-9CF7-90A3D00B404B}"/>
              </a:ext>
            </a:extLst>
          </p:cNvPr>
          <p:cNvSpPr txBox="1">
            <a:spLocks/>
          </p:cNvSpPr>
          <p:nvPr/>
        </p:nvSpPr>
        <p:spPr>
          <a:xfrm>
            <a:off x="4970982" y="2286000"/>
            <a:ext cx="3938128" cy="4023360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100" b="1" dirty="0">
                <a:solidFill>
                  <a:srgbClr val="DD2867"/>
                </a:solidFill>
                <a:latin typeface="Consolas" panose="020B0609020204030204" pitchFamily="49" charset="0"/>
              </a:rPr>
              <a:t>#define </a:t>
            </a:r>
            <a:r>
              <a:rPr lang="en-US" altLang="zh-TW" sz="1100" b="1" dirty="0">
                <a:solidFill>
                  <a:srgbClr val="0DD140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128</a:t>
            </a:r>
          </a:p>
          <a:p>
            <a:r>
              <a:rPr lang="en-US" altLang="zh-TW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void </a:t>
            </a:r>
            <a:r>
              <a:rPr lang="en-US" altLang="zh-TW" sz="1100" b="1" dirty="0" err="1">
                <a:solidFill>
                  <a:srgbClr val="0DD140"/>
                </a:solidFill>
                <a:latin typeface="Consolas" panose="020B0609020204030204" pitchFamily="49" charset="0"/>
              </a:rPr>
              <a:t>prefixsum</a:t>
            </a:r>
            <a:r>
              <a:rPr lang="en-US" altLang="zh-TW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b="1" dirty="0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in[SIZE],</a:t>
            </a:r>
            <a:r>
              <a:rPr lang="en-US" altLang="zh-TW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b="1" dirty="0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out[SIZE]) {</a:t>
            </a:r>
          </a:p>
          <a:p>
            <a:r>
              <a:rPr lang="en-US" altLang="zh-TW" sz="1100" b="1" dirty="0">
                <a:solidFill>
                  <a:srgbClr val="DD2867"/>
                </a:solidFill>
                <a:latin typeface="Consolas" panose="020B0609020204030204" pitchFamily="49" charset="0"/>
              </a:rPr>
              <a:t>#pragma </a:t>
            </a:r>
            <a:r>
              <a:rPr lang="en-US" altLang="zh-TW" sz="11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HLS</a:t>
            </a:r>
            <a:r>
              <a:rPr lang="en-US" altLang="zh-TW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TW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s_axilite</a:t>
            </a:r>
            <a:r>
              <a:rPr lang="en-US" altLang="zh-TW" sz="11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port=</a:t>
            </a:r>
            <a:r>
              <a:rPr lang="en-US" altLang="zh-TW" sz="1100" b="1" dirty="0">
                <a:solidFill>
                  <a:srgbClr val="DD2867"/>
                </a:solidFill>
                <a:latin typeface="Consolas" panose="020B0609020204030204" pitchFamily="49" charset="0"/>
              </a:rPr>
              <a:t>return</a:t>
            </a:r>
          </a:p>
          <a:p>
            <a:r>
              <a:rPr lang="en-US" altLang="zh-TW" sz="1100" b="1" dirty="0">
                <a:solidFill>
                  <a:srgbClr val="DD2867"/>
                </a:solidFill>
                <a:latin typeface="Consolas" panose="020B0609020204030204" pitchFamily="49" charset="0"/>
              </a:rPr>
              <a:t>#pragma </a:t>
            </a:r>
            <a:r>
              <a:rPr lang="en-US" altLang="zh-TW" sz="11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HLS</a:t>
            </a:r>
            <a:r>
              <a:rPr lang="en-US" altLang="zh-TW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TW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s_axilite</a:t>
            </a:r>
            <a:r>
              <a:rPr lang="en-US" altLang="zh-TW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b="1" dirty="0">
                <a:solidFill>
                  <a:srgbClr val="DD2867"/>
                </a:solidFill>
                <a:latin typeface="Consolas" panose="020B0609020204030204" pitchFamily="49" charset="0"/>
              </a:rPr>
              <a:t>register</a:t>
            </a:r>
            <a:r>
              <a:rPr lang="en-US" altLang="zh-TW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port=in</a:t>
            </a:r>
          </a:p>
          <a:p>
            <a:r>
              <a:rPr lang="en-US" altLang="zh-TW" sz="1100" b="1" dirty="0">
                <a:solidFill>
                  <a:srgbClr val="DD2867"/>
                </a:solidFill>
                <a:latin typeface="Consolas" panose="020B0609020204030204" pitchFamily="49" charset="0"/>
              </a:rPr>
              <a:t>#pragma </a:t>
            </a:r>
            <a:r>
              <a:rPr lang="en-US" altLang="zh-TW" sz="11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HLS</a:t>
            </a:r>
            <a:r>
              <a:rPr lang="en-US" altLang="zh-TW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TW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s_axilite</a:t>
            </a:r>
            <a:r>
              <a:rPr lang="en-US" altLang="zh-TW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b="1" dirty="0">
                <a:solidFill>
                  <a:srgbClr val="DD2867"/>
                </a:solidFill>
                <a:latin typeface="Consolas" panose="020B0609020204030204" pitchFamily="49" charset="0"/>
              </a:rPr>
              <a:t>register</a:t>
            </a:r>
            <a:r>
              <a:rPr lang="en-US" altLang="zh-TW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port=out</a:t>
            </a:r>
          </a:p>
          <a:p>
            <a:r>
              <a:rPr lang="en-US" altLang="zh-TW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int A=in[0];</a:t>
            </a:r>
          </a:p>
          <a:p>
            <a:r>
              <a:rPr lang="en-US" altLang="zh-TW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out[0] = A;</a:t>
            </a:r>
          </a:p>
          <a:p>
            <a:r>
              <a:rPr lang="en-US" altLang="zh-TW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1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for(int </a:t>
            </a:r>
            <a:r>
              <a:rPr lang="en-US" altLang="zh-TW" sz="11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1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=1; </a:t>
            </a:r>
            <a:r>
              <a:rPr lang="en-US" altLang="zh-TW" sz="11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1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&lt; SIZE; </a:t>
            </a:r>
            <a:r>
              <a:rPr lang="en-US" altLang="zh-TW" sz="11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1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zh-TW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100" b="1" dirty="0">
                <a:solidFill>
                  <a:srgbClr val="DD2867"/>
                </a:solidFill>
                <a:latin typeface="Consolas" panose="020B0609020204030204" pitchFamily="49" charset="0"/>
              </a:rPr>
              <a:t>#pragma </a:t>
            </a:r>
            <a:r>
              <a:rPr lang="en-US" altLang="zh-TW" sz="11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HLS UNROLL</a:t>
            </a:r>
          </a:p>
          <a:p>
            <a:r>
              <a:rPr lang="en-US" altLang="zh-TW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	A = A +in[</a:t>
            </a:r>
            <a:r>
              <a:rPr lang="en-US" altLang="zh-TW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out[</a:t>
            </a:r>
            <a:r>
              <a:rPr lang="en-US" altLang="zh-TW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] = A;</a:t>
            </a:r>
          </a:p>
          <a:p>
            <a:r>
              <a:rPr lang="en-US" altLang="zh-TW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zh-TW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EB9363D-7003-48C9-8766-3E74CF5480B0}"/>
              </a:ext>
            </a:extLst>
          </p:cNvPr>
          <p:cNvSpPr txBox="1"/>
          <p:nvPr/>
        </p:nvSpPr>
        <p:spPr>
          <a:xfrm>
            <a:off x="768096" y="1900166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Original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F013963-221E-44DD-ACDC-03C84DC9F66B}"/>
              </a:ext>
            </a:extLst>
          </p:cNvPr>
          <p:cNvSpPr txBox="1"/>
          <p:nvPr/>
        </p:nvSpPr>
        <p:spPr>
          <a:xfrm>
            <a:off x="4970982" y="1900166"/>
            <a:ext cx="104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Improved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9C575A-F86F-43F1-8842-8509691FC8A4}"/>
              </a:ext>
            </a:extLst>
          </p:cNvPr>
          <p:cNvSpPr/>
          <p:nvPr/>
        </p:nvSpPr>
        <p:spPr>
          <a:xfrm>
            <a:off x="5847127" y="4714613"/>
            <a:ext cx="1543574" cy="35233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293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9016C-494A-4681-8F73-6967C6DC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Synthesis Report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1AC3ABD-6F14-43DF-9AA2-0A08AB9F02AB}"/>
              </a:ext>
            </a:extLst>
          </p:cNvPr>
          <p:cNvSpPr txBox="1"/>
          <p:nvPr/>
        </p:nvSpPr>
        <p:spPr>
          <a:xfrm>
            <a:off x="479167" y="162141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Original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1F17F19-CCE6-4203-9A95-3C79A7A0DA7C}"/>
              </a:ext>
            </a:extLst>
          </p:cNvPr>
          <p:cNvSpPr txBox="1"/>
          <p:nvPr/>
        </p:nvSpPr>
        <p:spPr>
          <a:xfrm>
            <a:off x="479167" y="3568048"/>
            <a:ext cx="104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Improved</a:t>
            </a:r>
            <a:endParaRPr lang="zh-TW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5D82A5A-DCF3-46D6-8E47-50CA425B8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467182"/>
              </p:ext>
            </p:extLst>
          </p:nvPr>
        </p:nvGraphicFramePr>
        <p:xfrm>
          <a:off x="1678787" y="5310639"/>
          <a:ext cx="5786425" cy="131159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57285">
                  <a:extLst>
                    <a:ext uri="{9D8B030D-6E8A-4147-A177-3AD203B41FA5}">
                      <a16:colId xmlns:a16="http://schemas.microsoft.com/office/drawing/2014/main" val="3188337332"/>
                    </a:ext>
                  </a:extLst>
                </a:gridCol>
                <a:gridCol w="1157285">
                  <a:extLst>
                    <a:ext uri="{9D8B030D-6E8A-4147-A177-3AD203B41FA5}">
                      <a16:colId xmlns:a16="http://schemas.microsoft.com/office/drawing/2014/main" val="452260424"/>
                    </a:ext>
                  </a:extLst>
                </a:gridCol>
                <a:gridCol w="1157285">
                  <a:extLst>
                    <a:ext uri="{9D8B030D-6E8A-4147-A177-3AD203B41FA5}">
                      <a16:colId xmlns:a16="http://schemas.microsoft.com/office/drawing/2014/main" val="3724748232"/>
                    </a:ext>
                  </a:extLst>
                </a:gridCol>
                <a:gridCol w="1157285">
                  <a:extLst>
                    <a:ext uri="{9D8B030D-6E8A-4147-A177-3AD203B41FA5}">
                      <a16:colId xmlns:a16="http://schemas.microsoft.com/office/drawing/2014/main" val="3099248481"/>
                    </a:ext>
                  </a:extLst>
                </a:gridCol>
                <a:gridCol w="1157285">
                  <a:extLst>
                    <a:ext uri="{9D8B030D-6E8A-4147-A177-3AD203B41FA5}">
                      <a16:colId xmlns:a16="http://schemas.microsoft.com/office/drawing/2014/main" val="669965495"/>
                    </a:ext>
                  </a:extLst>
                </a:gridCol>
              </a:tblGrid>
              <a:tr h="607575">
                <a:tc>
                  <a:txBody>
                    <a:bodyPr/>
                    <a:lstStyle/>
                    <a:p>
                      <a:pPr algn="ctr"/>
                      <a:endParaRPr lang="zh-TW" altLang="en-US" sz="1700" dirty="0"/>
                    </a:p>
                  </a:txBody>
                  <a:tcPr marL="86796" marR="86796" marT="43398" marB="433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/>
                        <a:t>Latency</a:t>
                      </a:r>
                    </a:p>
                    <a:p>
                      <a:pPr algn="ctr"/>
                      <a:r>
                        <a:rPr lang="en-US" altLang="zh-TW" sz="1700" dirty="0"/>
                        <a:t>(cycles)</a:t>
                      </a:r>
                      <a:endParaRPr lang="zh-TW" altLang="en-US" sz="1700" dirty="0"/>
                    </a:p>
                  </a:txBody>
                  <a:tcPr marL="86796" marR="86796" marT="43398" marB="433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/>
                        <a:t>Latency</a:t>
                      </a:r>
                    </a:p>
                    <a:p>
                      <a:pPr algn="ctr"/>
                      <a:r>
                        <a:rPr lang="en-US" altLang="zh-TW" sz="1700" dirty="0"/>
                        <a:t>(ns)</a:t>
                      </a:r>
                      <a:endParaRPr lang="zh-TW" altLang="en-US" sz="1700" dirty="0"/>
                    </a:p>
                  </a:txBody>
                  <a:tcPr marL="86796" marR="86796" marT="43398" marB="433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/>
                        <a:t>FF</a:t>
                      </a:r>
                      <a:endParaRPr lang="zh-TW" altLang="en-US" sz="1700" dirty="0"/>
                    </a:p>
                  </a:txBody>
                  <a:tcPr marL="86796" marR="86796" marT="43398" marB="433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/>
                        <a:t>LUT</a:t>
                      </a:r>
                      <a:endParaRPr lang="zh-TW" altLang="en-US" sz="1700" dirty="0"/>
                    </a:p>
                  </a:txBody>
                  <a:tcPr marL="86796" marR="86796" marT="43398" marB="43398" anchor="ctr"/>
                </a:tc>
                <a:extLst>
                  <a:ext uri="{0D108BD9-81ED-4DB2-BD59-A6C34878D82A}">
                    <a16:rowId xmlns:a16="http://schemas.microsoft.com/office/drawing/2014/main" val="833520412"/>
                  </a:ext>
                </a:extLst>
              </a:tr>
              <a:tr h="3520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/>
                        <a:t>Original</a:t>
                      </a:r>
                      <a:endParaRPr lang="zh-TW" altLang="en-US" sz="1700" dirty="0"/>
                    </a:p>
                  </a:txBody>
                  <a:tcPr marL="86796" marR="86796" marT="43398" marB="433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/>
                        <a:t>134</a:t>
                      </a:r>
                      <a:endParaRPr lang="zh-TW" altLang="en-US" sz="1700" dirty="0"/>
                    </a:p>
                  </a:txBody>
                  <a:tcPr marL="86796" marR="86796" marT="43398" marB="43398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/>
                        <a:t>804</a:t>
                      </a:r>
                      <a:endParaRPr lang="zh-TW" altLang="en-US" sz="1700" dirty="0"/>
                    </a:p>
                  </a:txBody>
                  <a:tcPr marL="86796" marR="86796" marT="43398" marB="43398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rgbClr val="FF0000"/>
                          </a:solidFill>
                        </a:rPr>
                        <a:t>391</a:t>
                      </a:r>
                      <a:endParaRPr lang="zh-TW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86796" marR="86796" marT="43398" marB="43398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rgbClr val="FF0000"/>
                          </a:solidFill>
                        </a:rPr>
                        <a:t>407</a:t>
                      </a:r>
                      <a:endParaRPr lang="zh-TW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86796" marR="86796" marT="43398" marB="43398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22993"/>
                  </a:ext>
                </a:extLst>
              </a:tr>
              <a:tr h="3520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/>
                        <a:t>Improved</a:t>
                      </a:r>
                      <a:endParaRPr lang="zh-TW" altLang="en-US" sz="1700" dirty="0"/>
                    </a:p>
                  </a:txBody>
                  <a:tcPr marL="86796" marR="86796" marT="43398" marB="4339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rgbClr val="FF0000"/>
                          </a:solidFill>
                        </a:rPr>
                        <a:t>130</a:t>
                      </a:r>
                      <a:endParaRPr lang="zh-TW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86796" marR="86796" marT="43398" marB="433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rgbClr val="FF0000"/>
                          </a:solidFill>
                        </a:rPr>
                        <a:t>585</a:t>
                      </a:r>
                      <a:endParaRPr lang="zh-TW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86796" marR="86796" marT="43398" marB="433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</a:rPr>
                        <a:t>4462</a:t>
                      </a:r>
                      <a:endParaRPr lang="zh-TW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6796" marR="86796" marT="43398" marB="433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</a:rPr>
                        <a:t>7876</a:t>
                      </a:r>
                      <a:endParaRPr lang="zh-TW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6796" marR="86796" marT="43398" marB="43398" anchor="ctr"/>
                </a:tc>
                <a:extLst>
                  <a:ext uri="{0D108BD9-81ED-4DB2-BD59-A6C34878D82A}">
                    <a16:rowId xmlns:a16="http://schemas.microsoft.com/office/drawing/2014/main" val="2318897440"/>
                  </a:ext>
                </a:extLst>
              </a:tr>
            </a:tbl>
          </a:graphicData>
        </a:graphic>
      </p:graphicFrame>
      <p:pic>
        <p:nvPicPr>
          <p:cNvPr id="11" name="圖片 10">
            <a:extLst>
              <a:ext uri="{FF2B5EF4-FFF2-40B4-BE49-F238E27FC236}">
                <a16:creationId xmlns:a16="http://schemas.microsoft.com/office/drawing/2014/main" id="{CC7D77D0-86F4-4F9E-B151-B3CBA77F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7" y="1958476"/>
            <a:ext cx="8255831" cy="123543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C443D4C6-95BF-4802-BF03-6F1A5FD6D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67" y="3960378"/>
            <a:ext cx="8255831" cy="1243556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4C22C0A-ABCD-428A-AA31-DBEA1F330F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880"/>
          <a:stretch/>
        </p:blipFill>
        <p:spPr>
          <a:xfrm>
            <a:off x="7038109" y="3193909"/>
            <a:ext cx="1798489" cy="102426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01156CE-5657-4048-9C2D-8D3C55A1DA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9086" y="956364"/>
            <a:ext cx="1867512" cy="1106673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307B7A0-6AEE-46E7-BF9B-0A254D65BF7D}"/>
              </a:ext>
            </a:extLst>
          </p:cNvPr>
          <p:cNvSpPr/>
          <p:nvPr/>
        </p:nvSpPr>
        <p:spPr>
          <a:xfrm>
            <a:off x="7682752" y="4567169"/>
            <a:ext cx="663389" cy="41747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26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9016C-494A-4681-8F73-6967C6DC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Jupyter</a:t>
            </a:r>
            <a:r>
              <a:rPr lang="en-US" altLang="zh-TW" dirty="0"/>
              <a:t> Result(1)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B885C008-E936-469B-AF4E-B1F9A9444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500" y="2084832"/>
            <a:ext cx="611482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14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9016C-494A-4681-8F73-6967C6DC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Jupyter</a:t>
            </a:r>
            <a:r>
              <a:rPr lang="en-US" altLang="zh-TW" dirty="0"/>
              <a:t> Result(2)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3A359D-ED9D-4ED1-B47A-84644BDD1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145" y="3740295"/>
            <a:ext cx="5591955" cy="230537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6AA2B8C-D702-42CC-BB5B-7E05C7E28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752" y="2148371"/>
            <a:ext cx="3886742" cy="131463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46FFE30-99DB-4392-97F1-BCCB31C0B0FA}"/>
              </a:ext>
            </a:extLst>
          </p:cNvPr>
          <p:cNvSpPr txBox="1"/>
          <p:nvPr/>
        </p:nvSpPr>
        <p:spPr>
          <a:xfrm>
            <a:off x="768096" y="1680337"/>
            <a:ext cx="2516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Information from </a:t>
            </a:r>
            <a:r>
              <a:rPr lang="en-US" altLang="zh-TW" dirty="0" err="1"/>
              <a:t>hw.h</a:t>
            </a:r>
            <a:r>
              <a:rPr lang="en-US" altLang="zh-TW" dirty="0"/>
              <a:t> file</a:t>
            </a:r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F90ED01-4026-4913-8126-BA7406176413}"/>
              </a:ext>
            </a:extLst>
          </p:cNvPr>
          <p:cNvSpPr/>
          <p:nvPr/>
        </p:nvSpPr>
        <p:spPr>
          <a:xfrm>
            <a:off x="4999839" y="5612235"/>
            <a:ext cx="1006677" cy="35233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B76AD02-5DD4-45ED-943F-00EFA3D0DFC0}"/>
              </a:ext>
            </a:extLst>
          </p:cNvPr>
          <p:cNvSpPr/>
          <p:nvPr/>
        </p:nvSpPr>
        <p:spPr>
          <a:xfrm>
            <a:off x="3624045" y="4230832"/>
            <a:ext cx="1031846" cy="2656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10D7DD9-2185-4EA8-B89D-AF2B3530C217}"/>
              </a:ext>
            </a:extLst>
          </p:cNvPr>
          <p:cNvSpPr/>
          <p:nvPr/>
        </p:nvSpPr>
        <p:spPr>
          <a:xfrm>
            <a:off x="2469752" y="2779729"/>
            <a:ext cx="1090569" cy="21375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8DA662D-07B3-41CF-8132-D061DA62147D}"/>
              </a:ext>
            </a:extLst>
          </p:cNvPr>
          <p:cNvSpPr/>
          <p:nvPr/>
        </p:nvSpPr>
        <p:spPr>
          <a:xfrm>
            <a:off x="2457177" y="2148371"/>
            <a:ext cx="1090569" cy="21375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742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9016C-494A-4681-8F73-6967C6DC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Jupyter</a:t>
            </a:r>
            <a:r>
              <a:rPr lang="en-US" altLang="zh-TW" dirty="0"/>
              <a:t> Result(3)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B9441F6-2957-4AE4-A79F-16D549B54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4026" y="2286000"/>
            <a:ext cx="503844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3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9016C-494A-4681-8F73-6967C6DC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Histogram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58C693-4BF6-488A-A58C-4E3DACB92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40653"/>
            <a:ext cx="7886700" cy="3263504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A Histogram models the probability distribution of a discrete signal.</a:t>
            </a:r>
          </a:p>
          <a:p>
            <a:r>
              <a:rPr lang="en-US" altLang="zh-TW" sz="1800" dirty="0"/>
              <a:t>Given a sequence of discrete input values, the histogram counts the number of times each value appears in the sequence.</a:t>
            </a:r>
            <a:endParaRPr lang="zh-TW" altLang="en-US" sz="1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AE33B8D-543B-482F-9996-34E3E5A57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102" y="3197761"/>
            <a:ext cx="4267796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83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要素">
  <a:themeElements>
    <a:clrScheme name="要素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要素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要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2002</TotalTime>
  <Words>854</Words>
  <Application>Microsoft Office PowerPoint</Application>
  <PresentationFormat>如螢幕大小 (4:3)</PresentationFormat>
  <Paragraphs>159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微軟正黑體</vt:lpstr>
      <vt:lpstr>Arial</vt:lpstr>
      <vt:lpstr>Cambria Math</vt:lpstr>
      <vt:lpstr>Consolas</vt:lpstr>
      <vt:lpstr>Tw Cen MT</vt:lpstr>
      <vt:lpstr>Tw Cen MT Condensed</vt:lpstr>
      <vt:lpstr>Wingdings 3</vt:lpstr>
      <vt:lpstr>要素</vt:lpstr>
      <vt:lpstr>Prefix Sum and Histogram</vt:lpstr>
      <vt:lpstr>Outline</vt:lpstr>
      <vt:lpstr>Prefix Sum</vt:lpstr>
      <vt:lpstr>Code</vt:lpstr>
      <vt:lpstr>Synthesis Report</vt:lpstr>
      <vt:lpstr>Jupyter Result(1)</vt:lpstr>
      <vt:lpstr>Jupyter Result(2)</vt:lpstr>
      <vt:lpstr>Jupyter Result(3)</vt:lpstr>
      <vt:lpstr>Histogram</vt:lpstr>
      <vt:lpstr>code</vt:lpstr>
      <vt:lpstr>Synthesis Report</vt:lpstr>
      <vt:lpstr>Jupyter Result(1)</vt:lpstr>
      <vt:lpstr>Jupyter Result(2)</vt:lpstr>
      <vt:lpstr>gITHUB</vt:lpstr>
      <vt:lpstr>Question</vt:lpstr>
      <vt:lpstr>ANS</vt:lpstr>
      <vt:lpstr>ANS</vt:lpstr>
      <vt:lpstr>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LAB626</dc:creator>
  <cp:lastModifiedBy>LAB626</cp:lastModifiedBy>
  <cp:revision>25</cp:revision>
  <dcterms:created xsi:type="dcterms:W3CDTF">2022-03-21T14:06:55Z</dcterms:created>
  <dcterms:modified xsi:type="dcterms:W3CDTF">2022-03-26T10:12:00Z</dcterms:modified>
</cp:coreProperties>
</file>