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2" r:id="rId3"/>
    <p:sldMasterId id="2147483709" r:id="rId4"/>
  </p:sldMasterIdLst>
  <p:notesMasterIdLst>
    <p:notesMasterId r:id="rId36"/>
  </p:notesMasterIdLst>
  <p:handoutMasterIdLst>
    <p:handoutMasterId r:id="rId37"/>
  </p:handoutMasterIdLst>
  <p:sldIdLst>
    <p:sldId id="256" r:id="rId5"/>
    <p:sldId id="283" r:id="rId6"/>
    <p:sldId id="356" r:id="rId7"/>
    <p:sldId id="328" r:id="rId8"/>
    <p:sldId id="357" r:id="rId9"/>
    <p:sldId id="345" r:id="rId10"/>
    <p:sldId id="366" r:id="rId11"/>
    <p:sldId id="329" r:id="rId12"/>
    <p:sldId id="348" r:id="rId13"/>
    <p:sldId id="349" r:id="rId14"/>
    <p:sldId id="350" r:id="rId15"/>
    <p:sldId id="359" r:id="rId16"/>
    <p:sldId id="337" r:id="rId17"/>
    <p:sldId id="340" r:id="rId18"/>
    <p:sldId id="360" r:id="rId19"/>
    <p:sldId id="336" r:id="rId20"/>
    <p:sldId id="351" r:id="rId21"/>
    <p:sldId id="353" r:id="rId22"/>
    <p:sldId id="369" r:id="rId23"/>
    <p:sldId id="352" r:id="rId24"/>
    <p:sldId id="354" r:id="rId25"/>
    <p:sldId id="370" r:id="rId26"/>
    <p:sldId id="355" r:id="rId27"/>
    <p:sldId id="361" r:id="rId28"/>
    <p:sldId id="341" r:id="rId29"/>
    <p:sldId id="362" r:id="rId30"/>
    <p:sldId id="363" r:id="rId31"/>
    <p:sldId id="367" r:id="rId32"/>
    <p:sldId id="364" r:id="rId33"/>
    <p:sldId id="365" r:id="rId34"/>
    <p:sldId id="347" r:id="rId35"/>
  </p:sldIdLst>
  <p:sldSz cx="9144000" cy="6858000" type="screen4x3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A511EF0-9E69-47C3-B06F-DE04E579D8E7}">
          <p14:sldIdLst>
            <p14:sldId id="256"/>
            <p14:sldId id="283"/>
            <p14:sldId id="356"/>
            <p14:sldId id="328"/>
            <p14:sldId id="357"/>
            <p14:sldId id="345"/>
            <p14:sldId id="366"/>
            <p14:sldId id="329"/>
            <p14:sldId id="348"/>
            <p14:sldId id="349"/>
            <p14:sldId id="350"/>
            <p14:sldId id="359"/>
            <p14:sldId id="337"/>
            <p14:sldId id="340"/>
            <p14:sldId id="360"/>
            <p14:sldId id="336"/>
            <p14:sldId id="351"/>
            <p14:sldId id="353"/>
            <p14:sldId id="369"/>
            <p14:sldId id="352"/>
            <p14:sldId id="354"/>
            <p14:sldId id="370"/>
            <p14:sldId id="355"/>
            <p14:sldId id="361"/>
            <p14:sldId id="341"/>
            <p14:sldId id="362"/>
            <p14:sldId id="363"/>
            <p14:sldId id="367"/>
            <p14:sldId id="364"/>
            <p14:sldId id="365"/>
            <p14:sldId id="3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1" autoAdjust="0"/>
    <p:restoredTop sz="87822" autoAdjust="0"/>
  </p:normalViewPr>
  <p:slideViewPr>
    <p:cSldViewPr snapToGrid="0">
      <p:cViewPr varScale="1">
        <p:scale>
          <a:sx n="75" d="100"/>
          <a:sy n="75" d="100"/>
        </p:scale>
        <p:origin x="1541" y="-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12" y="108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678" cy="4983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5348" y="1"/>
            <a:ext cx="2950765" cy="4983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ED2C8-F51F-4CC5-B69E-7335829520C9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981"/>
            <a:ext cx="2949678" cy="4983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5348" y="9440981"/>
            <a:ext cx="2950765" cy="4983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CFB5A-7024-4266-8BA4-AEC0894E35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294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4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41" y="4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BAC8D-7399-4436-92A2-6A78286F993A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0400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41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440867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41" y="9440867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1FE6D-C7C1-45C9-8696-FD1C65C02C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104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465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891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709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999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157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268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33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90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5817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915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197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Quicksort</a:t>
            </a:r>
            <a:r>
              <a:rPr lang="zh-TW" altLang="en-US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快速排序</a:t>
            </a:r>
            <a:r>
              <a:rPr lang="en-US" altLang="zh-TW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heapsort</a:t>
            </a:r>
            <a:r>
              <a:rPr lang="zh-TW" altLang="en-US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堆疊排序</a:t>
            </a:r>
            <a:r>
              <a:rPr lang="en-US" altLang="zh-TW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zh-TW" altLang="en-US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講解操作方法，對於一個尚未排序的資料，我們要在已經排序過的資料中找到正確的位置放入，選取、比較、移動或者放入，放入的情況</a:t>
            </a:r>
            <a:r>
              <a:rPr lang="en-US" altLang="zh-TW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比到最左邊的位置</a:t>
            </a:r>
            <a:r>
              <a:rPr lang="en-US" altLang="zh-TW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表示此數字是目前的最小值</a:t>
            </a:r>
            <a:r>
              <a:rPr lang="en-US" altLang="zh-TW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、比較的對象小於等於手上的數字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778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相較於插入排序法，在數字較亂時會有較高的效率，因為合併排序對於相同的資料量會有相同的運作</a:t>
            </a:r>
            <a:r>
              <a:rPr lang="en-US" altLang="zh-TW" dirty="0"/>
              <a:t>cycle</a:t>
            </a:r>
            <a:r>
              <a:rPr lang="zh-TW" altLang="en-US" dirty="0"/>
              <a:t>時間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502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分段說明，上方是把每一輪要比的數值與起始點定義好</a:t>
            </a:r>
            <a:endParaRPr lang="en-US" altLang="zh-TW" dirty="0"/>
          </a:p>
          <a:p>
            <a:r>
              <a:rPr lang="zh-TW" altLang="en-US" dirty="0"/>
              <a:t>後面則是比較的過程，如果手上的數字比較小就會再繼續向左找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469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Array_partition</a:t>
            </a:r>
            <a:r>
              <a:rPr lang="zh-TW" altLang="en-US" dirty="0"/>
              <a:t>是用來把每一個記憶體位置拆開，所以就能夠分別對每個記憶體要求讀值或寫值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933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717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這裡舉個例子，寬度為</a:t>
            </a:r>
            <a:r>
              <a:rPr lang="en-US" altLang="zh-TW" dirty="0"/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在圖三中，會找目前兩組中最小的數值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最左邊的數值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某一組的數字全部被排完，也就是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跑到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i2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f2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跑到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i3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這兩種狀況，會會把剩下的的數字全部依序塞入新的群組，直到數字全部被放完。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328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982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58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D0EF1F4-5C5F-4631-BDA5-F3B77FC1A9D8}" type="datetime1">
              <a:rPr lang="zh-TW" altLang="en-US" smtClean="0"/>
              <a:t>2022/3/25</a:t>
            </a:fld>
            <a:endParaRPr lang="zh-TW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6705" y="6601052"/>
            <a:ext cx="2133600" cy="476250"/>
          </a:xfrm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40DA983-4AAD-4E19-9987-458F112A81E4}" type="datetime1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038BDF7-2F35-4328-9B0B-C2E42CA68A9B}" type="datetime1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388450"/>
            <a:ext cx="4038600" cy="4525963"/>
          </a:xfrm>
        </p:spPr>
        <p:txBody>
          <a:bodyPr/>
          <a:lstStyle>
            <a:lvl1pPr>
              <a:defRPr sz="2800">
                <a:latin typeface="Palatino Linotype" pitchFamily="18" charset="0"/>
              </a:defRPr>
            </a:lvl1pPr>
            <a:lvl2pPr>
              <a:defRPr sz="2400">
                <a:latin typeface="Palatino Linotype" pitchFamily="18" charset="0"/>
              </a:defRPr>
            </a:lvl2pPr>
            <a:lvl3pPr>
              <a:defRPr sz="2000">
                <a:latin typeface="Palatino Linotype" pitchFamily="18" charset="0"/>
              </a:defRPr>
            </a:lvl3pPr>
            <a:lvl4pPr>
              <a:defRPr>
                <a:latin typeface="Palatino Linotype" pitchFamily="18" charset="0"/>
              </a:defRPr>
            </a:lvl4pPr>
            <a:lvl5pPr>
              <a:defRPr>
                <a:latin typeface="Palatino Linotype" pitchFamily="18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8845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9044496-0F41-4752-8313-6F3926962287}" type="datetime1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D20E7F4B-967F-49E7-9624-917430A5D65D}" type="datetime1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13" name="頁尾版面配置區 1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EEDD2B10-2F55-4F4E-ACDC-31414B15E5BC}" type="datetime1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B6CB6-7AE0-4727-83A8-5B4DDA418408}" type="datetime1">
              <a:rPr lang="zh-TW" altLang="en-US" smtClean="0">
                <a:solidFill>
                  <a:srgbClr val="000000"/>
                </a:solidFill>
              </a:rPr>
              <a:t>2022/3/25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9B826-C39B-4171-BB07-4CB90B1FCE11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051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67D24-3CE1-4EC7-BB58-23B29A59E35F}" type="datetime1">
              <a:rPr lang="zh-TW" altLang="en-US" smtClean="0">
                <a:solidFill>
                  <a:srgbClr val="000000"/>
                </a:solidFill>
              </a:rPr>
              <a:t>2022/3/25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250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38538-D4DD-4992-84FF-DE9486280E03}" type="datetime1">
              <a:rPr lang="zh-TW" altLang="en-US" smtClean="0">
                <a:solidFill>
                  <a:srgbClr val="000000"/>
                </a:solidFill>
              </a:rPr>
              <a:t>2022/3/25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03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C8694-3E50-44FF-B18E-8BB1ECE12426}" type="datetime1">
              <a:rPr lang="zh-TW" altLang="en-US" smtClean="0">
                <a:solidFill>
                  <a:srgbClr val="000000"/>
                </a:solidFill>
              </a:rPr>
              <a:t>2022/3/25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07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1AAE2-E58E-4B3B-B563-3B99AEC120E0}" type="datetime1">
              <a:rPr lang="zh-TW" altLang="en-US" smtClean="0">
                <a:solidFill>
                  <a:srgbClr val="000000"/>
                </a:solidFill>
              </a:rPr>
              <a:t>2022/3/25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96BFAE-B965-4BC9-8BF3-75AA9C3D1619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29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77939EF-19D4-49B0-A964-B4689D86726C}" type="datetime1">
              <a:rPr lang="zh-TW" altLang="en-US" smtClean="0"/>
              <a:t>2022/3/25</a:t>
            </a:fld>
            <a:endParaRPr lang="zh-TW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2CE82-11AE-482A-8BFD-B86A5437947C}" type="datetime1">
              <a:rPr lang="zh-TW" altLang="en-US" smtClean="0">
                <a:solidFill>
                  <a:srgbClr val="000000"/>
                </a:solidFill>
              </a:rPr>
              <a:t>2022/3/25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196727-5914-458F-BBD9-541963A1E0CB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7099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9270C-E3FA-4984-8B26-6B481D796B1D}" type="datetime1">
              <a:rPr lang="zh-TW" altLang="en-US" smtClean="0">
                <a:solidFill>
                  <a:srgbClr val="000000"/>
                </a:solidFill>
              </a:rPr>
              <a:t>2022/3/25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B9152-B4F2-4DB2-81F6-5EE91F117322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1881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2E13E-1B99-41F8-A344-6232BB1BD8C0}" type="datetime1">
              <a:rPr lang="zh-TW" altLang="en-US" smtClean="0">
                <a:solidFill>
                  <a:srgbClr val="000000"/>
                </a:solidFill>
              </a:rPr>
              <a:t>2022/3/25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A27557-9E88-4511-9F7D-C18C36FF7B1C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1109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12501-C794-4776-B2D6-458511089778}" type="datetime1">
              <a:rPr lang="zh-TW" altLang="en-US" smtClean="0">
                <a:solidFill>
                  <a:srgbClr val="000000"/>
                </a:solidFill>
              </a:rPr>
              <a:t>2022/3/25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DEED71-53C9-4D82-9D88-730F73FBB7FC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696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D567B-B46F-4102-84F5-6E5698A7DF5E}" type="datetime1">
              <a:rPr lang="zh-TW" altLang="en-US" smtClean="0">
                <a:solidFill>
                  <a:srgbClr val="000000"/>
                </a:solidFill>
              </a:rPr>
              <a:t>2022/3/25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C0E46D-5E98-4381-B507-427067061302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3616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298B8-BE8F-42EA-9DEE-90BD9022AD77}" type="datetime1">
              <a:rPr lang="zh-TW" altLang="en-US" smtClean="0">
                <a:solidFill>
                  <a:srgbClr val="000000"/>
                </a:solidFill>
              </a:rPr>
              <a:t>2022/3/25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3C418B-6222-4A31-9422-9D607177CC43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3544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EB37A-8976-4A68-B227-C34483E14DD0}" type="datetime1">
              <a:rPr lang="zh-TW" altLang="en-US" smtClean="0">
                <a:solidFill>
                  <a:srgbClr val="000000"/>
                </a:solidFill>
              </a:rPr>
              <a:t>2022/3/25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3573E7-DD66-4B67-AA65-09D807119CDD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6473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13A38-A88F-47C5-BE37-B0309DA8B20C}" type="datetime1">
              <a:rPr lang="zh-TW" altLang="en-US" smtClean="0">
                <a:solidFill>
                  <a:srgbClr val="000000"/>
                </a:solidFill>
              </a:rPr>
              <a:t>2022/3/25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3DDB55-15E5-44AD-A83B-076D5C5D371E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9901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67986-901B-4B5F-A88B-845180ADD3A7}" type="datetime1">
              <a:rPr lang="zh-TW" altLang="en-US" smtClean="0">
                <a:solidFill>
                  <a:srgbClr val="000000"/>
                </a:solidFill>
              </a:rPr>
              <a:t>2022/3/25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03718F-95A5-4C71-8683-D8CB6990508A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7793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0B172-25B3-4AE6-B9CA-43E57D9868AD}" type="datetime1">
              <a:rPr lang="zh-TW" altLang="en-US" smtClean="0">
                <a:solidFill>
                  <a:srgbClr val="000000"/>
                </a:solidFill>
              </a:rPr>
              <a:t>2022/3/25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61802-01A4-404D-9536-3139BEC1B6F5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3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2D4FC31-A51F-4DEE-A4E7-A542D4AF12C8}" type="datetime1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18130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C4355-53D8-4155-A52E-06AB827706B3}" type="datetime1">
              <a:rPr lang="zh-TW" altLang="en-US" smtClean="0">
                <a:solidFill>
                  <a:srgbClr val="000000"/>
                </a:solidFill>
              </a:rPr>
              <a:t>2022/3/25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9B826-C39B-4171-BB07-4CB90B1FCE11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3449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14CD2-AA9D-4C79-A902-02FBADEE3E3C}" type="datetime1">
              <a:rPr lang="zh-TW" altLang="en-US" smtClean="0">
                <a:solidFill>
                  <a:srgbClr val="000000"/>
                </a:solidFill>
              </a:rPr>
              <a:t>2022/3/25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08C052-40EE-41F1-8569-C557399365BC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9111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7F5F7-FBAF-4D01-B8C0-6C00829C4DAB}" type="datetime1">
              <a:rPr lang="zh-TW" altLang="en-US" smtClean="0">
                <a:solidFill>
                  <a:srgbClr val="000000"/>
                </a:solidFill>
              </a:rPr>
              <a:t>2022/3/25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3BC2F-3941-4D7F-BE97-EBD9E0739AE6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8292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A39A1-C2DC-4569-8F58-F241B6BCDACD}" type="datetime1">
              <a:rPr lang="zh-TW" altLang="en-US" smtClean="0">
                <a:solidFill>
                  <a:srgbClr val="000000"/>
                </a:solidFill>
              </a:rPr>
              <a:t>2022/3/25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6DC3BD-7226-4D6F-95EC-ECFF33DED52A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9765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73630-BD78-403A-A6DD-6706AC0B78BF}" type="datetime1">
              <a:rPr lang="zh-TW" altLang="en-US" smtClean="0">
                <a:solidFill>
                  <a:srgbClr val="000000"/>
                </a:solidFill>
              </a:rPr>
              <a:t>2022/3/25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96BFAE-B965-4BC9-8BF3-75AA9C3D1619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7202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F2226-DF3B-4E50-B0A8-69B90AE23EC8}" type="datetime1">
              <a:rPr lang="zh-TW" altLang="en-US" smtClean="0">
                <a:solidFill>
                  <a:srgbClr val="000000"/>
                </a:solidFill>
              </a:rPr>
              <a:t>2022/3/25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196727-5914-458F-BBD9-541963A1E0CB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2809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D5616-44B1-4D61-93AE-25DBCE0A540F}" type="datetime1">
              <a:rPr lang="zh-TW" altLang="en-US" smtClean="0">
                <a:solidFill>
                  <a:srgbClr val="000000"/>
                </a:solidFill>
              </a:rPr>
              <a:t>2022/3/25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B9152-B4F2-4DB2-81F6-5EE91F117322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6818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02E7B-54D4-495E-9323-D2F04AAC0892}" type="datetime1">
              <a:rPr lang="zh-TW" altLang="en-US" smtClean="0">
                <a:solidFill>
                  <a:srgbClr val="000000"/>
                </a:solidFill>
              </a:rPr>
              <a:t>2022/3/25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A27557-9E88-4511-9F7D-C18C36FF7B1C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188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D14F1-A2D7-450E-8A47-5CB33339E95D}" type="datetime1">
              <a:rPr lang="zh-TW" altLang="en-US" smtClean="0">
                <a:solidFill>
                  <a:srgbClr val="000000"/>
                </a:solidFill>
              </a:rPr>
              <a:t>2022/3/25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DEED71-53C9-4D82-9D88-730F73FBB7FC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12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Palatino Linotype" pitchFamily="18" charset="0"/>
              </a:defRPr>
            </a:lvl1pPr>
            <a:lvl2pPr>
              <a:defRPr sz="2400">
                <a:latin typeface="Palatino Linotype" pitchFamily="18" charset="0"/>
              </a:defRPr>
            </a:lvl2pPr>
            <a:lvl3pPr>
              <a:defRPr sz="2000">
                <a:latin typeface="Palatino Linotype" pitchFamily="18" charset="0"/>
              </a:defRPr>
            </a:lvl3pPr>
            <a:lvl4pPr>
              <a:defRPr sz="1800">
                <a:latin typeface="Palatino Linotype" pitchFamily="18" charset="0"/>
              </a:defRPr>
            </a:lvl4pPr>
            <a:lvl5pPr>
              <a:defRPr sz="1800">
                <a:latin typeface="Palatino Linotype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6B0ABB9-B234-4A80-9555-C921D64AE562}" type="datetime1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F28E8-0396-4C18-9458-467E1B9C8A64}" type="datetime1">
              <a:rPr lang="zh-TW" altLang="en-US" smtClean="0">
                <a:solidFill>
                  <a:srgbClr val="000000"/>
                </a:solidFill>
              </a:rPr>
              <a:t>2022/3/25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C0E46D-5E98-4381-B507-427067061302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8697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B1910-91F1-47CD-8E5A-3206DF5B3257}" type="datetime1">
              <a:rPr lang="zh-TW" altLang="en-US" smtClean="0">
                <a:solidFill>
                  <a:srgbClr val="000000"/>
                </a:solidFill>
              </a:rPr>
              <a:t>2022/3/25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3C418B-6222-4A31-9422-9D607177CC43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8598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E6B54-1225-47F3-9D99-23D1BA16932E}" type="datetime1">
              <a:rPr lang="zh-TW" altLang="en-US" smtClean="0">
                <a:solidFill>
                  <a:srgbClr val="000000"/>
                </a:solidFill>
              </a:rPr>
              <a:t>2022/3/25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3573E7-DD66-4B67-AA65-09D807119CDD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3040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64A23-4EB2-48E1-AA7F-17081AF32024}" type="datetime1">
              <a:rPr lang="zh-TW" altLang="en-US" smtClean="0">
                <a:solidFill>
                  <a:srgbClr val="000000"/>
                </a:solidFill>
              </a:rPr>
              <a:t>2022/3/25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3DDB55-15E5-44AD-A83B-076D5C5D371E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0135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258E5-8D76-42FF-9C63-9F2EDF990B3A}" type="datetime1">
              <a:rPr lang="zh-TW" altLang="en-US" smtClean="0">
                <a:solidFill>
                  <a:srgbClr val="000000"/>
                </a:solidFill>
              </a:rPr>
              <a:t>2022/3/25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03718F-95A5-4C71-8683-D8CB6990508A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230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F713F-7CBA-4562-B112-A9EAB3990268}" type="datetime1">
              <a:rPr lang="zh-TW" altLang="en-US" smtClean="0">
                <a:solidFill>
                  <a:srgbClr val="000000"/>
                </a:solidFill>
              </a:rPr>
              <a:t>2022/3/25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61802-01A4-404D-9536-3139BEC1B6F5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5295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6793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38717-3AA6-402F-A721-9DD9EE11BA53}" type="datetime1">
              <a:rPr lang="zh-TW" altLang="en-US" smtClean="0">
                <a:solidFill>
                  <a:srgbClr val="000000"/>
                </a:solidFill>
              </a:rPr>
              <a:t>2022/3/25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744545-D779-4E66-AC9A-041B9E1E31AE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32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B2383-1D9A-4E04-93E0-7EC751372807}" type="datetime1">
              <a:rPr lang="zh-TW" altLang="en-US" smtClean="0">
                <a:solidFill>
                  <a:srgbClr val="000000"/>
                </a:solidFill>
              </a:rPr>
              <a:t>2022/3/25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6CFDA1-2279-4CA5-94D2-A15FAF436B5D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965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C3B2B-1CB5-4049-A59C-CED181AE3203}" type="datetime1">
              <a:rPr lang="zh-TW" altLang="en-US" smtClean="0">
                <a:solidFill>
                  <a:srgbClr val="000000"/>
                </a:solidFill>
              </a:rPr>
              <a:t>2022/3/25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BA6862-DF00-408C-8A36-FED243B6F461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37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FAA000E-5BDB-448A-9DCB-A235B443C1E4}" type="datetime1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BB109-A86A-4985-BE26-723E99767114}" type="datetime1">
              <a:rPr lang="zh-TW" altLang="en-US" smtClean="0">
                <a:solidFill>
                  <a:srgbClr val="000000"/>
                </a:solidFill>
              </a:rPr>
              <a:t>2022/3/25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4EACF5-BAF1-4DC8-807B-1F9847E5608C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9857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CBF33-699D-4562-A4D2-95E328E7E97E}" type="datetime1">
              <a:rPr lang="zh-TW" altLang="en-US" smtClean="0">
                <a:solidFill>
                  <a:srgbClr val="000000"/>
                </a:solidFill>
              </a:rPr>
              <a:t>2022/3/25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FA7DC1-C84A-4E15-BC51-8945FCB4D8CE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102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D68D3-51E6-47D6-B783-EC32011F93C6}" type="datetime1">
              <a:rPr lang="zh-TW" altLang="en-US" smtClean="0">
                <a:solidFill>
                  <a:srgbClr val="000000"/>
                </a:solidFill>
              </a:rPr>
              <a:t>2022/3/25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D8CE58-1997-4346-A058-7499E29F6C90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48484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0723B-3C61-4BAA-9EF2-7BAC03EEDCAC}" type="datetime1">
              <a:rPr lang="zh-TW" altLang="en-US" smtClean="0">
                <a:solidFill>
                  <a:srgbClr val="000000"/>
                </a:solidFill>
              </a:rPr>
              <a:t>2022/3/25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E57B53-7D96-40D6-9CF9-E25EF1D71864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04915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59164-7A32-43A2-832A-DAF81BA1E065}" type="datetime1">
              <a:rPr lang="zh-TW" altLang="en-US" smtClean="0">
                <a:solidFill>
                  <a:srgbClr val="000000"/>
                </a:solidFill>
              </a:rPr>
              <a:t>2022/3/25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18496A-1EA6-40D1-927C-F1BBE8574032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812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194AE-222D-4A98-9759-6F137FF0A3D7}" type="datetime1">
              <a:rPr lang="zh-TW" altLang="en-US" smtClean="0">
                <a:solidFill>
                  <a:srgbClr val="000000"/>
                </a:solidFill>
              </a:rPr>
              <a:t>2022/3/25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86ED53-3428-4E95-9593-75D438CABE7B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45871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AC85A-B8C6-4496-9137-B493B76982A9}" type="datetime1">
              <a:rPr lang="zh-TW" altLang="en-US" smtClean="0">
                <a:solidFill>
                  <a:srgbClr val="000000"/>
                </a:solidFill>
              </a:rPr>
              <a:t>2022/3/25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742D88-A2AA-4466-9AF3-4077535E7D3B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3196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B77F3-265A-4E23-832D-C1B6E847C492}" type="datetime1">
              <a:rPr lang="zh-TW" altLang="en-US" smtClean="0">
                <a:solidFill>
                  <a:srgbClr val="000000"/>
                </a:solidFill>
              </a:rPr>
              <a:t>2022/3/25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846C5-B06B-41D7-B3D8-24AB7F37AFD9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0211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D505E-25FB-4739-9150-BACEFFBCF6EC}" type="datetime1">
              <a:rPr lang="zh-TW" altLang="en-US" smtClean="0">
                <a:solidFill>
                  <a:srgbClr val="000000"/>
                </a:solidFill>
              </a:rPr>
              <a:t>2022/3/25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C86D0B-A166-4A97-8000-96B633C61D24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815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CED83-80D2-4A0A-9CB9-B550B699E499}" type="datetime1">
              <a:rPr lang="zh-TW" altLang="en-US" smtClean="0">
                <a:solidFill>
                  <a:srgbClr val="000000"/>
                </a:solidFill>
              </a:rPr>
              <a:t>2022/3/25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59BDC5-3F6B-4E5B-88C7-88C381295452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42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278F714-A837-4892-8964-1D4A15F24E7E}" type="datetime1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28A1B-6127-46E7-A702-7B67D87482F9}" type="datetime1">
              <a:rPr lang="zh-TW" altLang="en-US" smtClean="0">
                <a:solidFill>
                  <a:srgbClr val="000000"/>
                </a:solidFill>
              </a:rPr>
              <a:t>2022/3/25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4F6D40-5CB7-4AB9-8794-1C7C3286B28F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08079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231D4-8DFA-4760-B952-6EF762B1AE0D}" type="datetime1">
              <a:rPr lang="zh-TW" altLang="en-US" smtClean="0">
                <a:solidFill>
                  <a:srgbClr val="000000"/>
                </a:solidFill>
              </a:rPr>
              <a:t>2022/3/25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4A731-5CB1-495D-B4BC-F20020951A2A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03835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944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85C12EE-5F3F-4062-B8CE-72D417C24B66}" type="datetime1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1C4D8E0-14AB-4C09-A3FE-ECFD1903AC49}" type="datetime1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295E189-6233-4D94-A312-C36D337E62E0}" type="datetime1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pic>
        <p:nvPicPr>
          <p:cNvPr id="2055" name="Picture 7" descr="NTHU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489825" y="0"/>
            <a:ext cx="1654175" cy="15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6584" name="Rectangle 8"/>
          <p:cNvSpPr>
            <a:spLocks noChangeArrowheads="1"/>
          </p:cNvSpPr>
          <p:nvPr/>
        </p:nvSpPr>
        <p:spPr bwMode="auto">
          <a:xfrm>
            <a:off x="0" y="6608763"/>
            <a:ext cx="9156879" cy="27662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536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4943" y="6601052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536585" name="Text Box 9"/>
          <p:cNvSpPr txBox="1">
            <a:spLocks noChangeArrowheads="1"/>
          </p:cNvSpPr>
          <p:nvPr/>
        </p:nvSpPr>
        <p:spPr bwMode="auto">
          <a:xfrm>
            <a:off x="-147762" y="6580584"/>
            <a:ext cx="70240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Arial" charset="0"/>
                <a:ea typeface="標楷體" pitchFamily="65" charset="-120"/>
              </a:rPr>
              <a:t>  </a:t>
            </a:r>
            <a:r>
              <a:rPr lang="en-US" altLang="zh-TW" sz="14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EE521800 Application Acceleration with High-Level Synthesis</a:t>
            </a:r>
          </a:p>
        </p:txBody>
      </p:sp>
      <p:sp>
        <p:nvSpPr>
          <p:cNvPr id="536586" name="Text Box 10"/>
          <p:cNvSpPr txBox="1">
            <a:spLocks noChangeArrowheads="1"/>
          </p:cNvSpPr>
          <p:nvPr/>
        </p:nvSpPr>
        <p:spPr bwMode="auto">
          <a:xfrm>
            <a:off x="6946607" y="6601052"/>
            <a:ext cx="19107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Arial" charset="0"/>
                <a:ea typeface="標楷體" pitchFamily="65" charset="-120"/>
              </a:rPr>
              <a:t>  </a:t>
            </a:r>
          </a:p>
        </p:txBody>
      </p:sp>
      <p:sp>
        <p:nvSpPr>
          <p:cNvPr id="536587" name="Line 11"/>
          <p:cNvSpPr>
            <a:spLocks noChangeShapeType="1"/>
          </p:cNvSpPr>
          <p:nvPr/>
        </p:nvSpPr>
        <p:spPr bwMode="auto">
          <a:xfrm>
            <a:off x="0" y="1000125"/>
            <a:ext cx="7513638" cy="0"/>
          </a:xfrm>
          <a:prstGeom prst="line">
            <a:avLst/>
          </a:prstGeom>
          <a:noFill/>
          <a:ln w="38100">
            <a:solidFill>
              <a:srgbClr val="45D9E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+mn-lt"/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3CE670-302B-4B4E-ADCC-C4AF9BD0F135}" type="datetime1">
              <a:rPr kumimoji="1" lang="zh-TW" altLang="en-US" smtClean="0">
                <a:solidFill>
                  <a:srgbClr val="000000"/>
                </a:solidFill>
              </a:rPr>
              <a:t>2022/3/25</a:t>
            </a:fld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536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dirty="0">
              <a:solidFill>
                <a:srgbClr val="000000"/>
              </a:solidFill>
            </a:endParaRPr>
          </a:p>
        </p:txBody>
      </p:sp>
      <p:pic>
        <p:nvPicPr>
          <p:cNvPr id="1031" name="Picture 7" descr="NTHU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825" y="0"/>
            <a:ext cx="1654175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0" y="1000125"/>
            <a:ext cx="7513638" cy="0"/>
          </a:xfrm>
          <a:prstGeom prst="line">
            <a:avLst/>
          </a:prstGeom>
          <a:noFill/>
          <a:ln w="38100">
            <a:solidFill>
              <a:srgbClr val="45D9E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6608763"/>
            <a:ext cx="9156879" cy="27662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-147762" y="6580584"/>
            <a:ext cx="70240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Arial" charset="0"/>
                <a:ea typeface="標楷體" pitchFamily="65" charset="-120"/>
              </a:rPr>
              <a:t>  NTHU COM/EE </a:t>
            </a:r>
            <a:r>
              <a:rPr lang="en-US" altLang="zh-TW" sz="1400" b="1" dirty="0">
                <a:solidFill>
                  <a:schemeClr val="bg1"/>
                </a:solidFill>
                <a:latin typeface="+mj-lt"/>
                <a:ea typeface="標楷體" pitchFamily="65" charset="-120"/>
              </a:rPr>
              <a:t>Communication</a:t>
            </a:r>
            <a:r>
              <a:rPr lang="en-US" altLang="zh-TW" sz="1400" b="1" dirty="0">
                <a:solidFill>
                  <a:schemeClr val="bg1"/>
                </a:solidFill>
                <a:latin typeface="+mj-lt"/>
              </a:rPr>
              <a:t> and Signal Processing</a:t>
            </a:r>
            <a:r>
              <a:rPr lang="en-US" altLang="zh-TW" sz="1400" b="1" dirty="0">
                <a:solidFill>
                  <a:schemeClr val="bg1"/>
                </a:solidFill>
                <a:latin typeface="+mj-lt"/>
                <a:ea typeface="標楷體" pitchFamily="65" charset="-120"/>
              </a:rPr>
              <a:t> </a:t>
            </a:r>
            <a:r>
              <a:rPr lang="en-US" altLang="zh-TW" sz="1400" b="1" dirty="0">
                <a:solidFill>
                  <a:schemeClr val="bg1"/>
                </a:solidFill>
                <a:latin typeface="Arial" charset="0"/>
                <a:ea typeface="標楷體" pitchFamily="65" charset="-120"/>
              </a:rPr>
              <a:t>VLSI Lab.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7494588" y="6577607"/>
            <a:ext cx="16113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Arial" charset="0"/>
                <a:ea typeface="標楷體" pitchFamily="65" charset="-120"/>
              </a:rPr>
              <a:t>  </a:t>
            </a:r>
            <a:r>
              <a:rPr lang="en-US" altLang="zh-TW" sz="1400" b="1" dirty="0" err="1">
                <a:solidFill>
                  <a:schemeClr val="bg1"/>
                </a:solidFill>
                <a:latin typeface="Arial" charset="0"/>
                <a:ea typeface="標楷體" pitchFamily="65" charset="-120"/>
              </a:rPr>
              <a:t>Hao</a:t>
            </a:r>
            <a:r>
              <a:rPr lang="en-US" altLang="zh-TW" sz="1400" b="1" dirty="0">
                <a:solidFill>
                  <a:schemeClr val="bg1"/>
                </a:solidFill>
                <a:latin typeface="Arial" charset="0"/>
                <a:ea typeface="標楷體" pitchFamily="65" charset="-120"/>
              </a:rPr>
              <a:t>-Yu</a:t>
            </a:r>
            <a:r>
              <a:rPr lang="en-US" altLang="zh-TW" sz="1400" b="1" baseline="0" dirty="0">
                <a:solidFill>
                  <a:schemeClr val="bg1"/>
                </a:solidFill>
                <a:latin typeface="Arial" charset="0"/>
                <a:ea typeface="標楷體" pitchFamily="65" charset="-120"/>
              </a:rPr>
              <a:t> Cheng</a:t>
            </a:r>
            <a:endParaRPr lang="en-US" altLang="zh-TW" sz="1400" b="1" dirty="0">
              <a:solidFill>
                <a:schemeClr val="bg1"/>
              </a:solidFill>
              <a:latin typeface="Arial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902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+mn-lt"/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2B230D-8810-4D94-86DA-2E973D56CCA1}" type="datetime1">
              <a:rPr kumimoji="1" lang="zh-TW" altLang="en-US" smtClean="0">
                <a:solidFill>
                  <a:srgbClr val="000000"/>
                </a:solidFill>
              </a:rPr>
              <a:t>2022/3/25</a:t>
            </a:fld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536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79DB69-2855-4E98-8D0B-583C0E7BF60E}" type="slidenum">
              <a:rPr kumimoji="1" lang="en-US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  <p:pic>
        <p:nvPicPr>
          <p:cNvPr id="1031" name="Picture 7" descr="NTHU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825" y="0"/>
            <a:ext cx="1654175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-476250" y="6608763"/>
            <a:ext cx="4503738" cy="304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b="1">
                <a:solidFill>
                  <a:srgbClr val="FFFFFF"/>
                </a:solidFill>
                <a:latin typeface="Arial" charset="0"/>
                <a:ea typeface="標楷體" pitchFamily="65" charset="-120"/>
              </a:rPr>
              <a:t>  NTHU COM/EE Communication VLSI Lab.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494588" y="6607175"/>
            <a:ext cx="1611312" cy="304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b="1" dirty="0" err="1">
                <a:solidFill>
                  <a:srgbClr val="FFFFFF"/>
                </a:solidFill>
                <a:latin typeface="Arial" charset="0"/>
                <a:ea typeface="標楷體" pitchFamily="65" charset="-120"/>
              </a:rPr>
              <a:t>C.C.Yeh</a:t>
            </a:r>
            <a:endParaRPr lang="en-US" altLang="zh-TW" sz="1400" b="1" dirty="0">
              <a:solidFill>
                <a:srgbClr val="FFFFFF"/>
              </a:solidFill>
              <a:latin typeface="Arial" charset="0"/>
              <a:ea typeface="標楷體" pitchFamily="65" charset="-120"/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0" y="1000125"/>
            <a:ext cx="7513638" cy="0"/>
          </a:xfrm>
          <a:prstGeom prst="line">
            <a:avLst/>
          </a:prstGeom>
          <a:noFill/>
          <a:ln w="38100">
            <a:solidFill>
              <a:srgbClr val="45D9E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099F71-F022-400E-93D9-24670B4EAC3C}" type="datetime1">
              <a:rPr kumimoji="1" lang="zh-TW" altLang="en-US" smtClean="0">
                <a:solidFill>
                  <a:srgbClr val="000000"/>
                </a:solidFill>
              </a:rPr>
              <a:t>2022/3/25</a:t>
            </a:fld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新細明體" pitchFamily="18" charset="-120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536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0C4D16-C4B5-46CC-9DEE-735050402D5D}" type="slidenum">
              <a:rPr kumimoji="1" lang="en-US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  <p:pic>
        <p:nvPicPr>
          <p:cNvPr id="1031" name="Picture 7" descr="NTHU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825" y="0"/>
            <a:ext cx="1654175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-476250" y="6608763"/>
            <a:ext cx="4503738" cy="304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b="1">
                <a:solidFill>
                  <a:srgbClr val="FFFFFF"/>
                </a:solidFill>
                <a:latin typeface="Arial" charset="0"/>
                <a:ea typeface="標楷體" pitchFamily="65" charset="-120"/>
              </a:rPr>
              <a:t>  NTHU COM/EE Communication VLSI Lab.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494588" y="6607175"/>
            <a:ext cx="1611312" cy="304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b="1" dirty="0" err="1">
                <a:solidFill>
                  <a:srgbClr val="FFFFFF"/>
                </a:solidFill>
                <a:latin typeface="Arial" charset="0"/>
                <a:ea typeface="標楷體" pitchFamily="65" charset="-120"/>
              </a:rPr>
              <a:t>C.C.Yeh</a:t>
            </a:r>
            <a:endParaRPr lang="en-US" altLang="zh-TW" sz="1400" b="1" dirty="0">
              <a:solidFill>
                <a:srgbClr val="FFFFFF"/>
              </a:solidFill>
              <a:latin typeface="Arial" charset="0"/>
              <a:ea typeface="標楷體" pitchFamily="65" charset="-120"/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0" y="1000125"/>
            <a:ext cx="7513638" cy="0"/>
          </a:xfrm>
          <a:prstGeom prst="line">
            <a:avLst/>
          </a:prstGeom>
          <a:noFill/>
          <a:ln w="38100">
            <a:solidFill>
              <a:srgbClr val="45D9E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45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rge_sor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astnerRG/pp4fpgas/tree/master/exampl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/>
              <a:t>Sorting Algorithm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85826"/>
          </a:xfrm>
        </p:spPr>
        <p:txBody>
          <a:bodyPr/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Insertion sort, merge sort</a:t>
            </a: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110061560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吳秉豐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2022/03/29</a:t>
            </a:r>
          </a:p>
          <a:p>
            <a:endParaRPr lang="zh-TW" alt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5828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C++ 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Merge Sort</a:t>
            </a: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4CA2032-E825-4F5F-91F9-18B1B08FC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1651158"/>
            <a:ext cx="73628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97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C++ 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20" y="1366836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Merge Sort</a:t>
            </a: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D1E6CF5-36E6-4BD4-9DA8-88B9C005F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044" y="1810056"/>
            <a:ext cx="5869911" cy="3237887"/>
          </a:xfrm>
          <a:prstGeom prst="rect">
            <a:avLst/>
          </a:prstGeom>
        </p:spPr>
      </p:pic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683A271F-BEA8-4B05-BB2F-D16A36823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785870"/>
              </p:ext>
            </p:extLst>
          </p:nvPr>
        </p:nvGraphicFramePr>
        <p:xfrm>
          <a:off x="1523999" y="5707379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3873119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168394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815201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995576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559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i2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i3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097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333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Sort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 Code</a:t>
            </a: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Verify on PYNQ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Compare</a:t>
            </a:r>
          </a:p>
          <a:p>
            <a:pPr algn="just"/>
            <a:r>
              <a:rPr lang="en-US" altLang="zh-TW" sz="20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Arial Unicode MS" panose="020B060402020202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5805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Cambria Math" panose="02040503050406030204" pitchFamily="18" charset="0"/>
              </a:rPr>
              <a:t>Verify on PYNQ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Python code</a:t>
            </a: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B584C19-3BEB-478D-80DA-386D4C35C1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256"/>
          <a:stretch/>
        </p:blipFill>
        <p:spPr>
          <a:xfrm>
            <a:off x="2147755" y="1143000"/>
            <a:ext cx="4848490" cy="504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92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Cambria Math" panose="02040503050406030204" pitchFamily="18" charset="0"/>
              </a:rPr>
              <a:t>Verify on PYNQ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Result</a:t>
            </a: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2ED0348-83FF-4FCB-BDE2-A4DEE6B8C1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840"/>
          <a:stretch/>
        </p:blipFill>
        <p:spPr>
          <a:xfrm>
            <a:off x="1999008" y="1143000"/>
            <a:ext cx="5145983" cy="536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81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Sort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 Code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on PYNQ</a:t>
            </a: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Performance Compare</a:t>
            </a:r>
          </a:p>
          <a:p>
            <a:pPr algn="just"/>
            <a:r>
              <a:rPr lang="en-US" altLang="zh-TW" sz="20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Arial Unicode MS" panose="020B060402020202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9911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Performance Compare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Insertion Sort VS Merge Sort</a:t>
            </a: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zh-TW"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Test data 1 :</a:t>
            </a:r>
          </a:p>
          <a:p>
            <a:pPr lvl="1" algn="just"/>
            <a:endParaRPr lang="en-US" altLang="zh-TW" sz="16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altLang="zh-TW" sz="16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altLang="zh-TW" sz="16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altLang="zh-TW" sz="16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zh-TW"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Test data 2 :</a:t>
            </a: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C780FF1-3B37-40A5-AB81-59E4333A5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724" y="5131118"/>
            <a:ext cx="2838450" cy="92392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34E5A94F-2B27-4533-BD01-CB28B0B15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312" y="2196942"/>
            <a:ext cx="3238500" cy="8001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93E20835-8F78-406D-86E0-2F5580DB07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1312" y="3593941"/>
            <a:ext cx="33909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78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Performance Compare 1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Insertion Sort V.S Merge Sort Test data 1 </a:t>
            </a: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91A633C-4527-47A4-B0B8-E0E0D2D5B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87" y="1785529"/>
            <a:ext cx="6340389" cy="226333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1A38B0C-614F-40AE-93C1-6C0534BEC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83" y="4145385"/>
            <a:ext cx="5753599" cy="237002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8CE1370-3402-4B70-B5DB-B70C92A6645F}"/>
              </a:ext>
            </a:extLst>
          </p:cNvPr>
          <p:cNvSpPr/>
          <p:nvPr/>
        </p:nvSpPr>
        <p:spPr bwMode="auto">
          <a:xfrm>
            <a:off x="4836160" y="3306677"/>
            <a:ext cx="792480" cy="370601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新細明體" pitchFamily="18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B612D1-827F-4808-AA17-9A135404A490}"/>
              </a:ext>
            </a:extLst>
          </p:cNvPr>
          <p:cNvSpPr/>
          <p:nvPr/>
        </p:nvSpPr>
        <p:spPr bwMode="auto">
          <a:xfrm>
            <a:off x="4572000" y="5704297"/>
            <a:ext cx="792480" cy="370601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2909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Performance Compare 1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Insertion Sort V.S Merge Sort Test data 2 </a:t>
            </a: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83078E4-FB07-458C-B378-ABEAE1730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650" y="3926200"/>
            <a:ext cx="6454699" cy="267485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C5056DF-1D28-4BAD-8D6C-41825800F9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650" y="1700967"/>
            <a:ext cx="6454698" cy="222523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8CE1370-3402-4B70-B5DB-B70C92A6645F}"/>
              </a:ext>
            </a:extLst>
          </p:cNvPr>
          <p:cNvSpPr/>
          <p:nvPr/>
        </p:nvSpPr>
        <p:spPr bwMode="auto">
          <a:xfrm>
            <a:off x="5095183" y="3273779"/>
            <a:ext cx="792480" cy="370601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新細明體" pitchFamily="18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B612D1-827F-4808-AA17-9A135404A490}"/>
              </a:ext>
            </a:extLst>
          </p:cNvPr>
          <p:cNvSpPr/>
          <p:nvPr/>
        </p:nvSpPr>
        <p:spPr bwMode="auto">
          <a:xfrm>
            <a:off x="5196783" y="5469632"/>
            <a:ext cx="792480" cy="370601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2172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Performance Compare 1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Insertion Sort V.S Merge Sort – Performance</a:t>
            </a:r>
          </a:p>
          <a:p>
            <a:pPr marL="0" indent="0" algn="just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CCD23A3-6FCB-4D07-BF7F-C9DB13B5E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46697"/>
            <a:ext cx="9144000" cy="225435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2CD0951-360E-47C4-94E9-264B5A690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29404"/>
            <a:ext cx="9144000" cy="242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9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Insertion Sort</a:t>
            </a: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Merge Sort</a:t>
            </a: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C++  Code</a:t>
            </a: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Verify on PYNQ</a:t>
            </a: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Performance Compare</a:t>
            </a:r>
          </a:p>
          <a:p>
            <a:pPr algn="just"/>
            <a:r>
              <a:rPr lang="en-US" altLang="zh-TW" sz="20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Github</a:t>
            </a: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Question</a:t>
            </a: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388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Performance Compare 2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Insertion Sort V.S Insertion Sort Improved – Run cycle time</a:t>
            </a:r>
          </a:p>
          <a:p>
            <a:pPr marL="0" indent="0" algn="just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D1172C9-9ED9-4295-9C7E-5D9A71C9E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66" y="1831927"/>
            <a:ext cx="6294665" cy="220237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8121C1D-F3A8-4886-AD81-C1ED38B50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992" y="4208864"/>
            <a:ext cx="5906012" cy="2149026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EAC52EB-C7C1-4567-91EA-8B0A211608A2}"/>
              </a:ext>
            </a:extLst>
          </p:cNvPr>
          <p:cNvSpPr/>
          <p:nvPr/>
        </p:nvSpPr>
        <p:spPr bwMode="auto">
          <a:xfrm>
            <a:off x="5013903" y="3413720"/>
            <a:ext cx="792480" cy="370601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新細明體" pitchFamily="18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267AD14-5456-47E3-B9EE-524A991F57FF}"/>
              </a:ext>
            </a:extLst>
          </p:cNvPr>
          <p:cNvSpPr/>
          <p:nvPr/>
        </p:nvSpPr>
        <p:spPr bwMode="auto">
          <a:xfrm>
            <a:off x="4861503" y="5427683"/>
            <a:ext cx="792480" cy="370601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4224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Performance Compare 2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Insertion Sort V.S Insertion Sort Improved – Utilization</a:t>
            </a:r>
          </a:p>
          <a:p>
            <a:pPr marL="0" indent="0" algn="just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9C50CE3-8F5C-4B9D-BF35-548A1B170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858" y="2236366"/>
            <a:ext cx="3561702" cy="253742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699DC7E-3192-4F02-BA3F-7B4819D4D9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2236366"/>
            <a:ext cx="3561702" cy="253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90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Performance Compare 2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Insertion Sort V.S Insertion Sort Improved - Performance</a:t>
            </a: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43913FF-DF94-4959-9FDE-D9272BC33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8553"/>
            <a:ext cx="9144000" cy="242425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C7BAA3D-0A9B-4D8E-B43C-389483A16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04223"/>
            <a:ext cx="9144000" cy="230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91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Performance Compare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Insertion Sort V.S Insertion Sort Optimize – Cycle time</a:t>
            </a: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zh-TW"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Insertion Sort : 10ns</a:t>
            </a:r>
          </a:p>
          <a:p>
            <a:pPr lvl="1" algn="just"/>
            <a:endParaRPr lang="en-US" altLang="zh-TW" sz="16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zh-TW"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Insertion Sort Optimize: 66ns</a:t>
            </a:r>
          </a:p>
          <a:p>
            <a:pPr marL="0" indent="0" algn="just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428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Sort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 Code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on PYNQ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Compare</a:t>
            </a:r>
          </a:p>
          <a:p>
            <a:pPr algn="just"/>
            <a:r>
              <a:rPr lang="en-US" altLang="zh-TW" sz="20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Github</a:t>
            </a: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Arial Unicode MS" panose="020B060402020202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TW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023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a typeface="Cambria Math" panose="02040503050406030204" pitchFamily="18" charset="0"/>
              </a:rPr>
              <a:t>Github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https://github.com/bobwu0224/HLS_lab_B_sorting</a:t>
            </a:r>
          </a:p>
          <a:p>
            <a:pPr lvl="1" algn="just"/>
            <a:endParaRPr lang="en-US" altLang="zh-TW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8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4C1D385-18D9-4422-A3CB-7FBFE9C6C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120" y="2353849"/>
            <a:ext cx="6969760" cy="215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23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Sort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 Code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on PYNQ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Compare</a:t>
            </a:r>
          </a:p>
          <a:p>
            <a:pPr algn="just"/>
            <a:r>
              <a:rPr lang="en-US" altLang="zh-TW" sz="20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Question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Arial Unicode MS" panose="020B060402020202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TW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0593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{3 , 1 , 6 , 2 , 8 , 4 , 7 , 5}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用哪一種排序法所需要的步驟比較少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Arial Unicode MS" panose="020B060402020202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TW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1443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{3 , 1 , 6 , 2 , 8 , 4 , 7 , 5}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用哪一種排序法所需要的步驟比較少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Arial Unicode MS" panose="020B060402020202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TW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Arial Unicode MS" panose="020B0604020202020204" pitchFamily="34" charset="-12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39DB864A-7240-45D6-94B1-17A8501C844A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857341"/>
          <a:ext cx="6096000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7408244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0170225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4849637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2186479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3821046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847463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2452303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1720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925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48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57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76006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1236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4578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562006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12345678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478409"/>
                  </a:ext>
                </a:extLst>
              </a:tr>
            </a:tbl>
          </a:graphicData>
        </a:graphic>
      </p:graphicFrame>
      <p:grpSp>
        <p:nvGrpSpPr>
          <p:cNvPr id="16" name="群組 15">
            <a:extLst>
              <a:ext uri="{FF2B5EF4-FFF2-40B4-BE49-F238E27FC236}">
                <a16:creationId xmlns:a16="http://schemas.microsoft.com/office/drawing/2014/main" id="{295AF371-71B4-4A4B-8C19-BF6F321C94B3}"/>
              </a:ext>
            </a:extLst>
          </p:cNvPr>
          <p:cNvGrpSpPr/>
          <p:nvPr/>
        </p:nvGrpSpPr>
        <p:grpSpPr>
          <a:xfrm>
            <a:off x="-30481" y="2857341"/>
            <a:ext cx="9174481" cy="1861066"/>
            <a:chOff x="-30481" y="1945640"/>
            <a:chExt cx="9174481" cy="1861066"/>
          </a:xfrm>
        </p:grpSpPr>
        <p:sp>
          <p:nvSpPr>
            <p:cNvPr id="7" name="箭號: 迴轉箭號 6">
              <a:extLst>
                <a:ext uri="{FF2B5EF4-FFF2-40B4-BE49-F238E27FC236}">
                  <a16:creationId xmlns:a16="http://schemas.microsoft.com/office/drawing/2014/main" id="{763D0565-FE6D-4588-BD41-91BE80FA66AF}"/>
                </a:ext>
              </a:extLst>
            </p:cNvPr>
            <p:cNvSpPr/>
            <p:nvPr/>
          </p:nvSpPr>
          <p:spPr bwMode="auto">
            <a:xfrm rot="5400000">
              <a:off x="7599680" y="2705009"/>
              <a:ext cx="741680" cy="701040"/>
            </a:xfrm>
            <a:prstGeom prst="uturnArrow">
              <a:avLst>
                <a:gd name="adj1" fmla="val 29211"/>
                <a:gd name="adj2" fmla="val 25000"/>
                <a:gd name="adj3" fmla="val 25000"/>
                <a:gd name="adj4" fmla="val 47701"/>
                <a:gd name="adj5" fmla="val 10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endParaRPr>
            </a:p>
          </p:txBody>
        </p:sp>
        <p:sp>
          <p:nvSpPr>
            <p:cNvPr id="8" name="箭號: 迴轉箭號 7">
              <a:extLst>
                <a:ext uri="{FF2B5EF4-FFF2-40B4-BE49-F238E27FC236}">
                  <a16:creationId xmlns:a16="http://schemas.microsoft.com/office/drawing/2014/main" id="{8E0278A3-6FDB-42BF-BDA0-86D4F4272711}"/>
                </a:ext>
              </a:extLst>
            </p:cNvPr>
            <p:cNvSpPr/>
            <p:nvPr/>
          </p:nvSpPr>
          <p:spPr bwMode="auto">
            <a:xfrm rot="5400000">
              <a:off x="7599680" y="1965960"/>
              <a:ext cx="741680" cy="701040"/>
            </a:xfrm>
            <a:prstGeom prst="uturnArrow">
              <a:avLst>
                <a:gd name="adj1" fmla="val 29211"/>
                <a:gd name="adj2" fmla="val 25000"/>
                <a:gd name="adj3" fmla="val 25000"/>
                <a:gd name="adj4" fmla="val 47701"/>
                <a:gd name="adj5" fmla="val 10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endParaRPr>
            </a:p>
          </p:txBody>
        </p:sp>
        <p:sp>
          <p:nvSpPr>
            <p:cNvPr id="10" name="箭號: 迴轉箭號 9">
              <a:extLst>
                <a:ext uri="{FF2B5EF4-FFF2-40B4-BE49-F238E27FC236}">
                  <a16:creationId xmlns:a16="http://schemas.microsoft.com/office/drawing/2014/main" id="{F8F89F59-E4BA-452E-BCC4-DC641DC6C526}"/>
                </a:ext>
              </a:extLst>
            </p:cNvPr>
            <p:cNvSpPr/>
            <p:nvPr/>
          </p:nvSpPr>
          <p:spPr bwMode="auto">
            <a:xfrm rot="5400000" flipV="1">
              <a:off x="823544" y="2319605"/>
              <a:ext cx="697331" cy="698500"/>
            </a:xfrm>
            <a:prstGeom prst="uturnArrow">
              <a:avLst>
                <a:gd name="adj1" fmla="val 29211"/>
                <a:gd name="adj2" fmla="val 25000"/>
                <a:gd name="adj3" fmla="val 25000"/>
                <a:gd name="adj4" fmla="val 47701"/>
                <a:gd name="adj5" fmla="val 10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E0E9622-C527-460C-9D16-72DCAA08DE5F}"/>
                </a:ext>
              </a:extLst>
            </p:cNvPr>
            <p:cNvSpPr txBox="1"/>
            <p:nvPr/>
          </p:nvSpPr>
          <p:spPr>
            <a:xfrm>
              <a:off x="8290560" y="2034171"/>
              <a:ext cx="853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2x4=8</a:t>
              </a:r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6D5DA84-865B-4757-95E5-6C6AE833FDEE}"/>
                </a:ext>
              </a:extLst>
            </p:cNvPr>
            <p:cNvSpPr txBox="1"/>
            <p:nvPr/>
          </p:nvSpPr>
          <p:spPr>
            <a:xfrm>
              <a:off x="-30481" y="2437940"/>
              <a:ext cx="853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4x2=8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271BC51-2909-48DA-B682-A6A194A4C11E}"/>
                </a:ext>
              </a:extLst>
            </p:cNvPr>
            <p:cNvSpPr txBox="1"/>
            <p:nvPr/>
          </p:nvSpPr>
          <p:spPr>
            <a:xfrm>
              <a:off x="8290560" y="2880360"/>
              <a:ext cx="853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8x1=8</a:t>
              </a:r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79F854A-1F51-4152-B546-0F7E1CB4000E}"/>
                </a:ext>
              </a:extLst>
            </p:cNvPr>
            <p:cNvSpPr txBox="1"/>
            <p:nvPr/>
          </p:nvSpPr>
          <p:spPr>
            <a:xfrm>
              <a:off x="3937000" y="3437374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8+8+8=24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6960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{3 , 1 , 6 , 2 , 8 , 4 , 7 , 5}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用哪一種排序法所需要的步驟比較少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Arial Unicode MS" panose="020B060402020202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TW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Arial Unicode MS" panose="020B0604020202020204" pitchFamily="34" charset="-120"/>
            </a:endParaRPr>
          </a:p>
        </p:txBody>
      </p:sp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412FAFFB-30B7-47E2-B588-50E879579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605746"/>
              </p:ext>
            </p:extLst>
          </p:nvPr>
        </p:nvGraphicFramePr>
        <p:xfrm>
          <a:off x="1092257" y="2115661"/>
          <a:ext cx="3149600" cy="2966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149600">
                  <a:extLst>
                    <a:ext uri="{9D8B030D-6E8A-4147-A177-3AD203B41FA5}">
                      <a16:colId xmlns:a16="http://schemas.microsoft.com/office/drawing/2014/main" val="1921926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(3)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37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33</a:t>
                      </a:r>
                      <a:r>
                        <a:rPr lang="en-US" altLang="zh-TW" sz="18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(1)</a:t>
                      </a:r>
                      <a:endParaRPr lang="zh-TW" altLang="en-US" sz="18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64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891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136</a:t>
                      </a:r>
                      <a:r>
                        <a:rPr lang="en-US" altLang="zh-TW" sz="18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(6)</a:t>
                      </a:r>
                      <a:endParaRPr lang="zh-TW" altLang="en-US" sz="18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45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1366</a:t>
                      </a:r>
                      <a:r>
                        <a:rPr lang="en-US" altLang="zh-TW" sz="18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(2)</a:t>
                      </a:r>
                      <a:endParaRPr lang="zh-TW" altLang="en-US" sz="18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630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1336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347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1236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53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12368</a:t>
                      </a:r>
                      <a:r>
                        <a:rPr lang="en-US" altLang="zh-TW" sz="18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(8)</a:t>
                      </a:r>
                      <a:endParaRPr lang="zh-TW" altLang="en-US" sz="18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300483"/>
                  </a:ext>
                </a:extLst>
              </a:tr>
            </a:tbl>
          </a:graphicData>
        </a:graphic>
      </p:graphicFrame>
      <p:graphicFrame>
        <p:nvGraphicFramePr>
          <p:cNvPr id="17" name="表格 8">
            <a:extLst>
              <a:ext uri="{FF2B5EF4-FFF2-40B4-BE49-F238E27FC236}">
                <a16:creationId xmlns:a16="http://schemas.microsoft.com/office/drawing/2014/main" id="{F7A3471D-B7A0-4964-AC61-602E60F6D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490676"/>
              </p:ext>
            </p:extLst>
          </p:nvPr>
        </p:nvGraphicFramePr>
        <p:xfrm>
          <a:off x="4902143" y="2115661"/>
          <a:ext cx="3149600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149600">
                  <a:extLst>
                    <a:ext uri="{9D8B030D-6E8A-4147-A177-3AD203B41FA5}">
                      <a16:colId xmlns:a16="http://schemas.microsoft.com/office/drawing/2014/main" val="1921926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123688</a:t>
                      </a:r>
                      <a:r>
                        <a:rPr lang="en-US" altLang="zh-TW" sz="18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(4)</a:t>
                      </a:r>
                      <a:endParaRPr lang="zh-TW" altLang="en-US" sz="18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53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123668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300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123468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1234688</a:t>
                      </a:r>
                      <a:r>
                        <a:rPr lang="en-US" altLang="zh-TW" sz="18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(7)</a:t>
                      </a:r>
                      <a:endParaRPr lang="zh-TW" altLang="en-US" sz="18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71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1234678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40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12346788</a:t>
                      </a:r>
                      <a:r>
                        <a:rPr lang="en-US" altLang="zh-TW" sz="18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(5)</a:t>
                      </a:r>
                      <a:endParaRPr lang="zh-TW" altLang="en-US" sz="18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339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12346778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91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12346678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771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12345678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364490"/>
                  </a:ext>
                </a:extLst>
              </a:tr>
            </a:tbl>
          </a:graphicData>
        </a:graphic>
      </p:graphicFrame>
      <p:sp>
        <p:nvSpPr>
          <p:cNvPr id="18" name="文字方塊 17">
            <a:extLst>
              <a:ext uri="{FF2B5EF4-FFF2-40B4-BE49-F238E27FC236}">
                <a16:creationId xmlns:a16="http://schemas.microsoft.com/office/drawing/2014/main" id="{13145EF9-71CF-463F-8AE4-8382B00B2AFF}"/>
              </a:ext>
            </a:extLst>
          </p:cNvPr>
          <p:cNvSpPr txBox="1"/>
          <p:nvPr/>
        </p:nvSpPr>
        <p:spPr>
          <a:xfrm>
            <a:off x="3937000" y="5697816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17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5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Insertion Sort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Sort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 Code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on PYNQ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Compare</a:t>
            </a:r>
          </a:p>
          <a:p>
            <a:pPr algn="just"/>
            <a:r>
              <a:rPr lang="en-US" altLang="zh-TW" sz="20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210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Sort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 Code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on PYNQ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Compare</a:t>
            </a:r>
          </a:p>
          <a:p>
            <a:pPr algn="just"/>
            <a:r>
              <a:rPr lang="en-US" altLang="zh-TW" sz="20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Arial Unicode MS" panose="020B060402020202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TW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1953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hlinkClick r:id="rId3"/>
              </a:rPr>
              <a:t>https://en.wikipedia.org/wiki/Insertion_sort</a:t>
            </a: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hlinkClick r:id="rId3"/>
              </a:rPr>
              <a:t>https://en.wikipedia.org/wiki/Merge_sort</a:t>
            </a: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pp4fpgas/examples at master ·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KastnerRG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/pp4fpgas · GitHub</a:t>
            </a:r>
            <a:endParaRPr lang="en-US" altLang="zh-TW" sz="36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4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Insertion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Insertion sort is a simple sorting algorithm that builds the final sorted array one item at a time. </a:t>
            </a: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It is much less efficient on large lists than more advanced algorithms such as quicksort, heapsort, or merge sort. </a:t>
            </a: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advantages:</a:t>
            </a:r>
          </a:p>
          <a:p>
            <a:pPr lvl="1" algn="just"/>
            <a:r>
              <a:rPr lang="en-US" altLang="zh-TW"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Simple implementation</a:t>
            </a:r>
          </a:p>
          <a:p>
            <a:pPr lvl="1" algn="just"/>
            <a:r>
              <a:rPr lang="en-US" altLang="zh-TW"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Efficient for (quite) small data sets</a:t>
            </a:r>
          </a:p>
          <a:p>
            <a:pPr lvl="1" algn="just"/>
            <a:r>
              <a:rPr lang="en-US" altLang="zh-TW"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only requires a constant amount O(1) of additional memory space</a:t>
            </a: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8EA6D68-C3DE-49C5-AD91-E4C824D87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4664710"/>
            <a:ext cx="2857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</a:t>
            </a: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Merge Sort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 Code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on PYNQ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Compare</a:t>
            </a:r>
          </a:p>
          <a:p>
            <a:pPr algn="just"/>
            <a:r>
              <a:rPr lang="en-US" altLang="zh-TW" sz="20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249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Merge</a:t>
            </a:r>
            <a:r>
              <a:rPr lang="zh-TW" altLang="en-US" dirty="0"/>
              <a:t> </a:t>
            </a:r>
            <a:r>
              <a:rPr lang="en-US" altLang="zh-TW" dirty="0"/>
              <a:t>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Merge sort is an efficient, general-purpose, and comparison-based sorting algorithm.</a:t>
            </a: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advantages:</a:t>
            </a:r>
          </a:p>
          <a:p>
            <a:pPr lvl="1" algn="just"/>
            <a:r>
              <a:rPr lang="en-US" altLang="zh-TW"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same amount of data with the same number of running cycles</a:t>
            </a:r>
          </a:p>
          <a:p>
            <a:pPr lvl="1" algn="just"/>
            <a:r>
              <a:rPr lang="en-US" altLang="zh-TW"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Efficient for (quite) large data sets</a:t>
            </a: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638A380-E4E7-4125-932A-838BCEBB3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80" y="4332986"/>
            <a:ext cx="3596640" cy="215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Sort</a:t>
            </a: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C++  Code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on PYNQ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Compare</a:t>
            </a:r>
          </a:p>
          <a:p>
            <a:pPr algn="just"/>
            <a:r>
              <a:rPr lang="en-US" altLang="zh-TW" sz="20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510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C++ 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Insertion Sort</a:t>
            </a: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FD14AD5-CEE1-44F9-A0B5-6853474B0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362" y="1966912"/>
            <a:ext cx="33432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9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C++ 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Insertion Sort</a:t>
            </a:r>
            <a:r>
              <a:rPr lang="zh-TW" altLang="en-US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improved</a:t>
            </a: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CE37963-50A0-4166-BF02-8B13CB676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1747203"/>
            <a:ext cx="42481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40285"/>
      </p:ext>
    </p:extLst>
  </p:cSld>
  <p:clrMapOvr>
    <a:masterClrMapping/>
  </p:clrMapOvr>
</p:sld>
</file>

<file path=ppt/theme/theme1.xml><?xml version="1.0" encoding="utf-8"?>
<a:theme xmlns:a="http://schemas.openxmlformats.org/drawingml/2006/main" name="Group_Meeting_Rev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1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ea typeface="新細明體" pitchFamily="18" charset="-120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roup_Meeting_Rev" id="{E9353A8B-B026-4DBB-AF16-5B2DD0764B46}" vid="{BA3020B0-9DE7-4B78-83A3-121303AB9CF4}"/>
    </a:ext>
  </a:extLst>
</a:theme>
</file>

<file path=ppt/theme/theme2.xml><?xml version="1.0" encoding="utf-8"?>
<a:theme xmlns:a="http://schemas.openxmlformats.org/drawingml/2006/main" name="1_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Group_Meeting_Rev</Template>
  <TotalTime>167395</TotalTime>
  <Words>892</Words>
  <Application>Microsoft Office PowerPoint</Application>
  <PresentationFormat>如螢幕大小 (4:3)</PresentationFormat>
  <Paragraphs>376</Paragraphs>
  <Slides>31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31</vt:i4>
      </vt:variant>
    </vt:vector>
  </HeadingPairs>
  <TitlesOfParts>
    <vt:vector size="41" baseType="lpstr">
      <vt:lpstr>Arial Unicode MS</vt:lpstr>
      <vt:lpstr>標楷體</vt:lpstr>
      <vt:lpstr>Arial</vt:lpstr>
      <vt:lpstr>Calibri</vt:lpstr>
      <vt:lpstr>Palatino Linotype</vt:lpstr>
      <vt:lpstr>Times New Roman</vt:lpstr>
      <vt:lpstr>Group_Meeting_Rev</vt:lpstr>
      <vt:lpstr>1_預設簡報設計</vt:lpstr>
      <vt:lpstr>2_預設簡報設計</vt:lpstr>
      <vt:lpstr>5_預設簡報設計</vt:lpstr>
      <vt:lpstr>Sorting Algorithm</vt:lpstr>
      <vt:lpstr>Outline</vt:lpstr>
      <vt:lpstr>Outline</vt:lpstr>
      <vt:lpstr>Insertion Sort</vt:lpstr>
      <vt:lpstr>Outline</vt:lpstr>
      <vt:lpstr> Merge Sort</vt:lpstr>
      <vt:lpstr>Outline</vt:lpstr>
      <vt:lpstr>C++  Code</vt:lpstr>
      <vt:lpstr>C++  Code</vt:lpstr>
      <vt:lpstr>C++  Code</vt:lpstr>
      <vt:lpstr>C++  Code</vt:lpstr>
      <vt:lpstr>Outline</vt:lpstr>
      <vt:lpstr>Verify on PYNQ</vt:lpstr>
      <vt:lpstr>Verify on PYNQ</vt:lpstr>
      <vt:lpstr>Outline</vt:lpstr>
      <vt:lpstr>Performance Compare</vt:lpstr>
      <vt:lpstr>Performance Compare 1</vt:lpstr>
      <vt:lpstr>Performance Compare 1</vt:lpstr>
      <vt:lpstr>Performance Compare 1</vt:lpstr>
      <vt:lpstr>Performance Compare 2</vt:lpstr>
      <vt:lpstr>Performance Compare 2</vt:lpstr>
      <vt:lpstr>Performance Compare 2</vt:lpstr>
      <vt:lpstr>Performance Compare</vt:lpstr>
      <vt:lpstr>Outline</vt:lpstr>
      <vt:lpstr>Github</vt:lpstr>
      <vt:lpstr>Outline</vt:lpstr>
      <vt:lpstr>Question</vt:lpstr>
      <vt:lpstr>Question</vt:lpstr>
      <vt:lpstr>Question</vt:lpstr>
      <vt:lpstr>Outline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Analog and Digital Beamforming for mmWave OFDM Large-Scale Antenna Arrays</dc:title>
  <dc:creator>Lab626</dc:creator>
  <cp:lastModifiedBy>吳秉豐</cp:lastModifiedBy>
  <cp:revision>1302</cp:revision>
  <cp:lastPrinted>2018-11-11T17:38:04Z</cp:lastPrinted>
  <dcterms:created xsi:type="dcterms:W3CDTF">2018-05-06T08:50:21Z</dcterms:created>
  <dcterms:modified xsi:type="dcterms:W3CDTF">2022-03-25T16:21:09Z</dcterms:modified>
</cp:coreProperties>
</file>