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74" autoAdjust="0"/>
  </p:normalViewPr>
  <p:slideViewPr>
    <p:cSldViewPr snapToGrid="0">
      <p:cViewPr varScale="1">
        <p:scale>
          <a:sx n="83" d="100"/>
          <a:sy n="83" d="100"/>
        </p:scale>
        <p:origin x="16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AE198-36C7-4DC6-9B71-74C41D6EC8F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BFE59-4538-417D-9D46-B7E887078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73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9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大家好，我要介紹的是</a:t>
            </a:r>
            <a:r>
              <a:rPr lang="en-US" altLang="zh-TW" dirty="0" err="1"/>
              <a:t>labB</a:t>
            </a:r>
            <a:r>
              <a:rPr lang="zh-TW" altLang="en-US" dirty="0"/>
              <a:t>的第九個題目，是做</a:t>
            </a:r>
            <a:r>
              <a:rPr lang="en-US" altLang="zh-TW" dirty="0"/>
              <a:t>sparse matrix</a:t>
            </a:r>
            <a:r>
              <a:rPr lang="zh-TW" altLang="en-US" dirty="0"/>
              <a:t>的計算，</a:t>
            </a:r>
            <a:r>
              <a:rPr lang="en-US" altLang="zh-TW" dirty="0"/>
              <a:t>sparse matrix</a:t>
            </a:r>
            <a:r>
              <a:rPr lang="zh-TW" altLang="en-US" dirty="0"/>
              <a:t>不同於一般我們常見的</a:t>
            </a:r>
            <a:r>
              <a:rPr lang="en-US" altLang="zh-TW" dirty="0"/>
              <a:t>matrix</a:t>
            </a:r>
          </a:p>
          <a:p>
            <a:r>
              <a:rPr lang="zh-TW" altLang="en-US" dirty="0"/>
              <a:t>其中大部分的</a:t>
            </a:r>
            <a:r>
              <a:rPr lang="en-US" altLang="zh-TW" dirty="0"/>
              <a:t>data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，而我們知道</a:t>
            </a:r>
            <a:r>
              <a:rPr lang="en-US" altLang="zh-TW" dirty="0"/>
              <a:t>0</a:t>
            </a:r>
            <a:r>
              <a:rPr lang="zh-TW" altLang="en-US" dirty="0"/>
              <a:t>乘予任何數都為</a:t>
            </a:r>
            <a:r>
              <a:rPr lang="en-US" altLang="zh-TW" dirty="0"/>
              <a:t>0</a:t>
            </a:r>
            <a:r>
              <a:rPr lang="zh-TW" altLang="en-US" dirty="0"/>
              <a:t>，也就是如果按照一般矩陣乘法的方式做</a:t>
            </a:r>
            <a:r>
              <a:rPr lang="en-US" altLang="zh-TW" dirty="0"/>
              <a:t>sparse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的乘法</a:t>
            </a:r>
            <a:endParaRPr lang="en-US" altLang="zh-TW" dirty="0"/>
          </a:p>
          <a:p>
            <a:r>
              <a:rPr lang="zh-TW" altLang="en-US" dirty="0"/>
              <a:t>會有很多計算被浪費掉。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所以在執行</a:t>
            </a:r>
            <a:r>
              <a:rPr lang="en-US" altLang="zh-TW" dirty="0"/>
              <a:t>sparse matrix</a:t>
            </a:r>
            <a:r>
              <a:rPr lang="zh-TW" altLang="en-US" dirty="0"/>
              <a:t>乘法時，我們會使用一種特別的資料結構，叫</a:t>
            </a:r>
            <a:r>
              <a:rPr lang="en-US" altLang="zh-TW" dirty="0"/>
              <a:t>CRS</a:t>
            </a:r>
            <a:r>
              <a:rPr lang="zh-TW" altLang="en-US" dirty="0"/>
              <a:t>，我們會將</a:t>
            </a:r>
            <a:r>
              <a:rPr lang="en-US" altLang="zh-TW" dirty="0"/>
              <a:t>data</a:t>
            </a:r>
            <a:r>
              <a:rPr lang="zh-TW" altLang="en-US" dirty="0"/>
              <a:t>分為三個</a:t>
            </a:r>
            <a:r>
              <a:rPr lang="en-US" altLang="zh-TW" dirty="0"/>
              <a:t>array</a:t>
            </a:r>
            <a:r>
              <a:rPr lang="zh-TW" altLang="en-US" dirty="0"/>
              <a:t>儲存，</a:t>
            </a:r>
            <a:r>
              <a:rPr lang="en-US" altLang="zh-TW" dirty="0"/>
              <a:t>values array</a:t>
            </a:r>
            <a:r>
              <a:rPr lang="zh-TW" altLang="en-US" dirty="0"/>
              <a:t>存</a:t>
            </a:r>
            <a:r>
              <a:rPr lang="en-US" altLang="zh-TW" dirty="0"/>
              <a:t>sparse matrix</a:t>
            </a:r>
            <a:r>
              <a:rPr lang="zh-TW" altLang="en-US" dirty="0"/>
              <a:t>中非零的數值</a:t>
            </a:r>
            <a:endParaRPr lang="en-US" altLang="zh-TW" dirty="0"/>
          </a:p>
          <a:p>
            <a:r>
              <a:rPr lang="en-US" altLang="zh-TW" dirty="0" err="1"/>
              <a:t>Columindex</a:t>
            </a:r>
            <a:r>
              <a:rPr lang="zh-TW" altLang="en-US" dirty="0"/>
              <a:t>則是存</a:t>
            </a:r>
            <a:r>
              <a:rPr lang="en-US" altLang="zh-TW" dirty="0"/>
              <a:t>value</a:t>
            </a:r>
            <a:r>
              <a:rPr lang="zh-TW" altLang="en-US" dirty="0"/>
              <a:t>所在的</a:t>
            </a:r>
            <a:r>
              <a:rPr lang="en-US" altLang="zh-TW" dirty="0" err="1"/>
              <a:t>colum</a:t>
            </a:r>
            <a:r>
              <a:rPr lang="en-US" altLang="zh-TW" dirty="0"/>
              <a:t> index</a:t>
            </a:r>
            <a:r>
              <a:rPr lang="zh-TW" altLang="en-US" dirty="0"/>
              <a:t>，如範例</a:t>
            </a:r>
            <a:r>
              <a:rPr lang="en-US" altLang="zh-TW" dirty="0"/>
              <a:t>row1 1</a:t>
            </a:r>
            <a:r>
              <a:rPr lang="zh-TW" altLang="en-US" dirty="0"/>
              <a:t>的</a:t>
            </a:r>
            <a:r>
              <a:rPr lang="en-US" altLang="zh-TW" dirty="0"/>
              <a:t>col index</a:t>
            </a:r>
            <a:r>
              <a:rPr lang="zh-TW" altLang="en-US" dirty="0"/>
              <a:t>就是</a:t>
            </a:r>
            <a:r>
              <a:rPr lang="en-US" altLang="zh-TW" dirty="0"/>
              <a:t>2 </a:t>
            </a:r>
            <a:r>
              <a:rPr lang="zh-TW" altLang="en-US" dirty="0"/>
              <a:t>而</a:t>
            </a:r>
            <a:r>
              <a:rPr lang="en-US" altLang="zh-TW" dirty="0"/>
              <a:t>row1</a:t>
            </a:r>
            <a:r>
              <a:rPr lang="zh-TW" altLang="en-US" dirty="0"/>
              <a:t> </a:t>
            </a:r>
            <a:r>
              <a:rPr lang="en-US" altLang="zh-TW" dirty="0"/>
              <a:t>2 </a:t>
            </a:r>
            <a:r>
              <a:rPr lang="zh-TW" altLang="en-US" dirty="0"/>
              <a:t>的</a:t>
            </a:r>
            <a:r>
              <a:rPr lang="en-US" altLang="zh-TW" dirty="0"/>
              <a:t>col index</a:t>
            </a:r>
            <a:r>
              <a:rPr lang="zh-TW" altLang="en-US" dirty="0"/>
              <a:t>就是 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而最後</a:t>
            </a:r>
            <a:r>
              <a:rPr lang="en-US" altLang="zh-TW" dirty="0" err="1"/>
              <a:t>rowPtr</a:t>
            </a:r>
            <a:r>
              <a:rPr lang="zh-TW" altLang="en-US" dirty="0"/>
              <a:t>則是將每個</a:t>
            </a:r>
            <a:r>
              <a:rPr lang="en-US" altLang="zh-TW" dirty="0"/>
              <a:t>row</a:t>
            </a:r>
            <a:r>
              <a:rPr lang="zh-TW" altLang="en-US" dirty="0"/>
              <a:t>存在非零的數的數量做一個加總，且第一個數字一定為</a:t>
            </a:r>
            <a:r>
              <a:rPr lang="en-US" altLang="zh-TW" dirty="0"/>
              <a:t>0</a:t>
            </a:r>
            <a:r>
              <a:rPr lang="zh-TW" altLang="en-US" dirty="0"/>
              <a:t>，如</a:t>
            </a:r>
            <a:r>
              <a:rPr lang="en-US" altLang="zh-TW" dirty="0"/>
              <a:t>row1</a:t>
            </a:r>
            <a:r>
              <a:rPr lang="zh-TW" altLang="en-US" dirty="0"/>
              <a:t>有兩個非零的數，使得</a:t>
            </a:r>
            <a:r>
              <a:rPr lang="en-US" altLang="zh-TW" dirty="0" err="1"/>
              <a:t>rowPtr</a:t>
            </a:r>
            <a:r>
              <a:rPr lang="zh-TW" altLang="en-US" dirty="0"/>
              <a:t>為</a:t>
            </a:r>
            <a:r>
              <a:rPr lang="en-US" altLang="zh-TW" dirty="0"/>
              <a:t>2, row2 </a:t>
            </a:r>
            <a:r>
              <a:rPr lang="zh-TW" altLang="en-US" dirty="0"/>
              <a:t>也有兩個使得</a:t>
            </a:r>
            <a:r>
              <a:rPr lang="en-US" altLang="zh-TW" dirty="0" err="1"/>
              <a:t>rowPtr</a:t>
            </a:r>
            <a:r>
              <a:rPr lang="zh-TW" altLang="en-US" dirty="0"/>
              <a:t>為 </a:t>
            </a:r>
            <a:r>
              <a:rPr lang="en-US" altLang="zh-TW" dirty="0"/>
              <a:t>2 + 2 = 4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0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在了解演算法的實作後，我們就可以開始設計</a:t>
            </a:r>
            <a:r>
              <a:rPr lang="en-US" altLang="zh-TW" dirty="0"/>
              <a:t>kernel function</a:t>
            </a:r>
            <a:r>
              <a:rPr lang="zh-TW" altLang="en-US" dirty="0"/>
              <a:t>，其中會需要兩個</a:t>
            </a:r>
            <a:r>
              <a:rPr lang="en-US" altLang="zh-TW" dirty="0"/>
              <a:t>loop</a:t>
            </a:r>
            <a:r>
              <a:rPr lang="zh-TW" altLang="en-US" dirty="0"/>
              <a:t>，第一個</a:t>
            </a:r>
            <a:r>
              <a:rPr lang="en-US" altLang="zh-TW" dirty="0"/>
              <a:t>loop</a:t>
            </a:r>
            <a:r>
              <a:rPr lang="zh-TW" altLang="en-US" dirty="0"/>
              <a:t>為</a:t>
            </a:r>
            <a:r>
              <a:rPr lang="en-US" altLang="zh-TW" dirty="0"/>
              <a:t>rows</a:t>
            </a:r>
            <a:r>
              <a:rPr lang="zh-TW" altLang="en-US" dirty="0"/>
              <a:t>的數量，第二個</a:t>
            </a:r>
            <a:r>
              <a:rPr lang="en-US" altLang="zh-TW" dirty="0"/>
              <a:t>loop</a:t>
            </a:r>
            <a:r>
              <a:rPr lang="zh-TW" altLang="en-US" dirty="0"/>
              <a:t>為每個</a:t>
            </a:r>
            <a:r>
              <a:rPr lang="en-US" altLang="zh-TW" dirty="0"/>
              <a:t>row</a:t>
            </a:r>
            <a:r>
              <a:rPr lang="zh-TW" altLang="en-US" dirty="0"/>
              <a:t>存在非零</a:t>
            </a:r>
            <a:r>
              <a:rPr lang="en-US" altLang="zh-TW" dirty="0"/>
              <a:t>data</a:t>
            </a:r>
            <a:r>
              <a:rPr lang="zh-TW" altLang="en-US" dirty="0"/>
              <a:t>的數量。</a:t>
            </a:r>
            <a:endParaRPr lang="en-US" altLang="zh-TW" dirty="0"/>
          </a:p>
          <a:p>
            <a:r>
              <a:rPr lang="zh-TW" altLang="en-US" dirty="0"/>
              <a:t>而在第二個</a:t>
            </a:r>
            <a:r>
              <a:rPr lang="en-US" altLang="zh-TW" dirty="0"/>
              <a:t>loop</a:t>
            </a:r>
            <a:r>
              <a:rPr lang="zh-TW" altLang="en-US" dirty="0"/>
              <a:t>中則會根據</a:t>
            </a:r>
            <a:r>
              <a:rPr lang="en-US" altLang="zh-TW" dirty="0"/>
              <a:t>k </a:t>
            </a:r>
            <a:r>
              <a:rPr lang="zh-TW" altLang="en-US" dirty="0"/>
              <a:t>也就是非零</a:t>
            </a:r>
            <a:r>
              <a:rPr lang="en-US" altLang="zh-TW" dirty="0"/>
              <a:t>data</a:t>
            </a:r>
            <a:r>
              <a:rPr lang="zh-TW" altLang="en-US" dirty="0"/>
              <a:t>累積的數量去取得</a:t>
            </a:r>
            <a:r>
              <a:rPr lang="en-US" altLang="zh-TW" dirty="0"/>
              <a:t>values</a:t>
            </a:r>
            <a:r>
              <a:rPr lang="zh-TW" altLang="en-US" dirty="0"/>
              <a:t>並使用</a:t>
            </a:r>
            <a:r>
              <a:rPr lang="en-US" altLang="zh-TW" dirty="0" err="1"/>
              <a:t>columnindex</a:t>
            </a:r>
            <a:r>
              <a:rPr lang="zh-TW" altLang="en-US" dirty="0"/>
              <a:t>找到在</a:t>
            </a:r>
            <a:r>
              <a:rPr lang="en-US" altLang="zh-TW" dirty="0"/>
              <a:t>x array</a:t>
            </a:r>
            <a:r>
              <a:rPr lang="zh-TW" altLang="en-US" dirty="0"/>
              <a:t>對應的質，進行計算。</a:t>
            </a:r>
            <a:endParaRPr lang="en-US" altLang="zh-TW" dirty="0"/>
          </a:p>
          <a:p>
            <a:r>
              <a:rPr lang="zh-TW" altLang="en-US" dirty="0"/>
              <a:t>最後再將結果存回</a:t>
            </a:r>
            <a:r>
              <a:rPr lang="en-US" altLang="zh-TW" dirty="0"/>
              <a:t>y array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3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我們同樣也需要設計相關的</a:t>
            </a:r>
            <a:r>
              <a:rPr lang="en-US" altLang="zh-TW" dirty="0"/>
              <a:t>testbench</a:t>
            </a:r>
            <a:r>
              <a:rPr lang="zh-TW" altLang="en-US" dirty="0"/>
              <a:t>以驗證電路的設計，在我的</a:t>
            </a:r>
            <a:r>
              <a:rPr lang="en-US" altLang="zh-TW" dirty="0" err="1"/>
              <a:t>testbemch</a:t>
            </a:r>
            <a:r>
              <a:rPr lang="zh-TW" altLang="en-US" dirty="0"/>
              <a:t>中會有傳統</a:t>
            </a:r>
            <a:r>
              <a:rPr lang="en-US" altLang="zh-TW" dirty="0"/>
              <a:t>matrix</a:t>
            </a:r>
            <a:r>
              <a:rPr lang="zh-TW" altLang="en-US" dirty="0"/>
              <a:t>計算方式的結果與剛剛提到的計算結果進行比較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12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接下來我在不使用任何</a:t>
            </a:r>
            <a:r>
              <a:rPr lang="en-US" altLang="zh-TW" dirty="0" err="1"/>
              <a:t>deriptive</a:t>
            </a:r>
            <a:r>
              <a:rPr lang="zh-TW" altLang="en-US" dirty="0"/>
              <a:t>就合成並把他當作</a:t>
            </a:r>
            <a:r>
              <a:rPr lang="en-US" altLang="zh-TW" dirty="0"/>
              <a:t>baseline</a:t>
            </a:r>
            <a:r>
              <a:rPr lang="zh-TW" altLang="en-US" dirty="0"/>
              <a:t>，但是我發現他似乎會自動進行優化，像是將</a:t>
            </a:r>
            <a:r>
              <a:rPr lang="en-US" altLang="zh-TW" dirty="0"/>
              <a:t>L2 </a:t>
            </a:r>
            <a:r>
              <a:rPr lang="zh-TW" altLang="en-US" dirty="0"/>
              <a:t>也就是處理</a:t>
            </a:r>
            <a:r>
              <a:rPr lang="en-US" altLang="zh-TW" dirty="0" err="1"/>
              <a:t>rowPtr</a:t>
            </a:r>
            <a:r>
              <a:rPr lang="zh-TW" altLang="en-US" dirty="0"/>
              <a:t>那邊的</a:t>
            </a:r>
            <a:r>
              <a:rPr lang="en-US" altLang="zh-TW" dirty="0" err="1"/>
              <a:t>forloop</a:t>
            </a:r>
            <a:r>
              <a:rPr lang="zh-TW" altLang="en-US" dirty="0"/>
              <a:t>進行</a:t>
            </a:r>
            <a:r>
              <a:rPr lang="en-US" altLang="zh-TW" dirty="0" err="1"/>
              <a:t>pipline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9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因此在優化上我想要嘗試</a:t>
            </a:r>
            <a:r>
              <a:rPr lang="en-US" altLang="zh-TW" dirty="0"/>
              <a:t>2</a:t>
            </a:r>
            <a:r>
              <a:rPr lang="zh-TW" altLang="en-US" dirty="0"/>
              <a:t>架構上的優化，</a:t>
            </a:r>
            <a:endParaRPr lang="en-US" altLang="zh-TW" dirty="0"/>
          </a:p>
          <a:p>
            <a:r>
              <a:rPr lang="en-US" altLang="zh-TW" dirty="0"/>
              <a:t>unroll</a:t>
            </a:r>
            <a:r>
              <a:rPr lang="zh-TW" altLang="en-US" dirty="0"/>
              <a:t>理論上可以提高我設計的</a:t>
            </a:r>
            <a:r>
              <a:rPr lang="en-US" altLang="zh-TW" dirty="0"/>
              <a:t>throughput</a:t>
            </a:r>
            <a:r>
              <a:rPr lang="zh-TW" altLang="en-US" dirty="0"/>
              <a:t>，並增加需要的資源量，</a:t>
            </a:r>
            <a:endParaRPr lang="en-US" altLang="zh-TW" dirty="0"/>
          </a:p>
          <a:p>
            <a:r>
              <a:rPr lang="en-US" altLang="zh-TW" dirty="0" err="1"/>
              <a:t>Pipline</a:t>
            </a:r>
            <a:r>
              <a:rPr lang="zh-TW" altLang="en-US" dirty="0"/>
              <a:t>應該可以減少我設計的</a:t>
            </a:r>
            <a:r>
              <a:rPr lang="en-US" altLang="zh-TW" dirty="0"/>
              <a:t>iteration latency</a:t>
            </a:r>
          </a:p>
          <a:p>
            <a:endParaRPr lang="en-US" altLang="zh-TW" dirty="0"/>
          </a:p>
          <a:p>
            <a:r>
              <a:rPr lang="zh-TW" altLang="en-US" dirty="0"/>
              <a:t>並嘗試兩種</a:t>
            </a:r>
            <a:r>
              <a:rPr lang="en-US" altLang="zh-TW" dirty="0"/>
              <a:t>array partition</a:t>
            </a:r>
            <a:r>
              <a:rPr lang="zh-TW" altLang="en-US" dirty="0"/>
              <a:t>的方式， </a:t>
            </a:r>
            <a:r>
              <a:rPr lang="en-US" altLang="zh-TW" dirty="0"/>
              <a:t>cyclic</a:t>
            </a:r>
            <a:r>
              <a:rPr lang="zh-TW" altLang="en-US" dirty="0"/>
              <a:t>與</a:t>
            </a:r>
            <a:r>
              <a:rPr lang="en-US" altLang="zh-TW" dirty="0"/>
              <a:t>block</a:t>
            </a:r>
            <a:r>
              <a:rPr lang="zh-TW" altLang="en-US" dirty="0"/>
              <a:t>看是否會有所不同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5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在優化方面我嘗試了</a:t>
            </a:r>
            <a:r>
              <a:rPr lang="en-US" altLang="zh-TW" dirty="0"/>
              <a:t>10</a:t>
            </a:r>
            <a:r>
              <a:rPr lang="zh-TW" altLang="en-US" dirty="0"/>
              <a:t>種組合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第一種為對</a:t>
            </a:r>
            <a:r>
              <a:rPr lang="en-US" altLang="zh-TW" dirty="0"/>
              <a:t>L2</a:t>
            </a:r>
            <a:r>
              <a:rPr lang="zh-TW" altLang="en-US" dirty="0"/>
              <a:t>設定</a:t>
            </a:r>
            <a:r>
              <a:rPr lang="en-US" altLang="zh-TW" dirty="0"/>
              <a:t>pipeline</a:t>
            </a:r>
            <a:r>
              <a:rPr lang="zh-TW" altLang="en-US" dirty="0"/>
              <a:t>，而產生的數據和</a:t>
            </a:r>
            <a:r>
              <a:rPr lang="en-US" altLang="zh-TW" dirty="0"/>
              <a:t>baseline</a:t>
            </a:r>
            <a:r>
              <a:rPr lang="zh-TW" altLang="en-US" dirty="0"/>
              <a:t>一樣，也驗證了</a:t>
            </a:r>
            <a:r>
              <a:rPr lang="en-US" altLang="zh-TW" dirty="0"/>
              <a:t>tool</a:t>
            </a:r>
            <a:r>
              <a:rPr lang="zh-TW" altLang="en-US" dirty="0"/>
              <a:t>本身會嘗試優化的部分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第二種為對</a:t>
            </a:r>
            <a:r>
              <a:rPr lang="en-US" altLang="zh-TW" dirty="0"/>
              <a:t>L1</a:t>
            </a:r>
            <a:r>
              <a:rPr lang="zh-TW" altLang="en-US" dirty="0"/>
              <a:t>設定</a:t>
            </a:r>
            <a:r>
              <a:rPr lang="en-US" altLang="zh-TW" dirty="0" err="1"/>
              <a:t>pipline</a:t>
            </a:r>
            <a:r>
              <a:rPr lang="zh-TW" altLang="en-US" dirty="0"/>
              <a:t>，這使得</a:t>
            </a:r>
            <a:r>
              <a:rPr lang="en-US" altLang="zh-TW" dirty="0"/>
              <a:t>tool</a:t>
            </a:r>
            <a:r>
              <a:rPr lang="zh-TW" altLang="en-US" dirty="0"/>
              <a:t>沒有對</a:t>
            </a:r>
            <a:r>
              <a:rPr lang="en-US" altLang="zh-TW" dirty="0"/>
              <a:t>L2</a:t>
            </a:r>
            <a:r>
              <a:rPr lang="zh-TW" altLang="en-US" dirty="0"/>
              <a:t>進行</a:t>
            </a:r>
            <a:r>
              <a:rPr lang="en-US" altLang="zh-TW" dirty="0"/>
              <a:t>pipeline</a:t>
            </a:r>
            <a:r>
              <a:rPr lang="zh-TW" altLang="en-US" dirty="0"/>
              <a:t>，使得</a:t>
            </a:r>
            <a:r>
              <a:rPr lang="en-US" altLang="zh-TW" dirty="0"/>
              <a:t>iteration latency</a:t>
            </a:r>
            <a:r>
              <a:rPr lang="zh-TW" altLang="en-US" dirty="0"/>
              <a:t>可以稍微減少，使用的</a:t>
            </a:r>
            <a:r>
              <a:rPr lang="en-US" altLang="zh-TW" dirty="0"/>
              <a:t>LUT</a:t>
            </a:r>
            <a:r>
              <a:rPr lang="zh-TW" altLang="en-US" dirty="0"/>
              <a:t>數量也稍微減少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第三種為對</a:t>
            </a:r>
            <a:r>
              <a:rPr lang="en-US" altLang="zh-TW" dirty="0"/>
              <a:t>L1</a:t>
            </a:r>
            <a:r>
              <a:rPr lang="zh-TW" altLang="en-US" dirty="0"/>
              <a:t>進行</a:t>
            </a:r>
            <a:r>
              <a:rPr lang="en-US" altLang="zh-TW" dirty="0"/>
              <a:t>unroll</a:t>
            </a:r>
            <a:r>
              <a:rPr lang="zh-TW" altLang="en-US" dirty="0"/>
              <a:t>，這會產生兩個平行計算的</a:t>
            </a:r>
            <a:r>
              <a:rPr lang="en-US" altLang="zh-TW" dirty="0"/>
              <a:t>pipeline L2</a:t>
            </a:r>
            <a:r>
              <a:rPr lang="zh-TW" altLang="en-US" dirty="0"/>
              <a:t>使得</a:t>
            </a:r>
            <a:r>
              <a:rPr lang="en-US" altLang="zh-TW" dirty="0"/>
              <a:t>trip count</a:t>
            </a:r>
            <a:r>
              <a:rPr lang="zh-TW" altLang="en-US" dirty="0"/>
              <a:t>可以減少一半，而</a:t>
            </a:r>
            <a:r>
              <a:rPr lang="en-US" altLang="zh-TW" dirty="0"/>
              <a:t>iteration latency</a:t>
            </a:r>
            <a:r>
              <a:rPr lang="zh-TW" altLang="en-US" dirty="0"/>
              <a:t>因為是</a:t>
            </a:r>
            <a:r>
              <a:rPr lang="en-US" altLang="zh-TW" dirty="0"/>
              <a:t>pipeline L2</a:t>
            </a:r>
            <a:r>
              <a:rPr lang="zh-TW" altLang="en-US" dirty="0"/>
              <a:t>是瓶頸的關係所以仍是</a:t>
            </a:r>
            <a:r>
              <a:rPr lang="en-US" altLang="zh-TW" dirty="0"/>
              <a:t>13</a:t>
            </a:r>
            <a:r>
              <a:rPr lang="zh-TW" altLang="en-US" dirty="0"/>
              <a:t>，而在資源使用上也有相應的增加</a:t>
            </a:r>
            <a:r>
              <a:rPr lang="en-US" altLang="zh-TW" dirty="0"/>
              <a:t>FF</a:t>
            </a:r>
            <a:r>
              <a:rPr lang="zh-TW" altLang="en-US" dirty="0"/>
              <a:t>從</a:t>
            </a:r>
            <a:r>
              <a:rPr lang="en-US" altLang="zh-TW" dirty="0"/>
              <a:t>1165 -&gt; 1466</a:t>
            </a:r>
            <a:r>
              <a:rPr lang="zh-TW" altLang="en-US" dirty="0"/>
              <a:t>，而</a:t>
            </a:r>
            <a:r>
              <a:rPr lang="en-US" altLang="zh-TW" dirty="0"/>
              <a:t>LUT</a:t>
            </a:r>
            <a:r>
              <a:rPr lang="zh-TW" altLang="en-US" dirty="0"/>
              <a:t>從</a:t>
            </a:r>
            <a:r>
              <a:rPr lang="en-US" altLang="zh-TW" dirty="0"/>
              <a:t>1388 -&gt; 1799</a:t>
            </a:r>
          </a:p>
          <a:p>
            <a:endParaRPr lang="en-US" altLang="zh-TW" dirty="0"/>
          </a:p>
          <a:p>
            <a:r>
              <a:rPr lang="zh-TW" altLang="en-US" dirty="0"/>
              <a:t>第四種到第十種為對</a:t>
            </a:r>
            <a:r>
              <a:rPr lang="en-US" altLang="zh-TW" dirty="0"/>
              <a:t>L2</a:t>
            </a:r>
            <a:r>
              <a:rPr lang="zh-TW" altLang="en-US" dirty="0"/>
              <a:t>進行</a:t>
            </a:r>
            <a:r>
              <a:rPr lang="en-US" altLang="zh-TW" dirty="0"/>
              <a:t>pipeline</a:t>
            </a:r>
            <a:r>
              <a:rPr lang="zh-TW" altLang="en-US" dirty="0"/>
              <a:t>和</a:t>
            </a:r>
            <a:r>
              <a:rPr lang="en-US" altLang="zh-TW" dirty="0"/>
              <a:t>unroll</a:t>
            </a:r>
            <a:r>
              <a:rPr lang="zh-TW" altLang="en-US" dirty="0"/>
              <a:t>，只是在程度上有所不同，並比較有進行</a:t>
            </a:r>
            <a:r>
              <a:rPr lang="en-US" altLang="zh-TW" dirty="0"/>
              <a:t>data</a:t>
            </a:r>
            <a:r>
              <a:rPr lang="zh-TW" altLang="en-US" dirty="0"/>
              <a:t>的</a:t>
            </a:r>
            <a:r>
              <a:rPr lang="en-US" altLang="zh-TW" dirty="0"/>
              <a:t>partition</a:t>
            </a:r>
            <a:r>
              <a:rPr lang="zh-TW" altLang="en-US" dirty="0"/>
              <a:t>和沒有的版本，但是奇怪的是</a:t>
            </a:r>
            <a:r>
              <a:rPr lang="en-US" altLang="zh-TW" dirty="0"/>
              <a:t>latency</a:t>
            </a:r>
            <a:r>
              <a:rPr lang="zh-TW" altLang="en-US" dirty="0"/>
              <a:t>沒有如預期的減少反而隨</a:t>
            </a:r>
            <a:r>
              <a:rPr lang="en-US" altLang="zh-TW" dirty="0"/>
              <a:t>unroll</a:t>
            </a:r>
            <a:r>
              <a:rPr lang="zh-TW" altLang="en-US" dirty="0"/>
              <a:t>程度提高而增加了，同樣的</a:t>
            </a:r>
            <a:r>
              <a:rPr lang="en-US" altLang="zh-TW" dirty="0"/>
              <a:t>LUT</a:t>
            </a:r>
            <a:r>
              <a:rPr lang="zh-TW" altLang="en-US" dirty="0"/>
              <a:t>和</a:t>
            </a:r>
            <a:r>
              <a:rPr lang="en-US" altLang="zh-TW" dirty="0"/>
              <a:t>FF</a:t>
            </a:r>
            <a:r>
              <a:rPr lang="zh-TW" altLang="en-US" dirty="0"/>
              <a:t>的使用量也逐漸提高</a:t>
            </a:r>
            <a:endParaRPr lang="en-US" altLang="zh-TW" dirty="0"/>
          </a:p>
          <a:p>
            <a:r>
              <a:rPr lang="zh-TW" altLang="en-US" dirty="0"/>
              <a:t>而令我不解的是</a:t>
            </a:r>
            <a:r>
              <a:rPr lang="en-US" altLang="zh-TW" dirty="0"/>
              <a:t>DSP</a:t>
            </a:r>
            <a:r>
              <a:rPr lang="zh-TW" altLang="en-US" dirty="0"/>
              <a:t>的使用量沒有隨</a:t>
            </a:r>
            <a:r>
              <a:rPr lang="en-US" altLang="zh-TW" dirty="0"/>
              <a:t>Unroll</a:t>
            </a:r>
            <a:r>
              <a:rPr lang="zh-TW" altLang="en-US" dirty="0"/>
              <a:t>程度提高而使用更多的</a:t>
            </a:r>
            <a:r>
              <a:rPr lang="en-US" altLang="zh-TW" dirty="0"/>
              <a:t>DSP</a:t>
            </a:r>
            <a:r>
              <a:rPr lang="zh-TW" altLang="en-US" dirty="0"/>
              <a:t>，而是維持</a:t>
            </a:r>
            <a:r>
              <a:rPr lang="en-US" altLang="zh-TW" dirty="0"/>
              <a:t>5</a:t>
            </a:r>
            <a:r>
              <a:rPr lang="zh-TW" altLang="en-US" dirty="0"/>
              <a:t>個的使用量，因此我猜測因為</a:t>
            </a:r>
            <a:r>
              <a:rPr lang="en-US" altLang="zh-TW" dirty="0"/>
              <a:t>L2</a:t>
            </a:r>
            <a:r>
              <a:rPr lang="zh-TW" altLang="en-US" dirty="0"/>
              <a:t>在寫法上是有許多變數</a:t>
            </a:r>
            <a:r>
              <a:rPr lang="en-US" altLang="zh-TW" dirty="0" err="1"/>
              <a:t>rowPtr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], </a:t>
            </a:r>
            <a:r>
              <a:rPr lang="en-US" altLang="zh-TW" dirty="0" err="1"/>
              <a:t>rowPtr</a:t>
            </a:r>
            <a:r>
              <a:rPr lang="en-US" altLang="zh-TW" dirty="0"/>
              <a:t>[i+1]</a:t>
            </a:r>
            <a:r>
              <a:rPr lang="zh-TW" altLang="en-US" dirty="0"/>
              <a:t>，所以</a:t>
            </a:r>
            <a:r>
              <a:rPr lang="en-US" altLang="zh-TW" dirty="0"/>
              <a:t>tool</a:t>
            </a:r>
            <a:r>
              <a:rPr lang="zh-TW" altLang="en-US" dirty="0"/>
              <a:t>就不確定使否有</a:t>
            </a:r>
            <a:r>
              <a:rPr lang="en-US" altLang="zh-TW" dirty="0"/>
              <a:t>data dependence</a:t>
            </a:r>
            <a:r>
              <a:rPr lang="zh-TW" altLang="en-US" dirty="0"/>
              <a:t>所以就還是要等前面的</a:t>
            </a:r>
            <a:r>
              <a:rPr lang="en-US" altLang="zh-TW" dirty="0"/>
              <a:t>data</a:t>
            </a:r>
            <a:r>
              <a:rPr lang="zh-TW" altLang="en-US" dirty="0"/>
              <a:t>做完</a:t>
            </a:r>
            <a:endParaRPr lang="en-US" altLang="zh-TW" dirty="0"/>
          </a:p>
          <a:p>
            <a:r>
              <a:rPr lang="zh-TW" altLang="en-US" dirty="0"/>
              <a:t>才能執行下一筆</a:t>
            </a:r>
            <a:r>
              <a:rPr lang="en-US" altLang="zh-TW" dirty="0"/>
              <a:t>data</a:t>
            </a:r>
            <a:r>
              <a:rPr lang="zh-TW" altLang="en-US" dirty="0"/>
              <a:t>，但是同時又因為</a:t>
            </a:r>
            <a:r>
              <a:rPr lang="en-US" altLang="zh-TW" dirty="0"/>
              <a:t>unroll</a:t>
            </a:r>
            <a:r>
              <a:rPr lang="zh-TW" altLang="en-US" dirty="0"/>
              <a:t>指令所以資源的使用量有提高。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所以在這裡我學到在設計好優化的演算法時應該避免</a:t>
            </a:r>
            <a:r>
              <a:rPr lang="en-US" altLang="zh-TW" dirty="0"/>
              <a:t>for loop</a:t>
            </a:r>
            <a:r>
              <a:rPr lang="zh-TW" altLang="en-US" dirty="0"/>
              <a:t>中有變數存在，向</a:t>
            </a:r>
            <a:r>
              <a:rPr lang="en-US" altLang="zh-TW" dirty="0"/>
              <a:t>L1</a:t>
            </a:r>
            <a:r>
              <a:rPr lang="zh-TW" altLang="en-US" dirty="0"/>
              <a:t>因為沒有變數所以優化程度就很明顯，但是</a:t>
            </a:r>
            <a:r>
              <a:rPr lang="en-US" altLang="zh-TW" dirty="0"/>
              <a:t>L2</a:t>
            </a:r>
            <a:r>
              <a:rPr lang="zh-TW" altLang="en-US" dirty="0"/>
              <a:t>因為有變數所以有不明顯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我有嘗試手動設定 </a:t>
            </a:r>
            <a:r>
              <a:rPr lang="en-US" altLang="zh-TW" dirty="0"/>
              <a:t>pipeline II </a:t>
            </a:r>
            <a:r>
              <a:rPr lang="zh-TW" altLang="en-US" dirty="0"/>
              <a:t>的數值為</a:t>
            </a:r>
            <a:r>
              <a:rPr lang="en-US" altLang="zh-TW" dirty="0"/>
              <a:t>2 or 1</a:t>
            </a:r>
            <a:r>
              <a:rPr lang="zh-TW" altLang="en-US" dirty="0"/>
              <a:t>，因為理論上</a:t>
            </a:r>
            <a:r>
              <a:rPr lang="en-US" altLang="zh-TW" dirty="0"/>
              <a:t>default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應該</a:t>
            </a:r>
            <a:r>
              <a:rPr lang="en-US" altLang="zh-TW" dirty="0"/>
              <a:t>1</a:t>
            </a:r>
            <a:r>
              <a:rPr lang="zh-TW" altLang="en-US" dirty="0"/>
              <a:t>要能夠合成，但是都會出現</a:t>
            </a:r>
            <a:r>
              <a:rPr lang="en-US" altLang="zh-TW" dirty="0"/>
              <a:t>time violation</a:t>
            </a:r>
            <a:r>
              <a:rPr lang="zh-TW" altLang="en-US" dirty="0"/>
              <a:t>，而我不確定未審麼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在實作上我發現</a:t>
            </a:r>
            <a:r>
              <a:rPr lang="en-US" altLang="zh-TW" dirty="0"/>
              <a:t>HLS</a:t>
            </a:r>
            <a:r>
              <a:rPr lang="zh-TW" altLang="en-US" dirty="0"/>
              <a:t>再更改架構上比</a:t>
            </a:r>
            <a:r>
              <a:rPr lang="en-US" altLang="zh-TW" dirty="0"/>
              <a:t>RTL</a:t>
            </a:r>
            <a:r>
              <a:rPr lang="zh-TW" altLang="en-US" dirty="0"/>
              <a:t>更有優勢，只需要幾行的</a:t>
            </a:r>
            <a:r>
              <a:rPr lang="en-US" altLang="zh-TW" dirty="0" err="1"/>
              <a:t>deriptives</a:t>
            </a:r>
            <a:r>
              <a:rPr lang="zh-TW" altLang="en-US" dirty="0"/>
              <a:t>就可以完成，也不需要擔心功能性可能會有影響，這應該可以讓設計者快速的探索可行的設計，加速設計流程。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並且</a:t>
            </a:r>
            <a:r>
              <a:rPr lang="en-US" altLang="zh-TW" dirty="0"/>
              <a:t>Xilinx HLS</a:t>
            </a:r>
            <a:r>
              <a:rPr lang="zh-TW" altLang="en-US" dirty="0"/>
              <a:t>比起</a:t>
            </a:r>
            <a:r>
              <a:rPr lang="en-US" altLang="zh-TW" dirty="0"/>
              <a:t>Stratus HLS</a:t>
            </a:r>
            <a:r>
              <a:rPr lang="zh-TW" altLang="en-US" dirty="0"/>
              <a:t>上有更多的文件與網路上的討論，感覺</a:t>
            </a:r>
            <a:r>
              <a:rPr lang="en-US" altLang="zh-TW" dirty="0"/>
              <a:t>Xilinx HLS</a:t>
            </a:r>
            <a:r>
              <a:rPr lang="zh-TW" altLang="en-US" dirty="0"/>
              <a:t>在學習上更加方便</a:t>
            </a:r>
            <a:endParaRPr lang="en-US" altLang="zh-TW" dirty="0"/>
          </a:p>
          <a:p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FE59-4538-417D-9D46-B7E88707887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6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70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5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82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6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3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6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8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5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00DB-F04A-4D0D-8F97-3C2AC20B93C0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3E2F-3047-4ABD-A6FD-5DB048548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Application Acceleration with High-Level Synthesis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110062703</a:t>
            </a:r>
            <a:r>
              <a:rPr lang="zh-TW" altLang="en-US" dirty="0"/>
              <a:t> 梁浩祥</a:t>
            </a:r>
            <a:endParaRPr lang="en-US" altLang="zh-TW" dirty="0"/>
          </a:p>
          <a:p>
            <a:r>
              <a:rPr lang="en-US" altLang="zh-TW" dirty="0" err="1"/>
              <a:t>LabB</a:t>
            </a:r>
            <a:r>
              <a:rPr lang="en-US" altLang="zh-TW" dirty="0"/>
              <a:t> no.9 Sparse Matrix Multiplication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9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 system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240" cy="4351338"/>
          </a:xfrm>
        </p:spPr>
        <p:txBody>
          <a:bodyPr/>
          <a:lstStyle/>
          <a:p>
            <a:r>
              <a:rPr lang="en-US" altLang="zh-TW" dirty="0"/>
              <a:t>Sparse matrix unlike usual matrix is mostly contains 0</a:t>
            </a:r>
          </a:p>
          <a:p>
            <a:r>
              <a:rPr lang="en-US" altLang="zh-TW" dirty="0"/>
              <a:t>Storing in standard data structure will have a lot of waste.</a:t>
            </a:r>
          </a:p>
          <a:p>
            <a:r>
              <a:rPr lang="en-US" altLang="zh-TW" dirty="0"/>
              <a:t>Hence, we use compressed row storage(CRS) for storing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2283755"/>
            <a:ext cx="6400518" cy="23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82" y="1847439"/>
            <a:ext cx="6950036" cy="36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6956" y="1690688"/>
            <a:ext cx="6098087" cy="47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Analyze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189" y="1764664"/>
            <a:ext cx="11301484" cy="164909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8" r="19965"/>
          <a:stretch/>
        </p:blipFill>
        <p:spPr bwMode="auto">
          <a:xfrm>
            <a:off x="1516831" y="3714158"/>
            <a:ext cx="7893107" cy="26692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1920" y="2290353"/>
            <a:ext cx="10990217" cy="409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5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1480" cy="4351338"/>
          </a:xfrm>
        </p:spPr>
        <p:txBody>
          <a:bodyPr/>
          <a:lstStyle/>
          <a:p>
            <a:r>
              <a:rPr lang="en-US" altLang="zh-TW" dirty="0"/>
              <a:t>Directives</a:t>
            </a:r>
          </a:p>
          <a:p>
            <a:pPr lvl="1"/>
            <a:r>
              <a:rPr lang="en-US" altLang="zh-TW" dirty="0"/>
              <a:t>Unroll</a:t>
            </a:r>
          </a:p>
          <a:p>
            <a:pPr lvl="1"/>
            <a:r>
              <a:rPr lang="en-US" altLang="zh-TW" dirty="0"/>
              <a:t>Pipeline</a:t>
            </a:r>
          </a:p>
          <a:p>
            <a:pPr lvl="1"/>
            <a:r>
              <a:rPr lang="en-US" altLang="zh-TW" dirty="0"/>
              <a:t>Cyclic</a:t>
            </a:r>
          </a:p>
          <a:p>
            <a:pPr lvl="1"/>
            <a:r>
              <a:rPr lang="en-US" altLang="zh-TW" dirty="0"/>
              <a:t>block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53322" y="197122"/>
            <a:ext cx="5923142" cy="3913324"/>
          </a:xfrm>
          <a:prstGeom prst="rect">
            <a:avLst/>
          </a:prstGeom>
        </p:spPr>
      </p:pic>
      <p:pic>
        <p:nvPicPr>
          <p:cNvPr id="5" name="Picture 4" descr="在这里插入图片描述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10" y="4339409"/>
            <a:ext cx="5774554" cy="223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12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9" y="-279309"/>
            <a:ext cx="10515600" cy="1325563"/>
          </a:xfrm>
        </p:spPr>
        <p:txBody>
          <a:bodyPr/>
          <a:lstStyle/>
          <a:p>
            <a:r>
              <a:rPr lang="en-US" altLang="zh-TW" dirty="0"/>
              <a:t>Optimization</a:t>
            </a:r>
            <a:endParaRPr lang="zh-TW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64024"/>
              </p:ext>
            </p:extLst>
          </p:nvPr>
        </p:nvGraphicFramePr>
        <p:xfrm>
          <a:off x="182882" y="787831"/>
          <a:ext cx="11939450" cy="5852160"/>
        </p:xfrm>
        <a:graphic>
          <a:graphicData uri="http://schemas.openxmlformats.org/drawingml/2006/table">
            <a:tbl>
              <a:tblPr firstRow="1" firstCol="1" bandRow="1"/>
              <a:tblGrid>
                <a:gridCol w="1193945">
                  <a:extLst>
                    <a:ext uri="{9D8B030D-6E8A-4147-A177-3AD203B41FA5}">
                      <a16:colId xmlns:a16="http://schemas.microsoft.com/office/drawing/2014/main" val="163699816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88844166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2091189713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340010778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413679839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809632832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4188417587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2767346703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3968227835"/>
                    </a:ext>
                  </a:extLst>
                </a:gridCol>
                <a:gridCol w="1193945">
                  <a:extLst>
                    <a:ext uri="{9D8B030D-6E8A-4147-A177-3AD203B41FA5}">
                      <a16:colId xmlns:a16="http://schemas.microsoft.com/office/drawing/2014/main" val="1360929097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case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L2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Iteration latency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Interval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Trip count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DSP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3990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Baseline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1388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53134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1388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1106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98047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2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1466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1799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0161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1655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6252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Cyclic 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1660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1874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518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1677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2120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15435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Cyclic 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7.247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2285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2728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4080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7.256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2065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2988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8952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Cyclic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7.561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3399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4724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4338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Unroll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block 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7.274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3969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4293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96" marR="23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6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58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Observered</a:t>
            </a:r>
            <a:r>
              <a:rPr lang="en-US" altLang="zh-TW" dirty="0"/>
              <a:t> and Learned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err="1"/>
              <a:t>pipline</a:t>
            </a:r>
            <a:r>
              <a:rPr lang="en-US" altLang="zh-TW" dirty="0"/>
              <a:t> II = 2 or 1 will cause violation, but don’t set anything won’t</a:t>
            </a:r>
          </a:p>
          <a:p>
            <a:r>
              <a:rPr lang="en-US" altLang="zh-TW" dirty="0"/>
              <a:t>Xilinx HLS is very easy to use compare with RTL</a:t>
            </a:r>
          </a:p>
          <a:p>
            <a:pPr lvl="1"/>
            <a:r>
              <a:rPr lang="en-US" altLang="zh-TW" dirty="0"/>
              <a:t>No worry for change of functionality after pipeline, unroll, data partition.</a:t>
            </a:r>
          </a:p>
          <a:p>
            <a:pPr lvl="1"/>
            <a:r>
              <a:rPr lang="en-US" altLang="zh-TW" dirty="0"/>
              <a:t>Compile time is negligible</a:t>
            </a:r>
          </a:p>
          <a:p>
            <a:pPr lvl="1"/>
            <a:r>
              <a:rPr lang="en-US" altLang="zh-TW" dirty="0"/>
              <a:t>Agile design space exploration</a:t>
            </a:r>
          </a:p>
          <a:p>
            <a:pPr lvl="1"/>
            <a:r>
              <a:rPr lang="en-US" altLang="zh-TW" dirty="0"/>
              <a:t>Many directives options.</a:t>
            </a:r>
          </a:p>
          <a:p>
            <a:r>
              <a:rPr lang="en-US" altLang="zh-TW" dirty="0"/>
              <a:t>And more open public information compare with Stratus HLS</a:t>
            </a:r>
          </a:p>
          <a:p>
            <a:pPr lvl="1"/>
            <a:r>
              <a:rPr lang="en-US" altLang="zh-TW" dirty="0"/>
              <a:t>A lot of documentation online</a:t>
            </a:r>
          </a:p>
          <a:p>
            <a:pPr lvl="1"/>
            <a:r>
              <a:rPr lang="en-US" altLang="zh-TW" dirty="0"/>
              <a:t>A lot of discussions/ tutorial online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96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1140</Words>
  <Application>Microsoft Office PowerPoint</Application>
  <PresentationFormat>寬螢幕</PresentationFormat>
  <Paragraphs>203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Application Acceleration with High-Level Synthesis</vt:lpstr>
      <vt:lpstr>Overall system</vt:lpstr>
      <vt:lpstr>Implementation</vt:lpstr>
      <vt:lpstr>Implementation</vt:lpstr>
      <vt:lpstr>Analyze</vt:lpstr>
      <vt:lpstr>Optimization</vt:lpstr>
      <vt:lpstr>Optimization</vt:lpstr>
      <vt:lpstr>Observered and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Acceleration with High-Level Synthesis</dc:title>
  <dc:creator>Windows 使用者</dc:creator>
  <cp:lastModifiedBy>HAO HSIANG LIAN</cp:lastModifiedBy>
  <cp:revision>7</cp:revision>
  <dcterms:created xsi:type="dcterms:W3CDTF">2022-03-27T06:50:18Z</dcterms:created>
  <dcterms:modified xsi:type="dcterms:W3CDTF">2022-03-30T09:58:30Z</dcterms:modified>
</cp:coreProperties>
</file>