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69" r:id="rId4"/>
    <p:sldId id="279" r:id="rId5"/>
    <p:sldId id="281" r:id="rId6"/>
    <p:sldId id="282" r:id="rId7"/>
    <p:sldId id="283" r:id="rId8"/>
    <p:sldId id="284" r:id="rId9"/>
    <p:sldId id="270" r:id="rId10"/>
    <p:sldId id="272" r:id="rId11"/>
    <p:sldId id="286" r:id="rId12"/>
    <p:sldId id="271" r:id="rId13"/>
    <p:sldId id="273" r:id="rId14"/>
    <p:sldId id="275" r:id="rId15"/>
    <p:sldId id="276" r:id="rId16"/>
    <p:sldId id="285" r:id="rId17"/>
    <p:sldId id="277" r:id="rId18"/>
    <p:sldId id="278" r:id="rId19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Sifonn" panose="02020500000000000000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212DC"/>
    <a:srgbClr val="A4825C"/>
    <a:srgbClr val="F2C0BC"/>
    <a:srgbClr val="E06B62"/>
    <a:srgbClr val="E3B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8987" autoAdjust="0"/>
  </p:normalViewPr>
  <p:slideViewPr>
    <p:cSldViewPr>
      <p:cViewPr varScale="1">
        <p:scale>
          <a:sx n="69" d="100"/>
          <a:sy n="69" d="100"/>
        </p:scale>
        <p:origin x="843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0D78D-9181-42BD-AB36-165CA45FC44A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42C85-C8C7-43CE-853F-F1A5A66B39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28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42C85-C8C7-43CE-853F-F1A5A66B39A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30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anpei/Lab_B_Systolic_array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00482"/>
            <a:ext cx="13347169" cy="3948171"/>
            <a:chOff x="0" y="0"/>
            <a:chExt cx="17796225" cy="526422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7796225" cy="7039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65"/>
                </a:lnSpc>
              </a:pPr>
              <a:r>
                <a:rPr lang="en-US" sz="3474" spc="350" dirty="0">
                  <a:solidFill>
                    <a:srgbClr val="575757"/>
                  </a:solidFill>
                </a:rPr>
                <a:t>Application Acceleration with High-Level Synthesis</a:t>
              </a:r>
              <a:r>
                <a:rPr lang="zh-TW" altLang="en-US" sz="3474" spc="350" dirty="0">
                  <a:solidFill>
                    <a:srgbClr val="575757"/>
                  </a:solidFill>
                </a:rPr>
                <a:t>   </a:t>
              </a:r>
              <a:r>
                <a:rPr lang="en-US" altLang="zh-TW" sz="3474" spc="350" dirty="0" err="1">
                  <a:solidFill>
                    <a:srgbClr val="575757"/>
                  </a:solidFill>
                </a:rPr>
                <a:t>LabB</a:t>
              </a:r>
              <a:endParaRPr lang="en-US" sz="3474" spc="350" dirty="0">
                <a:solidFill>
                  <a:srgbClr val="575757"/>
                </a:solidFill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55991"/>
              <a:ext cx="17796225" cy="1987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406"/>
                </a:lnSpc>
              </a:pPr>
              <a:r>
                <a:rPr lang="en-US" sz="11639" spc="139" dirty="0"/>
                <a:t>Systolic Array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546424"/>
              <a:ext cx="17796225" cy="7178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45"/>
                </a:lnSpc>
              </a:pPr>
              <a:r>
                <a:rPr lang="zh-TW" altLang="en-US" sz="3473" spc="152" dirty="0">
                  <a:solidFill>
                    <a:srgbClr val="575757"/>
                  </a:solidFill>
                  <a:ea typeface="+mj-ea"/>
                </a:rPr>
                <a:t>電機系 </a:t>
              </a:r>
              <a:r>
                <a:rPr lang="en-US" altLang="zh-TW" sz="3473" spc="152" dirty="0">
                  <a:solidFill>
                    <a:srgbClr val="575757"/>
                  </a:solidFill>
                  <a:ea typeface="+mj-ea"/>
                </a:rPr>
                <a:t>110061555 </a:t>
              </a:r>
              <a:r>
                <a:rPr lang="zh-TW" altLang="en-US" sz="3473" spc="152" dirty="0">
                  <a:solidFill>
                    <a:srgbClr val="575757"/>
                  </a:solidFill>
                  <a:ea typeface="+mj-ea"/>
                </a:rPr>
                <a:t>李冠霈</a:t>
              </a:r>
              <a:endParaRPr lang="en-US" sz="3473" spc="152" dirty="0">
                <a:solidFill>
                  <a:srgbClr val="575757"/>
                </a:solidFill>
                <a:ea typeface="+mj-ea"/>
              </a:endParaRPr>
            </a:p>
          </p:txBody>
        </p:sp>
      </p:grpSp>
      <p:sp>
        <p:nvSpPr>
          <p:cNvPr id="6" name="AutoShape 11">
            <a:extLst>
              <a:ext uri="{FF2B5EF4-FFF2-40B4-BE49-F238E27FC236}">
                <a16:creationId xmlns:a16="http://schemas.microsoft.com/office/drawing/2014/main" id="{F67F4910-7D52-4B52-A3E4-75E65C8FD807}"/>
              </a:ext>
            </a:extLst>
          </p:cNvPr>
          <p:cNvSpPr/>
          <p:nvPr/>
        </p:nvSpPr>
        <p:spPr>
          <a:xfrm rot="10800000" flipV="1">
            <a:off x="1028700" y="5064035"/>
            <a:ext cx="8267700" cy="45719"/>
          </a:xfrm>
          <a:prstGeom prst="rect">
            <a:avLst/>
          </a:prstGeom>
          <a:solidFill>
            <a:srgbClr val="CD9191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字方塊 171">
                <a:extLst>
                  <a:ext uri="{FF2B5EF4-FFF2-40B4-BE49-F238E27FC236}">
                    <a16:creationId xmlns:a16="http://schemas.microsoft.com/office/drawing/2014/main" id="{A8C1AD0A-F1D9-4F3C-BA29-BDB4F0A17C41}"/>
                  </a:ext>
                </a:extLst>
              </p:cNvPr>
              <p:cNvSpPr txBox="1"/>
              <p:nvPr/>
            </p:nvSpPr>
            <p:spPr>
              <a:xfrm>
                <a:off x="10611393" y="4095333"/>
                <a:ext cx="9508343" cy="5601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B[0][0]          B[0][1]      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2100" dirty="0"/>
                  <a:t>              B[0][16] </a:t>
                </a:r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A[0][0]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</m:t>
                    </m:r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2100" dirty="0"/>
                  <a:t>                                           </a:t>
                </a:r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2400"/>
                  </a:spcBef>
                </a:pPr>
                <a:r>
                  <a:rPr lang="en-US" altLang="zh-TW" sz="2100" dirty="0"/>
                  <a:t>A[1][0]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2400"/>
                  </a:spcBef>
                </a:pPr>
                <a:r>
                  <a:rPr lang="en-US" altLang="zh-TW" sz="21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zh-TW" sz="2100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</m:t>
                    </m:r>
                  </m:oMath>
                </a14:m>
                <a:r>
                  <a:rPr lang="en-US" altLang="zh-TW" sz="2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r>
                  <a:rPr lang="en-US" altLang="zh-TW" sz="2100" dirty="0"/>
                  <a:t>A[16][0]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TW" sz="2100" dirty="0"/>
              </a:p>
            </p:txBody>
          </p:sp>
        </mc:Choice>
        <mc:Fallback xmlns="">
          <p:sp>
            <p:nvSpPr>
              <p:cNvPr id="172" name="文字方塊 171">
                <a:extLst>
                  <a:ext uri="{FF2B5EF4-FFF2-40B4-BE49-F238E27FC236}">
                    <a16:creationId xmlns:a16="http://schemas.microsoft.com/office/drawing/2014/main" id="{A8C1AD0A-F1D9-4F3C-BA29-BDB4F0A1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393" y="4095333"/>
                <a:ext cx="9508343" cy="5601533"/>
              </a:xfrm>
              <a:prstGeom prst="rect">
                <a:avLst/>
              </a:prstGeom>
              <a:blipFill>
                <a:blip r:embed="rId2"/>
                <a:stretch>
                  <a:fillRect l="-770" t="-653" b="-1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Code &amp; Pragma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7A0B4A7-61B4-4DA4-AE5A-A64C8954D65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33"/>
          <a:stretch/>
        </p:blipFill>
        <p:spPr bwMode="auto">
          <a:xfrm>
            <a:off x="1371600" y="2627076"/>
            <a:ext cx="9067800" cy="5750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5D404AE-A604-49BE-BC20-CC566ACCF4AF}"/>
                  </a:ext>
                </a:extLst>
              </p:cNvPr>
              <p:cNvSpPr txBox="1"/>
              <p:nvPr/>
            </p:nvSpPr>
            <p:spPr>
              <a:xfrm>
                <a:off x="8686800" y="2840832"/>
                <a:ext cx="9144000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5D404AE-A604-49BE-BC20-CC566ACCF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2840832"/>
                <a:ext cx="9144000" cy="972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5265A66F-D481-45F1-8FAA-0C88FE05595D}"/>
              </a:ext>
            </a:extLst>
          </p:cNvPr>
          <p:cNvSpPr/>
          <p:nvPr/>
        </p:nvSpPr>
        <p:spPr>
          <a:xfrm>
            <a:off x="12039600" y="2879362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0505FF-C0BE-46A9-941B-CD47D5C91D05}"/>
              </a:ext>
            </a:extLst>
          </p:cNvPr>
          <p:cNvSpPr/>
          <p:nvPr/>
        </p:nvSpPr>
        <p:spPr>
          <a:xfrm>
            <a:off x="14935200" y="2879362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F63B10-F6B9-47C0-8FA7-38BA588F12FD}"/>
              </a:ext>
            </a:extLst>
          </p:cNvPr>
          <p:cNvSpPr/>
          <p:nvPr/>
        </p:nvSpPr>
        <p:spPr>
          <a:xfrm>
            <a:off x="16459200" y="2863692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CA0E80-5826-448E-AE8B-46717F6FA019}"/>
              </a:ext>
            </a:extLst>
          </p:cNvPr>
          <p:cNvSpPr/>
          <p:nvPr/>
        </p:nvSpPr>
        <p:spPr>
          <a:xfrm>
            <a:off x="1295400" y="3813534"/>
            <a:ext cx="22860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969CCD-5265-453B-A2AB-75F9E50EF782}"/>
              </a:ext>
            </a:extLst>
          </p:cNvPr>
          <p:cNvSpPr/>
          <p:nvPr/>
        </p:nvSpPr>
        <p:spPr>
          <a:xfrm>
            <a:off x="1295400" y="4636833"/>
            <a:ext cx="22860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8B9E0-6C3B-4360-BA07-623B5BC6DD50}"/>
              </a:ext>
            </a:extLst>
          </p:cNvPr>
          <p:cNvSpPr/>
          <p:nvPr/>
        </p:nvSpPr>
        <p:spPr>
          <a:xfrm>
            <a:off x="9144000" y="2879362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6B151FE-6981-48CE-9C6C-BFA0E965E5B6}"/>
              </a:ext>
            </a:extLst>
          </p:cNvPr>
          <p:cNvSpPr/>
          <p:nvPr/>
        </p:nvSpPr>
        <p:spPr>
          <a:xfrm>
            <a:off x="10668000" y="2863692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EFA1C8-343E-4B1E-8D60-6BD9348E74CD}"/>
              </a:ext>
            </a:extLst>
          </p:cNvPr>
          <p:cNvSpPr/>
          <p:nvPr/>
        </p:nvSpPr>
        <p:spPr>
          <a:xfrm>
            <a:off x="12039600" y="3422157"/>
            <a:ext cx="838200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A08282-A216-4540-9B6C-553197C8A9C7}"/>
              </a:ext>
            </a:extLst>
          </p:cNvPr>
          <p:cNvSpPr/>
          <p:nvPr/>
        </p:nvSpPr>
        <p:spPr>
          <a:xfrm>
            <a:off x="14869886" y="2863692"/>
            <a:ext cx="838200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4C57DDC-5242-4D5D-B3DE-F6D82F8A2C8B}"/>
              </a:ext>
            </a:extLst>
          </p:cNvPr>
          <p:cNvSpPr/>
          <p:nvPr/>
        </p:nvSpPr>
        <p:spPr>
          <a:xfrm>
            <a:off x="9137469" y="3413448"/>
            <a:ext cx="838200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991ECA8-3F9B-4963-92CF-48B26018068C}"/>
              </a:ext>
            </a:extLst>
          </p:cNvPr>
          <p:cNvSpPr/>
          <p:nvPr/>
        </p:nvSpPr>
        <p:spPr>
          <a:xfrm>
            <a:off x="10591799" y="3413447"/>
            <a:ext cx="984069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D5F02A-BF66-44CD-8BF4-A4FDFCD8407B}"/>
              </a:ext>
            </a:extLst>
          </p:cNvPr>
          <p:cNvSpPr/>
          <p:nvPr/>
        </p:nvSpPr>
        <p:spPr>
          <a:xfrm>
            <a:off x="16393886" y="2854503"/>
            <a:ext cx="838200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8569EC-51AB-483C-B45F-A2477759319C}"/>
              </a:ext>
            </a:extLst>
          </p:cNvPr>
          <p:cNvSpPr/>
          <p:nvPr/>
        </p:nvSpPr>
        <p:spPr>
          <a:xfrm>
            <a:off x="4581262" y="6591300"/>
            <a:ext cx="676538" cy="304800"/>
          </a:xfrm>
          <a:prstGeom prst="rect">
            <a:avLst/>
          </a:prstGeom>
          <a:noFill/>
          <a:ln w="38100">
            <a:solidFill>
              <a:srgbClr val="E3B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AD3B2AF4-1D48-4591-8885-2CADC4E6875B}"/>
              </a:ext>
            </a:extLst>
          </p:cNvPr>
          <p:cNvSpPr txBox="1"/>
          <p:nvPr/>
        </p:nvSpPr>
        <p:spPr>
          <a:xfrm>
            <a:off x="7010400" y="7200900"/>
            <a:ext cx="1769464" cy="622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2000" spc="1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sum</a:t>
            </a:r>
            <a:endParaRPr lang="en-US" sz="2000" spc="116" dirty="0">
              <a:solidFill>
                <a:srgbClr val="CD919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AEE1617-0C39-4F3F-AB9D-71D132AB992F}"/>
              </a:ext>
            </a:extLst>
          </p:cNvPr>
          <p:cNvCxnSpPr/>
          <p:nvPr/>
        </p:nvCxnSpPr>
        <p:spPr>
          <a:xfrm>
            <a:off x="5562600" y="6972300"/>
            <a:ext cx="1447800" cy="540095"/>
          </a:xfrm>
          <a:prstGeom prst="straightConnector1">
            <a:avLst/>
          </a:prstGeom>
          <a:ln w="28575">
            <a:solidFill>
              <a:srgbClr val="E3B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4D37885-BBEC-4AFE-985E-7A913A08FF00}"/>
              </a:ext>
            </a:extLst>
          </p:cNvPr>
          <p:cNvSpPr/>
          <p:nvPr/>
        </p:nvSpPr>
        <p:spPr>
          <a:xfrm>
            <a:off x="16840200" y="5219700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234283A-1BE0-4C7E-B2E9-5FA22CF559AF}"/>
              </a:ext>
            </a:extLst>
          </p:cNvPr>
          <p:cNvSpPr/>
          <p:nvPr/>
        </p:nvSpPr>
        <p:spPr>
          <a:xfrm>
            <a:off x="16848905" y="6624876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25223B-DA1C-41E8-B6E0-F0196D5E8A8B}"/>
              </a:ext>
            </a:extLst>
          </p:cNvPr>
          <p:cNvSpPr/>
          <p:nvPr/>
        </p:nvSpPr>
        <p:spPr>
          <a:xfrm>
            <a:off x="16879385" y="9135312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173DDF7-8F2A-434C-B069-0E52786AB406}"/>
              </a:ext>
            </a:extLst>
          </p:cNvPr>
          <p:cNvCxnSpPr>
            <a:cxnSpLocks/>
          </p:cNvCxnSpPr>
          <p:nvPr/>
        </p:nvCxnSpPr>
        <p:spPr>
          <a:xfrm>
            <a:off x="17152617" y="59817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5D5F0FAD-4169-4E36-BE85-5E81DC9D1C66}"/>
              </a:ext>
            </a:extLst>
          </p:cNvPr>
          <p:cNvCxnSpPr>
            <a:cxnSpLocks/>
          </p:cNvCxnSpPr>
          <p:nvPr/>
        </p:nvCxnSpPr>
        <p:spPr>
          <a:xfrm>
            <a:off x="16147869" y="5502537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FD297609-3863-4C58-812F-4FD688FE238F}"/>
              </a:ext>
            </a:extLst>
          </p:cNvPr>
          <p:cNvCxnSpPr>
            <a:cxnSpLocks/>
          </p:cNvCxnSpPr>
          <p:nvPr/>
        </p:nvCxnSpPr>
        <p:spPr>
          <a:xfrm>
            <a:off x="16169636" y="6907713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E4A685E2-C77D-46F4-932D-B724CCA9B69E}"/>
              </a:ext>
            </a:extLst>
          </p:cNvPr>
          <p:cNvCxnSpPr>
            <a:cxnSpLocks/>
          </p:cNvCxnSpPr>
          <p:nvPr/>
        </p:nvCxnSpPr>
        <p:spPr>
          <a:xfrm>
            <a:off x="16182700" y="9418149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F06FF46-C541-4316-97DC-C16B969E5576}"/>
              </a:ext>
            </a:extLst>
          </p:cNvPr>
          <p:cNvCxnSpPr>
            <a:cxnSpLocks/>
          </p:cNvCxnSpPr>
          <p:nvPr/>
        </p:nvCxnSpPr>
        <p:spPr>
          <a:xfrm>
            <a:off x="17121048" y="4635989"/>
            <a:ext cx="0" cy="47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0EB667B4-22B2-469C-8F7F-3B39B9C7AAA1}"/>
              </a:ext>
            </a:extLst>
          </p:cNvPr>
          <p:cNvCxnSpPr>
            <a:cxnSpLocks/>
          </p:cNvCxnSpPr>
          <p:nvPr/>
        </p:nvCxnSpPr>
        <p:spPr>
          <a:xfrm>
            <a:off x="17183097" y="74295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id="{970A1CE5-587A-4113-83C7-4EF94FAA6112}"/>
              </a:ext>
            </a:extLst>
          </p:cNvPr>
          <p:cNvCxnSpPr>
            <a:cxnSpLocks/>
          </p:cNvCxnSpPr>
          <p:nvPr/>
        </p:nvCxnSpPr>
        <p:spPr>
          <a:xfrm>
            <a:off x="14612983" y="5502537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BE1CD81C-C929-4701-A265-01DBDE2341A9}"/>
              </a:ext>
            </a:extLst>
          </p:cNvPr>
          <p:cNvCxnSpPr>
            <a:cxnSpLocks/>
          </p:cNvCxnSpPr>
          <p:nvPr/>
        </p:nvCxnSpPr>
        <p:spPr>
          <a:xfrm>
            <a:off x="14634750" y="6907713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3BE9D1A4-E5D7-4E6B-BFEC-35033A414C06}"/>
              </a:ext>
            </a:extLst>
          </p:cNvPr>
          <p:cNvCxnSpPr>
            <a:cxnSpLocks/>
          </p:cNvCxnSpPr>
          <p:nvPr/>
        </p:nvCxnSpPr>
        <p:spPr>
          <a:xfrm>
            <a:off x="14647814" y="9418149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44657D81-6A34-4290-9D19-FB39489D87B7}"/>
              </a:ext>
            </a:extLst>
          </p:cNvPr>
          <p:cNvSpPr/>
          <p:nvPr/>
        </p:nvSpPr>
        <p:spPr>
          <a:xfrm>
            <a:off x="12392288" y="5250427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CCD78AEE-652C-43B5-A92D-C82F030DC6F1}"/>
              </a:ext>
            </a:extLst>
          </p:cNvPr>
          <p:cNvSpPr/>
          <p:nvPr/>
        </p:nvSpPr>
        <p:spPr>
          <a:xfrm>
            <a:off x="12400993" y="6655603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15B79045-FAE8-4CB7-A852-7A070D8F1EEB}"/>
              </a:ext>
            </a:extLst>
          </p:cNvPr>
          <p:cNvSpPr/>
          <p:nvPr/>
        </p:nvSpPr>
        <p:spPr>
          <a:xfrm>
            <a:off x="12431473" y="9166039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70918094-92D0-4D1D-BEEF-7C03998CAA83}"/>
              </a:ext>
            </a:extLst>
          </p:cNvPr>
          <p:cNvSpPr/>
          <p:nvPr/>
        </p:nvSpPr>
        <p:spPr>
          <a:xfrm>
            <a:off x="13824850" y="5219700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E439BA27-3FDF-4D9B-9308-C2FA05045896}"/>
              </a:ext>
            </a:extLst>
          </p:cNvPr>
          <p:cNvSpPr/>
          <p:nvPr/>
        </p:nvSpPr>
        <p:spPr>
          <a:xfrm>
            <a:off x="13833555" y="6624876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D46E43B6-D504-4366-A702-AA15791C5328}"/>
              </a:ext>
            </a:extLst>
          </p:cNvPr>
          <p:cNvSpPr/>
          <p:nvPr/>
        </p:nvSpPr>
        <p:spPr>
          <a:xfrm>
            <a:off x="13864035" y="9135312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8C057719-F423-42C9-80F9-8623E3854DEC}"/>
              </a:ext>
            </a:extLst>
          </p:cNvPr>
          <p:cNvCxnSpPr>
            <a:cxnSpLocks/>
          </p:cNvCxnSpPr>
          <p:nvPr/>
        </p:nvCxnSpPr>
        <p:spPr>
          <a:xfrm>
            <a:off x="12727569" y="5995010"/>
            <a:ext cx="0" cy="4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67554E63-D3E8-457C-BFD5-7895B8C40B05}"/>
              </a:ext>
            </a:extLst>
          </p:cNvPr>
          <p:cNvCxnSpPr>
            <a:cxnSpLocks/>
          </p:cNvCxnSpPr>
          <p:nvPr/>
        </p:nvCxnSpPr>
        <p:spPr>
          <a:xfrm>
            <a:off x="14137267" y="59817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300610E9-65D5-4AD3-AF3A-D70EA919A58B}"/>
              </a:ext>
            </a:extLst>
          </p:cNvPr>
          <p:cNvCxnSpPr>
            <a:cxnSpLocks/>
          </p:cNvCxnSpPr>
          <p:nvPr/>
        </p:nvCxnSpPr>
        <p:spPr>
          <a:xfrm>
            <a:off x="13132519" y="5502537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324FB5B1-1D10-4AF4-9E42-342D7DC3161A}"/>
              </a:ext>
            </a:extLst>
          </p:cNvPr>
          <p:cNvCxnSpPr>
            <a:cxnSpLocks/>
          </p:cNvCxnSpPr>
          <p:nvPr/>
        </p:nvCxnSpPr>
        <p:spPr>
          <a:xfrm>
            <a:off x="13154286" y="6907713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42E3B6DC-D181-406C-9239-11DCA61C7903}"/>
              </a:ext>
            </a:extLst>
          </p:cNvPr>
          <p:cNvCxnSpPr>
            <a:cxnSpLocks/>
          </p:cNvCxnSpPr>
          <p:nvPr/>
        </p:nvCxnSpPr>
        <p:spPr>
          <a:xfrm>
            <a:off x="13167350" y="9418149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C571F03B-78DD-48BE-B0BC-929893CE1CEA}"/>
              </a:ext>
            </a:extLst>
          </p:cNvPr>
          <p:cNvCxnSpPr>
            <a:cxnSpLocks/>
          </p:cNvCxnSpPr>
          <p:nvPr/>
        </p:nvCxnSpPr>
        <p:spPr>
          <a:xfrm>
            <a:off x="12696000" y="4649299"/>
            <a:ext cx="0" cy="4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B25EC57F-C8FD-449E-9E5A-6D3949E637DD}"/>
              </a:ext>
            </a:extLst>
          </p:cNvPr>
          <p:cNvCxnSpPr>
            <a:cxnSpLocks/>
          </p:cNvCxnSpPr>
          <p:nvPr/>
        </p:nvCxnSpPr>
        <p:spPr>
          <a:xfrm>
            <a:off x="14105698" y="4635989"/>
            <a:ext cx="0" cy="47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8C581F60-181B-4532-AE1B-1E9A2E30408E}"/>
              </a:ext>
            </a:extLst>
          </p:cNvPr>
          <p:cNvCxnSpPr>
            <a:cxnSpLocks/>
          </p:cNvCxnSpPr>
          <p:nvPr/>
        </p:nvCxnSpPr>
        <p:spPr>
          <a:xfrm>
            <a:off x="12758049" y="7442810"/>
            <a:ext cx="0" cy="4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14F79887-240C-453A-A8E8-B2B51823634A}"/>
              </a:ext>
            </a:extLst>
          </p:cNvPr>
          <p:cNvCxnSpPr>
            <a:cxnSpLocks/>
          </p:cNvCxnSpPr>
          <p:nvPr/>
        </p:nvCxnSpPr>
        <p:spPr>
          <a:xfrm>
            <a:off x="14167747" y="74295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0649C789-FFEC-4764-BA0A-4F51D978E42A}"/>
              </a:ext>
            </a:extLst>
          </p:cNvPr>
          <p:cNvCxnSpPr>
            <a:cxnSpLocks/>
          </p:cNvCxnSpPr>
          <p:nvPr/>
        </p:nvCxnSpPr>
        <p:spPr>
          <a:xfrm>
            <a:off x="11597633" y="5502537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1DB6A835-4E0A-4F30-994C-6AFAC9DD4094}"/>
              </a:ext>
            </a:extLst>
          </p:cNvPr>
          <p:cNvCxnSpPr>
            <a:cxnSpLocks/>
          </p:cNvCxnSpPr>
          <p:nvPr/>
        </p:nvCxnSpPr>
        <p:spPr>
          <a:xfrm>
            <a:off x="11619400" y="6907713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5A277910-6AF5-4148-9898-FE27FD43EE69}"/>
              </a:ext>
            </a:extLst>
          </p:cNvPr>
          <p:cNvCxnSpPr>
            <a:cxnSpLocks/>
          </p:cNvCxnSpPr>
          <p:nvPr/>
        </p:nvCxnSpPr>
        <p:spPr>
          <a:xfrm>
            <a:off x="11632464" y="9418149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D87E7659-6CCF-4E39-B7CA-1A800318ED95}"/>
              </a:ext>
            </a:extLst>
          </p:cNvPr>
          <p:cNvCxnSpPr>
            <a:cxnSpLocks/>
          </p:cNvCxnSpPr>
          <p:nvPr/>
        </p:nvCxnSpPr>
        <p:spPr>
          <a:xfrm>
            <a:off x="17183097" y="85725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id="{E48A29A0-0817-4A06-B557-279D11A71F74}"/>
              </a:ext>
            </a:extLst>
          </p:cNvPr>
          <p:cNvCxnSpPr>
            <a:cxnSpLocks/>
          </p:cNvCxnSpPr>
          <p:nvPr/>
        </p:nvCxnSpPr>
        <p:spPr>
          <a:xfrm>
            <a:off x="12758049" y="8585810"/>
            <a:ext cx="0" cy="4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單箭頭接點 170">
            <a:extLst>
              <a:ext uri="{FF2B5EF4-FFF2-40B4-BE49-F238E27FC236}">
                <a16:creationId xmlns:a16="http://schemas.microsoft.com/office/drawing/2014/main" id="{223BEB11-D65E-4571-B925-E91A526F17EA}"/>
              </a:ext>
            </a:extLst>
          </p:cNvPr>
          <p:cNvCxnSpPr>
            <a:cxnSpLocks/>
          </p:cNvCxnSpPr>
          <p:nvPr/>
        </p:nvCxnSpPr>
        <p:spPr>
          <a:xfrm>
            <a:off x="14167747" y="85725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64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7A0B4A7-61B4-4DA4-AE5A-A64C8954D65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33"/>
          <a:stretch/>
        </p:blipFill>
        <p:spPr bwMode="auto">
          <a:xfrm>
            <a:off x="518148" y="2463109"/>
            <a:ext cx="9067800" cy="5750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字方塊 171">
                <a:extLst>
                  <a:ext uri="{FF2B5EF4-FFF2-40B4-BE49-F238E27FC236}">
                    <a16:creationId xmlns:a16="http://schemas.microsoft.com/office/drawing/2014/main" id="{A8C1AD0A-F1D9-4F3C-BA29-BDB4F0A17C41}"/>
                  </a:ext>
                </a:extLst>
              </p:cNvPr>
              <p:cNvSpPr txBox="1"/>
              <p:nvPr/>
            </p:nvSpPr>
            <p:spPr>
              <a:xfrm>
                <a:off x="9144000" y="3513282"/>
                <a:ext cx="8600830" cy="6401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         B[16][0]       B[16][1]                                   B[16][16]     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          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zh-TW" sz="21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zh-TW" sz="2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2100" dirty="0">
                    <a:ea typeface="Cambria Math" panose="020405030504060302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zh-TW" sz="2100" dirty="0"/>
                  <a:t>          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          B[0][0]          B[0][1]                                     B[0][16] </a:t>
                </a:r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A[0][16] 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2100" dirty="0"/>
                  <a:t>  A[0][0]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</m:t>
                    </m:r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2100" dirty="0"/>
                  <a:t>                                           </a:t>
                </a:r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2400"/>
                  </a:spcBef>
                </a:pPr>
                <a:r>
                  <a:rPr lang="en-US" altLang="zh-TW" sz="2100" dirty="0"/>
                  <a:t> A[1][16]  </a:t>
                </a:r>
                <a14:m>
                  <m:oMath xmlns:m="http://schemas.openxmlformats.org/officeDocument/2006/math"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2100" dirty="0"/>
                  <a:t>  A[1][0]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2400"/>
                  </a:spcBef>
                </a:pPr>
                <a:r>
                  <a:rPr lang="en-US" altLang="zh-TW" sz="2100" dirty="0">
                    <a:ea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zh-TW" sz="2100" dirty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</m:t>
                    </m:r>
                  </m:oMath>
                </a14:m>
                <a:r>
                  <a:rPr lang="en-US" altLang="zh-TW" sz="2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r>
                  <a:rPr lang="en-US" altLang="zh-TW" sz="2100" dirty="0">
                    <a:ea typeface="Cambria Math" panose="02040503050406030204" pitchFamily="18" charset="0"/>
                  </a:rPr>
                  <a:t>A[16][16]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 </m:t>
                    </m:r>
                  </m:oMath>
                </a14:m>
                <a:r>
                  <a:rPr lang="en-US" altLang="zh-TW" sz="2100" dirty="0"/>
                  <a:t>A[16][0]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TW" sz="2100" dirty="0"/>
              </a:p>
            </p:txBody>
          </p:sp>
        </mc:Choice>
        <mc:Fallback xmlns="">
          <p:sp>
            <p:nvSpPr>
              <p:cNvPr id="172" name="文字方塊 171">
                <a:extLst>
                  <a:ext uri="{FF2B5EF4-FFF2-40B4-BE49-F238E27FC236}">
                    <a16:creationId xmlns:a16="http://schemas.microsoft.com/office/drawing/2014/main" id="{A8C1AD0A-F1D9-4F3C-BA29-BDB4F0A1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3513282"/>
                <a:ext cx="8600830" cy="6401753"/>
              </a:xfrm>
              <a:prstGeom prst="rect">
                <a:avLst/>
              </a:prstGeom>
              <a:blipFill>
                <a:blip r:embed="rId3"/>
                <a:stretch>
                  <a:fillRect l="-850" t="-571" r="-4678" b="-10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Code &amp; Pragma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5D404AE-A604-49BE-BC20-CC566ACCF4AF}"/>
                  </a:ext>
                </a:extLst>
              </p:cNvPr>
              <p:cNvSpPr txBox="1"/>
              <p:nvPr/>
            </p:nvSpPr>
            <p:spPr>
              <a:xfrm>
                <a:off x="8595350" y="2213360"/>
                <a:ext cx="9144000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5D404AE-A604-49BE-BC20-CC566ACCF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350" y="2213360"/>
                <a:ext cx="9144000" cy="972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5265A66F-D481-45F1-8FAA-0C88FE05595D}"/>
              </a:ext>
            </a:extLst>
          </p:cNvPr>
          <p:cNvSpPr/>
          <p:nvPr/>
        </p:nvSpPr>
        <p:spPr>
          <a:xfrm>
            <a:off x="11948150" y="2251890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0505FF-C0BE-46A9-941B-CD47D5C91D05}"/>
              </a:ext>
            </a:extLst>
          </p:cNvPr>
          <p:cNvSpPr/>
          <p:nvPr/>
        </p:nvSpPr>
        <p:spPr>
          <a:xfrm>
            <a:off x="14843750" y="2251890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F63B10-F6B9-47C0-8FA7-38BA588F12FD}"/>
              </a:ext>
            </a:extLst>
          </p:cNvPr>
          <p:cNvSpPr/>
          <p:nvPr/>
        </p:nvSpPr>
        <p:spPr>
          <a:xfrm>
            <a:off x="16367750" y="2236220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CA0E80-5826-448E-AE8B-46717F6FA019}"/>
              </a:ext>
            </a:extLst>
          </p:cNvPr>
          <p:cNvSpPr/>
          <p:nvPr/>
        </p:nvSpPr>
        <p:spPr>
          <a:xfrm>
            <a:off x="354843" y="3695700"/>
            <a:ext cx="22860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969CCD-5265-453B-A2AB-75F9E50EF782}"/>
              </a:ext>
            </a:extLst>
          </p:cNvPr>
          <p:cNvSpPr/>
          <p:nvPr/>
        </p:nvSpPr>
        <p:spPr>
          <a:xfrm>
            <a:off x="354843" y="4388344"/>
            <a:ext cx="22860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8B9E0-6C3B-4360-BA07-623B5BC6DD50}"/>
              </a:ext>
            </a:extLst>
          </p:cNvPr>
          <p:cNvSpPr/>
          <p:nvPr/>
        </p:nvSpPr>
        <p:spPr>
          <a:xfrm>
            <a:off x="9052550" y="2251890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6B151FE-6981-48CE-9C6C-BFA0E965E5B6}"/>
              </a:ext>
            </a:extLst>
          </p:cNvPr>
          <p:cNvSpPr/>
          <p:nvPr/>
        </p:nvSpPr>
        <p:spPr>
          <a:xfrm>
            <a:off x="10576550" y="2236220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EFA1C8-343E-4B1E-8D60-6BD9348E74CD}"/>
              </a:ext>
            </a:extLst>
          </p:cNvPr>
          <p:cNvSpPr/>
          <p:nvPr/>
        </p:nvSpPr>
        <p:spPr>
          <a:xfrm>
            <a:off x="11948150" y="2794685"/>
            <a:ext cx="838200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A08282-A216-4540-9B6C-553197C8A9C7}"/>
              </a:ext>
            </a:extLst>
          </p:cNvPr>
          <p:cNvSpPr/>
          <p:nvPr/>
        </p:nvSpPr>
        <p:spPr>
          <a:xfrm>
            <a:off x="14778436" y="2236220"/>
            <a:ext cx="838200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4C57DDC-5242-4D5D-B3DE-F6D82F8A2C8B}"/>
              </a:ext>
            </a:extLst>
          </p:cNvPr>
          <p:cNvSpPr/>
          <p:nvPr/>
        </p:nvSpPr>
        <p:spPr>
          <a:xfrm>
            <a:off x="9046019" y="2785976"/>
            <a:ext cx="838200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991ECA8-3F9B-4963-92CF-48B26018068C}"/>
              </a:ext>
            </a:extLst>
          </p:cNvPr>
          <p:cNvSpPr/>
          <p:nvPr/>
        </p:nvSpPr>
        <p:spPr>
          <a:xfrm>
            <a:off x="10500349" y="2785975"/>
            <a:ext cx="984069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D5F02A-BF66-44CD-8BF4-A4FDFCD8407B}"/>
              </a:ext>
            </a:extLst>
          </p:cNvPr>
          <p:cNvSpPr/>
          <p:nvPr/>
        </p:nvSpPr>
        <p:spPr>
          <a:xfrm>
            <a:off x="16302436" y="2227031"/>
            <a:ext cx="838200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8569EC-51AB-483C-B45F-A2477759319C}"/>
              </a:ext>
            </a:extLst>
          </p:cNvPr>
          <p:cNvSpPr/>
          <p:nvPr/>
        </p:nvSpPr>
        <p:spPr>
          <a:xfrm>
            <a:off x="3763449" y="6435425"/>
            <a:ext cx="676538" cy="304800"/>
          </a:xfrm>
          <a:prstGeom prst="rect">
            <a:avLst/>
          </a:prstGeom>
          <a:noFill/>
          <a:ln w="38100">
            <a:solidFill>
              <a:srgbClr val="E3B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AD3B2AF4-1D48-4591-8885-2CADC4E6875B}"/>
              </a:ext>
            </a:extLst>
          </p:cNvPr>
          <p:cNvSpPr txBox="1"/>
          <p:nvPr/>
        </p:nvSpPr>
        <p:spPr>
          <a:xfrm>
            <a:off x="6170573" y="7002552"/>
            <a:ext cx="1769464" cy="622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2000" spc="1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sum</a:t>
            </a:r>
            <a:endParaRPr lang="en-US" sz="2000" spc="116" dirty="0">
              <a:solidFill>
                <a:srgbClr val="CD919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AEE1617-0C39-4F3F-AB9D-71D132AB992F}"/>
              </a:ext>
            </a:extLst>
          </p:cNvPr>
          <p:cNvCxnSpPr/>
          <p:nvPr/>
        </p:nvCxnSpPr>
        <p:spPr>
          <a:xfrm>
            <a:off x="4648199" y="6740225"/>
            <a:ext cx="1447800" cy="540095"/>
          </a:xfrm>
          <a:prstGeom prst="straightConnector1">
            <a:avLst/>
          </a:prstGeom>
          <a:ln w="28575">
            <a:solidFill>
              <a:srgbClr val="E3B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4D37885-BBEC-4AFE-985E-7A913A08FF00}"/>
              </a:ext>
            </a:extLst>
          </p:cNvPr>
          <p:cNvSpPr/>
          <p:nvPr/>
        </p:nvSpPr>
        <p:spPr>
          <a:xfrm>
            <a:off x="16815178" y="5452031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234283A-1BE0-4C7E-B2E9-5FA22CF559AF}"/>
              </a:ext>
            </a:extLst>
          </p:cNvPr>
          <p:cNvSpPr/>
          <p:nvPr/>
        </p:nvSpPr>
        <p:spPr>
          <a:xfrm>
            <a:off x="16823883" y="6857207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25223B-DA1C-41E8-B6E0-F0196D5E8A8B}"/>
              </a:ext>
            </a:extLst>
          </p:cNvPr>
          <p:cNvSpPr/>
          <p:nvPr/>
        </p:nvSpPr>
        <p:spPr>
          <a:xfrm>
            <a:off x="16854363" y="9367643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173DDF7-8F2A-434C-B069-0E52786AB406}"/>
              </a:ext>
            </a:extLst>
          </p:cNvPr>
          <p:cNvCxnSpPr>
            <a:cxnSpLocks/>
          </p:cNvCxnSpPr>
          <p:nvPr/>
        </p:nvCxnSpPr>
        <p:spPr>
          <a:xfrm>
            <a:off x="17127595" y="6214031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5D5F0FAD-4169-4E36-BE85-5E81DC9D1C66}"/>
              </a:ext>
            </a:extLst>
          </p:cNvPr>
          <p:cNvCxnSpPr>
            <a:cxnSpLocks/>
          </p:cNvCxnSpPr>
          <p:nvPr/>
        </p:nvCxnSpPr>
        <p:spPr>
          <a:xfrm>
            <a:off x="16122847" y="5734868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FD297609-3863-4C58-812F-4FD688FE238F}"/>
              </a:ext>
            </a:extLst>
          </p:cNvPr>
          <p:cNvCxnSpPr>
            <a:cxnSpLocks/>
          </p:cNvCxnSpPr>
          <p:nvPr/>
        </p:nvCxnSpPr>
        <p:spPr>
          <a:xfrm>
            <a:off x="16144614" y="7140044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E4A685E2-C77D-46F4-932D-B724CCA9B69E}"/>
              </a:ext>
            </a:extLst>
          </p:cNvPr>
          <p:cNvCxnSpPr>
            <a:cxnSpLocks/>
          </p:cNvCxnSpPr>
          <p:nvPr/>
        </p:nvCxnSpPr>
        <p:spPr>
          <a:xfrm>
            <a:off x="16157678" y="9650480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F06FF46-C541-4316-97DC-C16B969E5576}"/>
              </a:ext>
            </a:extLst>
          </p:cNvPr>
          <p:cNvCxnSpPr>
            <a:cxnSpLocks/>
          </p:cNvCxnSpPr>
          <p:nvPr/>
        </p:nvCxnSpPr>
        <p:spPr>
          <a:xfrm>
            <a:off x="17096026" y="4868320"/>
            <a:ext cx="0" cy="47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0EB667B4-22B2-469C-8F7F-3B39B9C7AAA1}"/>
              </a:ext>
            </a:extLst>
          </p:cNvPr>
          <p:cNvCxnSpPr>
            <a:cxnSpLocks/>
          </p:cNvCxnSpPr>
          <p:nvPr/>
        </p:nvCxnSpPr>
        <p:spPr>
          <a:xfrm>
            <a:off x="17158075" y="7661831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id="{970A1CE5-587A-4113-83C7-4EF94FAA6112}"/>
              </a:ext>
            </a:extLst>
          </p:cNvPr>
          <p:cNvCxnSpPr>
            <a:cxnSpLocks/>
          </p:cNvCxnSpPr>
          <p:nvPr/>
        </p:nvCxnSpPr>
        <p:spPr>
          <a:xfrm>
            <a:off x="14587961" y="5734868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BE1CD81C-C929-4701-A265-01DBDE2341A9}"/>
              </a:ext>
            </a:extLst>
          </p:cNvPr>
          <p:cNvCxnSpPr>
            <a:cxnSpLocks/>
          </p:cNvCxnSpPr>
          <p:nvPr/>
        </p:nvCxnSpPr>
        <p:spPr>
          <a:xfrm>
            <a:off x="14609728" y="7140044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3BE9D1A4-E5D7-4E6B-BFEC-35033A414C06}"/>
              </a:ext>
            </a:extLst>
          </p:cNvPr>
          <p:cNvCxnSpPr>
            <a:cxnSpLocks/>
          </p:cNvCxnSpPr>
          <p:nvPr/>
        </p:nvCxnSpPr>
        <p:spPr>
          <a:xfrm>
            <a:off x="14622792" y="9650480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44657D81-6A34-4290-9D19-FB39489D87B7}"/>
              </a:ext>
            </a:extLst>
          </p:cNvPr>
          <p:cNvSpPr/>
          <p:nvPr/>
        </p:nvSpPr>
        <p:spPr>
          <a:xfrm>
            <a:off x="12367266" y="5482758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CCD78AEE-652C-43B5-A92D-C82F030DC6F1}"/>
              </a:ext>
            </a:extLst>
          </p:cNvPr>
          <p:cNvSpPr/>
          <p:nvPr/>
        </p:nvSpPr>
        <p:spPr>
          <a:xfrm>
            <a:off x="12375971" y="6887934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15B79045-FAE8-4CB7-A852-7A070D8F1EEB}"/>
              </a:ext>
            </a:extLst>
          </p:cNvPr>
          <p:cNvSpPr/>
          <p:nvPr/>
        </p:nvSpPr>
        <p:spPr>
          <a:xfrm>
            <a:off x="12406451" y="9398370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70918094-92D0-4D1D-BEEF-7C03998CAA83}"/>
              </a:ext>
            </a:extLst>
          </p:cNvPr>
          <p:cNvSpPr/>
          <p:nvPr/>
        </p:nvSpPr>
        <p:spPr>
          <a:xfrm>
            <a:off x="13799828" y="5452031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E439BA27-3FDF-4D9B-9308-C2FA05045896}"/>
              </a:ext>
            </a:extLst>
          </p:cNvPr>
          <p:cNvSpPr/>
          <p:nvPr/>
        </p:nvSpPr>
        <p:spPr>
          <a:xfrm>
            <a:off x="13808533" y="6857207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D46E43B6-D504-4366-A702-AA15791C5328}"/>
              </a:ext>
            </a:extLst>
          </p:cNvPr>
          <p:cNvSpPr/>
          <p:nvPr/>
        </p:nvSpPr>
        <p:spPr>
          <a:xfrm>
            <a:off x="13839013" y="9367643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8C057719-F423-42C9-80F9-8623E3854DEC}"/>
              </a:ext>
            </a:extLst>
          </p:cNvPr>
          <p:cNvCxnSpPr>
            <a:cxnSpLocks/>
          </p:cNvCxnSpPr>
          <p:nvPr/>
        </p:nvCxnSpPr>
        <p:spPr>
          <a:xfrm>
            <a:off x="12702547" y="6227341"/>
            <a:ext cx="0" cy="4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67554E63-D3E8-457C-BFD5-7895B8C40B05}"/>
              </a:ext>
            </a:extLst>
          </p:cNvPr>
          <p:cNvCxnSpPr>
            <a:cxnSpLocks/>
          </p:cNvCxnSpPr>
          <p:nvPr/>
        </p:nvCxnSpPr>
        <p:spPr>
          <a:xfrm>
            <a:off x="14112245" y="6214031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300610E9-65D5-4AD3-AF3A-D70EA919A58B}"/>
              </a:ext>
            </a:extLst>
          </p:cNvPr>
          <p:cNvCxnSpPr>
            <a:cxnSpLocks/>
          </p:cNvCxnSpPr>
          <p:nvPr/>
        </p:nvCxnSpPr>
        <p:spPr>
          <a:xfrm>
            <a:off x="13107497" y="5734868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324FB5B1-1D10-4AF4-9E42-342D7DC3161A}"/>
              </a:ext>
            </a:extLst>
          </p:cNvPr>
          <p:cNvCxnSpPr>
            <a:cxnSpLocks/>
          </p:cNvCxnSpPr>
          <p:nvPr/>
        </p:nvCxnSpPr>
        <p:spPr>
          <a:xfrm>
            <a:off x="13129264" y="7140044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42E3B6DC-D181-406C-9239-11DCA61C7903}"/>
              </a:ext>
            </a:extLst>
          </p:cNvPr>
          <p:cNvCxnSpPr>
            <a:cxnSpLocks/>
          </p:cNvCxnSpPr>
          <p:nvPr/>
        </p:nvCxnSpPr>
        <p:spPr>
          <a:xfrm>
            <a:off x="13142328" y="9650480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C571F03B-78DD-48BE-B0BC-929893CE1CEA}"/>
              </a:ext>
            </a:extLst>
          </p:cNvPr>
          <p:cNvCxnSpPr>
            <a:cxnSpLocks/>
          </p:cNvCxnSpPr>
          <p:nvPr/>
        </p:nvCxnSpPr>
        <p:spPr>
          <a:xfrm>
            <a:off x="12670978" y="4881630"/>
            <a:ext cx="0" cy="4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B25EC57F-C8FD-449E-9E5A-6D3949E637DD}"/>
              </a:ext>
            </a:extLst>
          </p:cNvPr>
          <p:cNvCxnSpPr>
            <a:cxnSpLocks/>
          </p:cNvCxnSpPr>
          <p:nvPr/>
        </p:nvCxnSpPr>
        <p:spPr>
          <a:xfrm>
            <a:off x="14080676" y="4868320"/>
            <a:ext cx="0" cy="47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8C581F60-181B-4532-AE1B-1E9A2E30408E}"/>
              </a:ext>
            </a:extLst>
          </p:cNvPr>
          <p:cNvCxnSpPr>
            <a:cxnSpLocks/>
          </p:cNvCxnSpPr>
          <p:nvPr/>
        </p:nvCxnSpPr>
        <p:spPr>
          <a:xfrm>
            <a:off x="12733027" y="7675141"/>
            <a:ext cx="0" cy="4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14F79887-240C-453A-A8E8-B2B51823634A}"/>
              </a:ext>
            </a:extLst>
          </p:cNvPr>
          <p:cNvCxnSpPr>
            <a:cxnSpLocks/>
          </p:cNvCxnSpPr>
          <p:nvPr/>
        </p:nvCxnSpPr>
        <p:spPr>
          <a:xfrm>
            <a:off x="14142725" y="7661831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0649C789-FFEC-4764-BA0A-4F51D978E42A}"/>
              </a:ext>
            </a:extLst>
          </p:cNvPr>
          <p:cNvCxnSpPr>
            <a:cxnSpLocks/>
          </p:cNvCxnSpPr>
          <p:nvPr/>
        </p:nvCxnSpPr>
        <p:spPr>
          <a:xfrm>
            <a:off x="11572611" y="5734868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1DB6A835-4E0A-4F30-994C-6AFAC9DD4094}"/>
              </a:ext>
            </a:extLst>
          </p:cNvPr>
          <p:cNvCxnSpPr>
            <a:cxnSpLocks/>
          </p:cNvCxnSpPr>
          <p:nvPr/>
        </p:nvCxnSpPr>
        <p:spPr>
          <a:xfrm>
            <a:off x="11594378" y="7140044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5A277910-6AF5-4148-9898-FE27FD43EE69}"/>
              </a:ext>
            </a:extLst>
          </p:cNvPr>
          <p:cNvCxnSpPr>
            <a:cxnSpLocks/>
          </p:cNvCxnSpPr>
          <p:nvPr/>
        </p:nvCxnSpPr>
        <p:spPr>
          <a:xfrm>
            <a:off x="11607442" y="9650480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D87E7659-6CCF-4E39-B7CA-1A800318ED95}"/>
              </a:ext>
            </a:extLst>
          </p:cNvPr>
          <p:cNvCxnSpPr>
            <a:cxnSpLocks/>
          </p:cNvCxnSpPr>
          <p:nvPr/>
        </p:nvCxnSpPr>
        <p:spPr>
          <a:xfrm>
            <a:off x="17158075" y="8804831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id="{E48A29A0-0817-4A06-B557-279D11A71F74}"/>
              </a:ext>
            </a:extLst>
          </p:cNvPr>
          <p:cNvCxnSpPr>
            <a:cxnSpLocks/>
          </p:cNvCxnSpPr>
          <p:nvPr/>
        </p:nvCxnSpPr>
        <p:spPr>
          <a:xfrm>
            <a:off x="12733027" y="8818141"/>
            <a:ext cx="0" cy="4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單箭頭接點 170">
            <a:extLst>
              <a:ext uri="{FF2B5EF4-FFF2-40B4-BE49-F238E27FC236}">
                <a16:creationId xmlns:a16="http://schemas.microsoft.com/office/drawing/2014/main" id="{223BEB11-D65E-4571-B925-E91A526F17EA}"/>
              </a:ext>
            </a:extLst>
          </p:cNvPr>
          <p:cNvCxnSpPr>
            <a:cxnSpLocks/>
          </p:cNvCxnSpPr>
          <p:nvPr/>
        </p:nvCxnSpPr>
        <p:spPr>
          <a:xfrm>
            <a:off x="14142725" y="8804831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40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F74A1A9-821D-4624-83C6-3CBABB2E058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2"/>
          <a:stretch/>
        </p:blipFill>
        <p:spPr bwMode="auto">
          <a:xfrm>
            <a:off x="4457700" y="2903221"/>
            <a:ext cx="9372600" cy="3429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3158E6E9-03F2-44BC-8DB5-9BAEE11E9C89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Code &amp; Pragma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</p:spTree>
    <p:extLst>
      <p:ext uri="{BB962C8B-B14F-4D97-AF65-F5344CB8AC3E}">
        <p14:creationId xmlns:p14="http://schemas.microsoft.com/office/powerpoint/2010/main" val="21600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158E6E9-03F2-44BC-8DB5-9BAEE11E9C89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Code &amp; Pragma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6B398D-EF25-4371-B618-E926FDBDD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766" y="5981701"/>
            <a:ext cx="8678486" cy="156231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267BC37-071A-49C4-99CF-9CE8E71676F3}"/>
              </a:ext>
            </a:extLst>
          </p:cNvPr>
          <p:cNvSpPr/>
          <p:nvPr/>
        </p:nvSpPr>
        <p:spPr>
          <a:xfrm>
            <a:off x="7813766" y="6362701"/>
            <a:ext cx="2362200" cy="228600"/>
          </a:xfrm>
          <a:prstGeom prst="rect">
            <a:avLst/>
          </a:prstGeom>
          <a:solidFill>
            <a:srgbClr val="E06B62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59F323-E713-4FBC-ABC2-BE78F282368C}"/>
              </a:ext>
            </a:extLst>
          </p:cNvPr>
          <p:cNvSpPr/>
          <p:nvPr/>
        </p:nvSpPr>
        <p:spPr>
          <a:xfrm>
            <a:off x="7813766" y="6681652"/>
            <a:ext cx="2362200" cy="228600"/>
          </a:xfrm>
          <a:prstGeom prst="rect">
            <a:avLst/>
          </a:prstGeom>
          <a:solidFill>
            <a:srgbClr val="E06B62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DBD75D-1491-4C14-9051-59A2EB1166D3}"/>
              </a:ext>
            </a:extLst>
          </p:cNvPr>
          <p:cNvSpPr/>
          <p:nvPr/>
        </p:nvSpPr>
        <p:spPr>
          <a:xfrm>
            <a:off x="7807235" y="6998535"/>
            <a:ext cx="2362200" cy="228600"/>
          </a:xfrm>
          <a:prstGeom prst="rect">
            <a:avLst/>
          </a:prstGeom>
          <a:solidFill>
            <a:srgbClr val="E06B62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2012FF-55B1-4F3E-9D30-3DB325D8C928}"/>
              </a:ext>
            </a:extLst>
          </p:cNvPr>
          <p:cNvSpPr/>
          <p:nvPr/>
        </p:nvSpPr>
        <p:spPr>
          <a:xfrm>
            <a:off x="10937966" y="6134100"/>
            <a:ext cx="304800" cy="1314559"/>
          </a:xfrm>
          <a:prstGeom prst="rect">
            <a:avLst/>
          </a:prstGeom>
          <a:solidFill>
            <a:schemeClr val="accent4">
              <a:lumMod val="75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EABD9F-D085-4EC2-A8F8-4B95DF40F883}"/>
              </a:ext>
            </a:extLst>
          </p:cNvPr>
          <p:cNvSpPr/>
          <p:nvPr/>
        </p:nvSpPr>
        <p:spPr>
          <a:xfrm>
            <a:off x="11623766" y="6134100"/>
            <a:ext cx="304800" cy="1314559"/>
          </a:xfrm>
          <a:prstGeom prst="rect">
            <a:avLst/>
          </a:prstGeom>
          <a:solidFill>
            <a:schemeClr val="accent4">
              <a:lumMod val="75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F998EE-8908-4A40-BC36-A255397B7FB2}"/>
              </a:ext>
            </a:extLst>
          </p:cNvPr>
          <p:cNvSpPr/>
          <p:nvPr/>
        </p:nvSpPr>
        <p:spPr>
          <a:xfrm>
            <a:off x="12264935" y="6139324"/>
            <a:ext cx="304800" cy="1314559"/>
          </a:xfrm>
          <a:prstGeom prst="rect">
            <a:avLst/>
          </a:prstGeom>
          <a:solidFill>
            <a:schemeClr val="accent4">
              <a:lumMod val="75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F3C1F0-FDD9-4C85-9852-7CB923189F6D}"/>
              </a:ext>
            </a:extLst>
          </p:cNvPr>
          <p:cNvSpPr/>
          <p:nvPr/>
        </p:nvSpPr>
        <p:spPr>
          <a:xfrm>
            <a:off x="12905710" y="6134100"/>
            <a:ext cx="304800" cy="1314559"/>
          </a:xfrm>
          <a:prstGeom prst="rect">
            <a:avLst/>
          </a:prstGeom>
          <a:solidFill>
            <a:schemeClr val="accent4">
              <a:lumMod val="75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3">
                <a:extLst>
                  <a:ext uri="{FF2B5EF4-FFF2-40B4-BE49-F238E27FC236}">
                    <a16:creationId xmlns:a16="http://schemas.microsoft.com/office/drawing/2014/main" id="{30D04B1D-7246-4C30-BCC3-68C77D4B7ADA}"/>
                  </a:ext>
                </a:extLst>
              </p:cNvPr>
              <p:cNvSpPr txBox="1"/>
              <p:nvPr/>
            </p:nvSpPr>
            <p:spPr>
              <a:xfrm>
                <a:off x="5070566" y="7277101"/>
                <a:ext cx="9125476" cy="175496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5853"/>
                  </a:lnSpc>
                </a:pPr>
                <a:r>
                  <a:rPr lang="en-US" altLang="zh-TW" sz="2800" spc="116" dirty="0">
                    <a:latin typeface="+mj-lt"/>
                  </a:rPr>
                  <a:t>     dim=0                     dim=1                      dim=2</a:t>
                </a:r>
              </a:p>
              <a:p>
                <a:r>
                  <a:rPr lang="en-US" altLang="zh-TW" sz="2800" spc="116" dirty="0">
                    <a:latin typeface="+mj-lt"/>
                  </a:rPr>
                  <a:t>C=3</a:t>
                </a:r>
                <a14:m>
                  <m:oMath xmlns:m="http://schemas.openxmlformats.org/officeDocument/2006/math">
                    <m:r>
                      <a:rPr lang="en-US" altLang="zh-TW" sz="2800" i="1" spc="116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2800" spc="116" dirty="0">
                    <a:latin typeface="+mj-lt"/>
                  </a:rPr>
                  <a:t>4</a:t>
                </a:r>
                <a14:m>
                  <m:oMath xmlns:m="http://schemas.openxmlformats.org/officeDocument/2006/math">
                    <m:r>
                      <a:rPr lang="en-US" altLang="zh-TW" sz="2800" i="1" spc="116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sz="2800" b="0" i="0" spc="116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bit</m:t>
                    </m:r>
                  </m:oMath>
                </a14:m>
                <a:endParaRPr lang="en-US" altLang="zh-TW" sz="2800" spc="116" dirty="0">
                  <a:latin typeface="+mj-lt"/>
                </a:endParaRPr>
              </a:p>
              <a:p>
                <a:pPr algn="ctr">
                  <a:lnSpc>
                    <a:spcPts val="5853"/>
                  </a:lnSpc>
                </a:pPr>
                <a:endParaRPr lang="en-US" sz="2800" spc="116" dirty="0">
                  <a:solidFill>
                    <a:srgbClr val="CD9191"/>
                  </a:solidFill>
                  <a:latin typeface="Sifonn"/>
                </a:endParaRPr>
              </a:p>
            </p:txBody>
          </p:sp>
        </mc:Choice>
        <mc:Fallback xmlns="">
          <p:sp>
            <p:nvSpPr>
              <p:cNvPr id="17" name="TextBox 3">
                <a:extLst>
                  <a:ext uri="{FF2B5EF4-FFF2-40B4-BE49-F238E27FC236}">
                    <a16:creationId xmlns:a16="http://schemas.microsoft.com/office/drawing/2014/main" id="{30D04B1D-7246-4C30-BCC3-68C77D4B7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566" y="7277101"/>
                <a:ext cx="9125476" cy="1754968"/>
              </a:xfrm>
              <a:prstGeom prst="rect">
                <a:avLst/>
              </a:prstGeom>
              <a:blipFill>
                <a:blip r:embed="rId4"/>
                <a:stretch>
                  <a:fillRect l="-24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BE28FF23-5D74-4A86-BD86-37C282316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902" y="2265787"/>
            <a:ext cx="8869287" cy="33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1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158E6E9-03F2-44BC-8DB5-9BAEE11E9C89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Time &amp; Utilization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51AA154-5D7C-4CC8-AFB5-313886BC0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72325"/>
              </p:ext>
            </p:extLst>
          </p:nvPr>
        </p:nvGraphicFramePr>
        <p:xfrm>
          <a:off x="2387123" y="2445861"/>
          <a:ext cx="13513754" cy="6400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4554">
                  <a:extLst>
                    <a:ext uri="{9D8B030D-6E8A-4147-A177-3AD203B41FA5}">
                      <a16:colId xmlns:a16="http://schemas.microsoft.com/office/drawing/2014/main" val="3424858105"/>
                    </a:ext>
                  </a:extLst>
                </a:gridCol>
                <a:gridCol w="3304554">
                  <a:extLst>
                    <a:ext uri="{9D8B030D-6E8A-4147-A177-3AD203B41FA5}">
                      <a16:colId xmlns:a16="http://schemas.microsoft.com/office/drawing/2014/main" val="1816562209"/>
                    </a:ext>
                  </a:extLst>
                </a:gridCol>
                <a:gridCol w="3452323">
                  <a:extLst>
                    <a:ext uri="{9D8B030D-6E8A-4147-A177-3AD203B41FA5}">
                      <a16:colId xmlns:a16="http://schemas.microsoft.com/office/drawing/2014/main" val="1129797309"/>
                    </a:ext>
                  </a:extLst>
                </a:gridCol>
                <a:gridCol w="3452323">
                  <a:extLst>
                    <a:ext uri="{9D8B030D-6E8A-4147-A177-3AD203B41FA5}">
                      <a16:colId xmlns:a16="http://schemas.microsoft.com/office/drawing/2014/main" val="136228936"/>
                    </a:ext>
                  </a:extLst>
                </a:gridCol>
              </a:tblGrid>
              <a:tr h="800120"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mmult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Original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Unroll and array partition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29979"/>
                  </a:ext>
                </a:extLst>
              </a:tr>
              <a:tr h="800120">
                <a:tc rowSpan="3"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Software emulation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Total application run time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70.6691ms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65.903ms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513392"/>
                  </a:ext>
                </a:extLst>
              </a:tr>
              <a:tr h="8001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Device execution time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0.52ms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0.48ms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815889"/>
                  </a:ext>
                </a:extLst>
              </a:tr>
              <a:tr h="4000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CU utilization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0.469ms (86%)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0.426ms (87%)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135629"/>
                  </a:ext>
                </a:extLst>
              </a:tr>
              <a:tr h="800120">
                <a:tc rowSpan="3"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Hardware emulation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Total application run time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43069ms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42703.5ms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278196"/>
                  </a:ext>
                </a:extLst>
              </a:tr>
              <a:tr h="8001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Device execution time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0.022ms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0.01ms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853599"/>
                  </a:ext>
                </a:extLst>
              </a:tr>
              <a:tr h="4000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CU utilization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0.018ms (84%)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0.004ms (69%)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909383"/>
                  </a:ext>
                </a:extLst>
              </a:tr>
              <a:tr h="800120">
                <a:tc rowSpan="2"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Hardware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Total application run time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5674.54ms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4926.1201ms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247354"/>
                  </a:ext>
                </a:extLst>
              </a:tr>
              <a:tr h="8001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Device execution time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0.35ms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0.028ms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481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4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158E6E9-03F2-44BC-8DB5-9BAEE11E9C89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Question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AB4068-02B0-4E76-9581-BDABC7DD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55" y="3009900"/>
            <a:ext cx="9060580" cy="65836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4AE72393-D281-417D-84E1-C56C72B25D72}"/>
                  </a:ext>
                </a:extLst>
              </p:cNvPr>
              <p:cNvSpPr txBox="1"/>
              <p:nvPr/>
            </p:nvSpPr>
            <p:spPr>
              <a:xfrm>
                <a:off x="2438400" y="2248296"/>
                <a:ext cx="11963400" cy="447738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457200" indent="-457200">
                  <a:lnSpc>
                    <a:spcPts val="3944"/>
                  </a:lnSpc>
                  <a:buSzPct val="46000"/>
                  <a:buFont typeface="Wingdings" panose="05000000000000000000" pitchFamily="2" charset="2"/>
                  <a:buChar char="l"/>
                </a:pPr>
                <a:r>
                  <a:rPr lang="en-US" sz="2988" spc="179" dirty="0">
                    <a:solidFill>
                      <a:srgbClr val="222222"/>
                    </a:solidFill>
                  </a:rPr>
                  <a:t>How many cycles does it take to use a systolic array to complete the A[3][4]</a:t>
                </a:r>
                <a14:m>
                  <m:oMath xmlns:m="http://schemas.openxmlformats.org/officeDocument/2006/math">
                    <m:r>
                      <a:rPr lang="en-US" sz="2988" i="1" spc="179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988" b="0" i="1" spc="179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988" b="0" i="1" spc="179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[4][4]</m:t>
                    </m:r>
                  </m:oMath>
                </a14:m>
                <a:r>
                  <a:rPr lang="en-US" sz="2988" spc="179" dirty="0">
                    <a:solidFill>
                      <a:srgbClr val="222222"/>
                    </a:solidFill>
                  </a:rPr>
                  <a:t> operation?</a:t>
                </a:r>
                <a:endParaRPr lang="en-US" altLang="zh-TW" sz="2988" spc="179" dirty="0">
                  <a:solidFill>
                    <a:srgbClr val="222222"/>
                  </a:solidFill>
                </a:endParaRPr>
              </a:p>
              <a:p>
                <a:pPr>
                  <a:lnSpc>
                    <a:spcPts val="3944"/>
                  </a:lnSpc>
                  <a:buSzPct val="46000"/>
                </a:pPr>
                <a:endParaRPr lang="zh-TW" altLang="zh-TW" sz="2988" spc="179" dirty="0">
                  <a:solidFill>
                    <a:srgbClr val="222222"/>
                  </a:solidFill>
                </a:endParaRPr>
              </a:p>
              <a:p>
                <a:pPr>
                  <a:lnSpc>
                    <a:spcPts val="3944"/>
                  </a:lnSpc>
                  <a:buSzPct val="46000"/>
                </a:pPr>
                <a:endParaRPr lang="en-US" altLang="zh-TW" sz="2988" spc="179" dirty="0">
                  <a:solidFill>
                    <a:srgbClr val="222222"/>
                  </a:solidFill>
                </a:endParaRPr>
              </a:p>
              <a:p>
                <a:pPr>
                  <a:lnSpc>
                    <a:spcPts val="3944"/>
                  </a:lnSpc>
                  <a:buSzPct val="46000"/>
                </a:pPr>
                <a:endParaRPr lang="en-US" altLang="zh-TW" sz="3200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ts val="3944"/>
                  </a:lnSpc>
                  <a:buSzPct val="46000"/>
                </a:pPr>
                <a:endParaRPr lang="zh-TW" altLang="zh-TW" sz="32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ts val="3944"/>
                  </a:lnSpc>
                  <a:buSzPct val="46000"/>
                </a:pPr>
                <a:endParaRPr lang="en-US" sz="2988" spc="179" dirty="0">
                  <a:solidFill>
                    <a:srgbClr val="222222"/>
                  </a:solidFill>
                </a:endParaRPr>
              </a:p>
              <a:p>
                <a:pPr marL="457200" indent="-457200">
                  <a:lnSpc>
                    <a:spcPts val="3944"/>
                  </a:lnSpc>
                  <a:buSzPct val="46000"/>
                  <a:buFont typeface="Wingdings" panose="05000000000000000000" pitchFamily="2" charset="2"/>
                  <a:buChar char="l"/>
                </a:pPr>
                <a:endParaRPr lang="en-US" sz="2988" spc="179" dirty="0">
                  <a:solidFill>
                    <a:srgbClr val="222222"/>
                  </a:solidFill>
                </a:endParaRPr>
              </a:p>
              <a:p>
                <a:pPr marL="457200" indent="-457200">
                  <a:lnSpc>
                    <a:spcPts val="3944"/>
                  </a:lnSpc>
                  <a:buSzPct val="46000"/>
                  <a:buFont typeface="Wingdings" panose="05000000000000000000" pitchFamily="2" charset="2"/>
                  <a:buChar char="l"/>
                </a:pPr>
                <a:endParaRPr lang="en-US" sz="2988" spc="179" dirty="0">
                  <a:solidFill>
                    <a:srgbClr val="222222"/>
                  </a:solidFill>
                </a:endParaRPr>
              </a:p>
            </p:txBody>
          </p:sp>
        </mc:Choice>
        <mc:Fallback xmlns="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4AE72393-D281-417D-84E1-C56C72B25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248296"/>
                <a:ext cx="11963400" cy="4477380"/>
              </a:xfrm>
              <a:prstGeom prst="rect">
                <a:avLst/>
              </a:prstGeom>
              <a:blipFill>
                <a:blip r:embed="rId3"/>
                <a:stretch>
                  <a:fillRect l="-815" t="-2044" r="-7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89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Systolic Array</a:t>
            </a:r>
          </a:p>
          <a:p>
            <a:pPr algn="ctr">
              <a:lnSpc>
                <a:spcPts val="5853"/>
              </a:lnSpc>
            </a:pP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42FB0D-82B9-4B6E-982A-D07293B83F31}"/>
              </a:ext>
            </a:extLst>
          </p:cNvPr>
          <p:cNvSpPr/>
          <p:nvPr/>
        </p:nvSpPr>
        <p:spPr>
          <a:xfrm>
            <a:off x="1163570" y="3935270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46022C-5A82-4B4A-9B9E-520C5D534DD3}"/>
              </a:ext>
            </a:extLst>
          </p:cNvPr>
          <p:cNvSpPr/>
          <p:nvPr/>
        </p:nvSpPr>
        <p:spPr>
          <a:xfrm>
            <a:off x="1150508" y="5840270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88A8E5-8080-4199-A4B9-2C3280EEA42B}"/>
              </a:ext>
            </a:extLst>
          </p:cNvPr>
          <p:cNvSpPr/>
          <p:nvPr/>
        </p:nvSpPr>
        <p:spPr>
          <a:xfrm>
            <a:off x="1167924" y="7745270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E3D0EF-6EFC-425A-8F9C-7581F4B66697}"/>
              </a:ext>
            </a:extLst>
          </p:cNvPr>
          <p:cNvSpPr/>
          <p:nvPr/>
        </p:nvSpPr>
        <p:spPr>
          <a:xfrm>
            <a:off x="3572579" y="3935270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64B4B4-F6E6-4F62-8363-500592D6FE7B}"/>
              </a:ext>
            </a:extLst>
          </p:cNvPr>
          <p:cNvSpPr/>
          <p:nvPr/>
        </p:nvSpPr>
        <p:spPr>
          <a:xfrm>
            <a:off x="3559517" y="5840270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7C8C8D-A4A0-449B-8EDD-428B71FA00B5}"/>
              </a:ext>
            </a:extLst>
          </p:cNvPr>
          <p:cNvSpPr/>
          <p:nvPr/>
        </p:nvSpPr>
        <p:spPr>
          <a:xfrm>
            <a:off x="3576933" y="7745270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C9AB130-EEC0-4773-ACD9-8EA0886B8548}"/>
              </a:ext>
            </a:extLst>
          </p:cNvPr>
          <p:cNvSpPr/>
          <p:nvPr/>
        </p:nvSpPr>
        <p:spPr>
          <a:xfrm>
            <a:off x="5979957" y="3927403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C54814-EB44-44B7-91A5-0480BEECA5EB}"/>
              </a:ext>
            </a:extLst>
          </p:cNvPr>
          <p:cNvSpPr/>
          <p:nvPr/>
        </p:nvSpPr>
        <p:spPr>
          <a:xfrm>
            <a:off x="5966895" y="5832403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D7D1E6F-A51E-4E14-8DCF-037B33C83512}"/>
              </a:ext>
            </a:extLst>
          </p:cNvPr>
          <p:cNvSpPr/>
          <p:nvPr/>
        </p:nvSpPr>
        <p:spPr>
          <a:xfrm>
            <a:off x="5984311" y="7737403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3FF3FC3-C22C-41C1-8708-EBD980547615}"/>
              </a:ext>
            </a:extLst>
          </p:cNvPr>
          <p:cNvSpPr/>
          <p:nvPr/>
        </p:nvSpPr>
        <p:spPr>
          <a:xfrm>
            <a:off x="8404751" y="3927403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B29D50-7DF9-4209-9F8C-08DB0F016C0B}"/>
              </a:ext>
            </a:extLst>
          </p:cNvPr>
          <p:cNvSpPr/>
          <p:nvPr/>
        </p:nvSpPr>
        <p:spPr>
          <a:xfrm>
            <a:off x="8391689" y="5832403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9200C8-44FD-4A50-BDFB-FFB712450A14}"/>
              </a:ext>
            </a:extLst>
          </p:cNvPr>
          <p:cNvSpPr/>
          <p:nvPr/>
        </p:nvSpPr>
        <p:spPr>
          <a:xfrm>
            <a:off x="8409105" y="7737403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DAB8A19-AE1B-40F4-96A5-416DBF358456}"/>
              </a:ext>
            </a:extLst>
          </p:cNvPr>
          <p:cNvCxnSpPr>
            <a:cxnSpLocks/>
          </p:cNvCxnSpPr>
          <p:nvPr/>
        </p:nvCxnSpPr>
        <p:spPr>
          <a:xfrm>
            <a:off x="316993" y="4644244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3D44FB0-CBE7-4BBE-9028-E9A909DD502A}"/>
              </a:ext>
            </a:extLst>
          </p:cNvPr>
          <p:cNvCxnSpPr>
            <a:cxnSpLocks/>
          </p:cNvCxnSpPr>
          <p:nvPr/>
        </p:nvCxnSpPr>
        <p:spPr>
          <a:xfrm>
            <a:off x="316993" y="6549244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A79998D-9022-4BD2-A263-4342520D279D}"/>
              </a:ext>
            </a:extLst>
          </p:cNvPr>
          <p:cNvCxnSpPr>
            <a:cxnSpLocks/>
          </p:cNvCxnSpPr>
          <p:nvPr/>
        </p:nvCxnSpPr>
        <p:spPr>
          <a:xfrm>
            <a:off x="316993" y="8454244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7C64475-7119-4BEC-916A-6636B027C430}"/>
              </a:ext>
            </a:extLst>
          </p:cNvPr>
          <p:cNvCxnSpPr>
            <a:cxnSpLocks/>
          </p:cNvCxnSpPr>
          <p:nvPr/>
        </p:nvCxnSpPr>
        <p:spPr>
          <a:xfrm>
            <a:off x="1874578" y="3560430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AE3817B-5F9E-4214-BA4F-B64549041571}"/>
              </a:ext>
            </a:extLst>
          </p:cNvPr>
          <p:cNvCxnSpPr>
            <a:cxnSpLocks/>
          </p:cNvCxnSpPr>
          <p:nvPr/>
        </p:nvCxnSpPr>
        <p:spPr>
          <a:xfrm>
            <a:off x="4326037" y="3572404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6B000D2-09E4-4B92-AD54-4740C0D5AD63}"/>
              </a:ext>
            </a:extLst>
          </p:cNvPr>
          <p:cNvCxnSpPr>
            <a:cxnSpLocks/>
          </p:cNvCxnSpPr>
          <p:nvPr/>
        </p:nvCxnSpPr>
        <p:spPr>
          <a:xfrm>
            <a:off x="6690965" y="3560430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3328CF8-D740-4861-B4AC-6B6B91331549}"/>
              </a:ext>
            </a:extLst>
          </p:cNvPr>
          <p:cNvCxnSpPr>
            <a:cxnSpLocks/>
          </p:cNvCxnSpPr>
          <p:nvPr/>
        </p:nvCxnSpPr>
        <p:spPr>
          <a:xfrm>
            <a:off x="9092895" y="3577847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A6ED1F3-F2D9-4590-9DEB-357B68A24427}"/>
              </a:ext>
            </a:extLst>
          </p:cNvPr>
          <p:cNvCxnSpPr>
            <a:cxnSpLocks/>
          </p:cNvCxnSpPr>
          <p:nvPr/>
        </p:nvCxnSpPr>
        <p:spPr>
          <a:xfrm>
            <a:off x="1904134" y="5420483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8D30B030-820B-4023-A497-F1004A8D293E}"/>
              </a:ext>
            </a:extLst>
          </p:cNvPr>
          <p:cNvCxnSpPr>
            <a:cxnSpLocks/>
          </p:cNvCxnSpPr>
          <p:nvPr/>
        </p:nvCxnSpPr>
        <p:spPr>
          <a:xfrm>
            <a:off x="4355593" y="5406647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73FF08D-F41B-4E1F-B9E4-531B0C9E7656}"/>
              </a:ext>
            </a:extLst>
          </p:cNvPr>
          <p:cNvCxnSpPr>
            <a:cxnSpLocks/>
          </p:cNvCxnSpPr>
          <p:nvPr/>
        </p:nvCxnSpPr>
        <p:spPr>
          <a:xfrm>
            <a:off x="6720521" y="5394673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116D360-FE8E-4C18-9213-3A58AC6712F9}"/>
              </a:ext>
            </a:extLst>
          </p:cNvPr>
          <p:cNvCxnSpPr>
            <a:cxnSpLocks/>
          </p:cNvCxnSpPr>
          <p:nvPr/>
        </p:nvCxnSpPr>
        <p:spPr>
          <a:xfrm>
            <a:off x="9122451" y="5412090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D760BC6-6367-40A7-B6B7-67C399109823}"/>
              </a:ext>
            </a:extLst>
          </p:cNvPr>
          <p:cNvCxnSpPr>
            <a:cxnSpLocks/>
          </p:cNvCxnSpPr>
          <p:nvPr/>
        </p:nvCxnSpPr>
        <p:spPr>
          <a:xfrm>
            <a:off x="1904134" y="7375873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B31E388-56CD-4311-89CA-73FD8BFA6EA5}"/>
              </a:ext>
            </a:extLst>
          </p:cNvPr>
          <p:cNvCxnSpPr>
            <a:cxnSpLocks/>
          </p:cNvCxnSpPr>
          <p:nvPr/>
        </p:nvCxnSpPr>
        <p:spPr>
          <a:xfrm>
            <a:off x="4355593" y="7387847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66F34FD-93CD-49C7-9C95-B09A5EA2CED8}"/>
              </a:ext>
            </a:extLst>
          </p:cNvPr>
          <p:cNvCxnSpPr>
            <a:cxnSpLocks/>
          </p:cNvCxnSpPr>
          <p:nvPr/>
        </p:nvCxnSpPr>
        <p:spPr>
          <a:xfrm>
            <a:off x="6720521" y="7375873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F8D2B14-8DEF-4FA7-B39A-EA556A1776BC}"/>
              </a:ext>
            </a:extLst>
          </p:cNvPr>
          <p:cNvCxnSpPr>
            <a:cxnSpLocks/>
          </p:cNvCxnSpPr>
          <p:nvPr/>
        </p:nvCxnSpPr>
        <p:spPr>
          <a:xfrm>
            <a:off x="9122451" y="7393290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71A6E5E-B087-4964-A2AC-15F603970F4F}"/>
              </a:ext>
            </a:extLst>
          </p:cNvPr>
          <p:cNvCxnSpPr>
            <a:cxnSpLocks/>
          </p:cNvCxnSpPr>
          <p:nvPr/>
        </p:nvCxnSpPr>
        <p:spPr>
          <a:xfrm>
            <a:off x="2755393" y="4644244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AD99204-AA01-41EA-9278-41419679885D}"/>
              </a:ext>
            </a:extLst>
          </p:cNvPr>
          <p:cNvCxnSpPr>
            <a:cxnSpLocks/>
          </p:cNvCxnSpPr>
          <p:nvPr/>
        </p:nvCxnSpPr>
        <p:spPr>
          <a:xfrm>
            <a:off x="2755393" y="6549244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ED34307-0BF6-4147-B839-7256EFAA785F}"/>
              </a:ext>
            </a:extLst>
          </p:cNvPr>
          <p:cNvCxnSpPr>
            <a:cxnSpLocks/>
          </p:cNvCxnSpPr>
          <p:nvPr/>
        </p:nvCxnSpPr>
        <p:spPr>
          <a:xfrm>
            <a:off x="2755393" y="8454244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DF2AB73-5D86-44B5-8951-5A3DD31580A5}"/>
              </a:ext>
            </a:extLst>
          </p:cNvPr>
          <p:cNvCxnSpPr>
            <a:cxnSpLocks/>
          </p:cNvCxnSpPr>
          <p:nvPr/>
        </p:nvCxnSpPr>
        <p:spPr>
          <a:xfrm>
            <a:off x="5193793" y="4644244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0F22B97-A331-435D-9498-47C291652590}"/>
              </a:ext>
            </a:extLst>
          </p:cNvPr>
          <p:cNvCxnSpPr>
            <a:cxnSpLocks/>
          </p:cNvCxnSpPr>
          <p:nvPr/>
        </p:nvCxnSpPr>
        <p:spPr>
          <a:xfrm>
            <a:off x="5193793" y="6549244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04FC58E-955A-4527-83B2-F416E384F90E}"/>
              </a:ext>
            </a:extLst>
          </p:cNvPr>
          <p:cNvCxnSpPr>
            <a:cxnSpLocks/>
          </p:cNvCxnSpPr>
          <p:nvPr/>
        </p:nvCxnSpPr>
        <p:spPr>
          <a:xfrm>
            <a:off x="5193793" y="8454244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34D6C330-2B3F-48DB-A01A-4168117542B6}"/>
              </a:ext>
            </a:extLst>
          </p:cNvPr>
          <p:cNvCxnSpPr>
            <a:cxnSpLocks/>
          </p:cNvCxnSpPr>
          <p:nvPr/>
        </p:nvCxnSpPr>
        <p:spPr>
          <a:xfrm>
            <a:off x="7632193" y="4632955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AD0464C-47B9-4679-AA05-B75D4CA22982}"/>
              </a:ext>
            </a:extLst>
          </p:cNvPr>
          <p:cNvCxnSpPr>
            <a:cxnSpLocks/>
          </p:cNvCxnSpPr>
          <p:nvPr/>
        </p:nvCxnSpPr>
        <p:spPr>
          <a:xfrm>
            <a:off x="7632193" y="6537955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7BBDE7F-8F9E-432D-8F8D-7E74231CA054}"/>
              </a:ext>
            </a:extLst>
          </p:cNvPr>
          <p:cNvCxnSpPr>
            <a:cxnSpLocks/>
          </p:cNvCxnSpPr>
          <p:nvPr/>
        </p:nvCxnSpPr>
        <p:spPr>
          <a:xfrm>
            <a:off x="7632193" y="8442955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C25C173-3593-40EB-B039-8BB01B071AD9}"/>
              </a:ext>
            </a:extLst>
          </p:cNvPr>
          <p:cNvSpPr txBox="1"/>
          <p:nvPr/>
        </p:nvSpPr>
        <p:spPr>
          <a:xfrm>
            <a:off x="1401099" y="3947616"/>
            <a:ext cx="8373403" cy="598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dirty="0"/>
              <a:t>a11*b11                               a11*b12                              a11*b13                               a11*b14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a12*b21                               a12*b22                              a12*b23                               a12*b24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a13*b31                               a13*b32                              a13*b33                               a13*b34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a14*b41                               a14*b42                              a14*b43                               a14*b44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            </a:t>
            </a:r>
          </a:p>
          <a:p>
            <a:pPr>
              <a:spcBef>
                <a:spcPts val="1800"/>
              </a:spcBef>
            </a:pPr>
            <a:r>
              <a:rPr lang="en-US" altLang="zh-TW" dirty="0"/>
              <a:t>a21*b11                               a21*b12                              a21*b13                                a21*b14       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a22*b21                               a22*b22                              a22*b23                                a22*b24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a23*b31                               a23*b32                              a23*b33                                a23*b34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a24*b41                               a24*b42                              a24*b43                                a24*b44 </a:t>
            </a:r>
          </a:p>
          <a:p>
            <a:pPr>
              <a:spcBef>
                <a:spcPts val="600"/>
              </a:spcBef>
            </a:pPr>
            <a:endParaRPr lang="en-US" altLang="zh-TW" dirty="0"/>
          </a:p>
          <a:p>
            <a:pPr>
              <a:spcBef>
                <a:spcPts val="1800"/>
              </a:spcBef>
            </a:pPr>
            <a:r>
              <a:rPr lang="en-US" altLang="zh-TW" dirty="0"/>
              <a:t>a31*b11                               a31*b12                              a31*b13                                a31*b14       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a32*b21                               a32*b22                              a32*b23                                a32*b24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a33*b31                               a33*b32                              a33*b33                                a33*b34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a34*b41                               a34*b42                              a34*b43                                a34*b44 </a:t>
            </a:r>
          </a:p>
          <a:p>
            <a:pPr>
              <a:spcBef>
                <a:spcPts val="600"/>
              </a:spcBef>
            </a:pPr>
            <a:endParaRPr lang="en-US" altLang="zh-TW" dirty="0"/>
          </a:p>
          <a:p>
            <a:pPr>
              <a:spcBef>
                <a:spcPts val="600"/>
              </a:spcBef>
            </a:pPr>
            <a:endParaRPr lang="en-US" altLang="zh-TW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F6E17BC-0630-4833-8E97-CA365A43DB73}"/>
              </a:ext>
            </a:extLst>
          </p:cNvPr>
          <p:cNvSpPr/>
          <p:nvPr/>
        </p:nvSpPr>
        <p:spPr>
          <a:xfrm>
            <a:off x="1287209" y="4007818"/>
            <a:ext cx="1240803" cy="289405"/>
          </a:xfrm>
          <a:prstGeom prst="rect">
            <a:avLst/>
          </a:prstGeom>
          <a:solidFill>
            <a:srgbClr val="F2C0B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36FF346-5769-40EE-B279-A297764335ED}"/>
              </a:ext>
            </a:extLst>
          </p:cNvPr>
          <p:cNvSpPr/>
          <p:nvPr/>
        </p:nvSpPr>
        <p:spPr>
          <a:xfrm>
            <a:off x="1287209" y="4310889"/>
            <a:ext cx="1230781" cy="335583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67DE463-9D45-4D5E-A77C-C34B97D6E7DB}"/>
              </a:ext>
            </a:extLst>
          </p:cNvPr>
          <p:cNvSpPr/>
          <p:nvPr/>
        </p:nvSpPr>
        <p:spPr>
          <a:xfrm>
            <a:off x="1273104" y="5880633"/>
            <a:ext cx="1279133" cy="335583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35693E6-A287-4739-8C8D-3C426F1114B3}"/>
              </a:ext>
            </a:extLst>
          </p:cNvPr>
          <p:cNvSpPr/>
          <p:nvPr/>
        </p:nvSpPr>
        <p:spPr>
          <a:xfrm>
            <a:off x="3665917" y="4003332"/>
            <a:ext cx="1279133" cy="288026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4828C36-0B9E-4141-AF98-FE01034FB67C}"/>
              </a:ext>
            </a:extLst>
          </p:cNvPr>
          <p:cNvSpPr/>
          <p:nvPr/>
        </p:nvSpPr>
        <p:spPr>
          <a:xfrm>
            <a:off x="1277002" y="4658395"/>
            <a:ext cx="1255353" cy="305716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EB248C3-156D-46BA-AC5F-1825D30DEB4D}"/>
              </a:ext>
            </a:extLst>
          </p:cNvPr>
          <p:cNvSpPr/>
          <p:nvPr/>
        </p:nvSpPr>
        <p:spPr>
          <a:xfrm>
            <a:off x="3684156" y="4320582"/>
            <a:ext cx="1260894" cy="323662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9A012F2-DFCC-4647-8E2F-BE28E38E3603}"/>
              </a:ext>
            </a:extLst>
          </p:cNvPr>
          <p:cNvSpPr/>
          <p:nvPr/>
        </p:nvSpPr>
        <p:spPr>
          <a:xfrm>
            <a:off x="6081195" y="4007818"/>
            <a:ext cx="1260894" cy="28354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E3793DD-B002-467F-A230-14A5516FEBB5}"/>
              </a:ext>
            </a:extLst>
          </p:cNvPr>
          <p:cNvSpPr/>
          <p:nvPr/>
        </p:nvSpPr>
        <p:spPr>
          <a:xfrm>
            <a:off x="3691233" y="5880633"/>
            <a:ext cx="1260894" cy="34356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023C0A9-F0B1-43E2-B1A7-DECC7FD788F6}"/>
              </a:ext>
            </a:extLst>
          </p:cNvPr>
          <p:cNvSpPr/>
          <p:nvPr/>
        </p:nvSpPr>
        <p:spPr>
          <a:xfrm>
            <a:off x="1282223" y="6198131"/>
            <a:ext cx="1260894" cy="34356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5176B1D-08AB-4F89-BC18-D54A937DA1FB}"/>
              </a:ext>
            </a:extLst>
          </p:cNvPr>
          <p:cNvSpPr/>
          <p:nvPr/>
        </p:nvSpPr>
        <p:spPr>
          <a:xfrm>
            <a:off x="1272152" y="7787793"/>
            <a:ext cx="1260894" cy="34356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23FE4C0-643D-4D94-916F-E97842218FB2}"/>
              </a:ext>
            </a:extLst>
          </p:cNvPr>
          <p:cNvSpPr/>
          <p:nvPr/>
        </p:nvSpPr>
        <p:spPr>
          <a:xfrm>
            <a:off x="1269069" y="4990881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48D1B19-91D3-4658-B46A-87B72C11C840}"/>
              </a:ext>
            </a:extLst>
          </p:cNvPr>
          <p:cNvSpPr/>
          <p:nvPr/>
        </p:nvSpPr>
        <p:spPr>
          <a:xfrm>
            <a:off x="3673817" y="4664457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24BE230-B58E-4980-BB6C-BF1AB6D584F4}"/>
              </a:ext>
            </a:extLst>
          </p:cNvPr>
          <p:cNvSpPr/>
          <p:nvPr/>
        </p:nvSpPr>
        <p:spPr>
          <a:xfrm>
            <a:off x="6081195" y="4314075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CE1DDED-8694-4A0C-969F-32EF58CBE5AD}"/>
              </a:ext>
            </a:extLst>
          </p:cNvPr>
          <p:cNvSpPr/>
          <p:nvPr/>
        </p:nvSpPr>
        <p:spPr>
          <a:xfrm>
            <a:off x="8519051" y="3954357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DB5D756-3A0B-4A99-8754-9A861B05BB06}"/>
              </a:ext>
            </a:extLst>
          </p:cNvPr>
          <p:cNvSpPr/>
          <p:nvPr/>
        </p:nvSpPr>
        <p:spPr>
          <a:xfrm>
            <a:off x="1283214" y="6557752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8D17D0D-EEEE-4BF7-A68F-940C6E1DA17D}"/>
              </a:ext>
            </a:extLst>
          </p:cNvPr>
          <p:cNvSpPr/>
          <p:nvPr/>
        </p:nvSpPr>
        <p:spPr>
          <a:xfrm>
            <a:off x="3689056" y="6258721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4A9CCBA-75F7-4845-8E60-C799D37775FD}"/>
              </a:ext>
            </a:extLst>
          </p:cNvPr>
          <p:cNvSpPr/>
          <p:nvPr/>
        </p:nvSpPr>
        <p:spPr>
          <a:xfrm>
            <a:off x="1279664" y="8130226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4467CAA-6EAD-4D5F-AEFC-B24F86D7B3B6}"/>
              </a:ext>
            </a:extLst>
          </p:cNvPr>
          <p:cNvSpPr/>
          <p:nvPr/>
        </p:nvSpPr>
        <p:spPr>
          <a:xfrm>
            <a:off x="3686274" y="7791622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D9F76DC-AF4E-441E-9E42-1FA680701D6A}"/>
              </a:ext>
            </a:extLst>
          </p:cNvPr>
          <p:cNvSpPr/>
          <p:nvPr/>
        </p:nvSpPr>
        <p:spPr>
          <a:xfrm>
            <a:off x="6075590" y="5869920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BEDE08C-E35D-40AC-863D-FE116B635416}"/>
              </a:ext>
            </a:extLst>
          </p:cNvPr>
          <p:cNvSpPr/>
          <p:nvPr/>
        </p:nvSpPr>
        <p:spPr>
          <a:xfrm>
            <a:off x="3684156" y="5025709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8DBAA31-E743-4B94-A376-CDE82B242E45}"/>
              </a:ext>
            </a:extLst>
          </p:cNvPr>
          <p:cNvSpPr/>
          <p:nvPr/>
        </p:nvSpPr>
        <p:spPr>
          <a:xfrm>
            <a:off x="6085545" y="4669981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328812C-C15E-47CC-9B07-E5A6BDC80FB4}"/>
              </a:ext>
            </a:extLst>
          </p:cNvPr>
          <p:cNvSpPr/>
          <p:nvPr/>
        </p:nvSpPr>
        <p:spPr>
          <a:xfrm>
            <a:off x="8513608" y="4326450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69D07F5-83B6-45EF-99C0-8CD3C5688EA2}"/>
              </a:ext>
            </a:extLst>
          </p:cNvPr>
          <p:cNvSpPr/>
          <p:nvPr/>
        </p:nvSpPr>
        <p:spPr>
          <a:xfrm>
            <a:off x="8505989" y="5866052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61E7D82-B40E-43C2-ACBD-C0289D706CB8}"/>
              </a:ext>
            </a:extLst>
          </p:cNvPr>
          <p:cNvSpPr/>
          <p:nvPr/>
        </p:nvSpPr>
        <p:spPr>
          <a:xfrm>
            <a:off x="6085545" y="6229825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61FEC93-F010-4719-B9B8-51E6D89D1270}"/>
              </a:ext>
            </a:extLst>
          </p:cNvPr>
          <p:cNvSpPr/>
          <p:nvPr/>
        </p:nvSpPr>
        <p:spPr>
          <a:xfrm>
            <a:off x="3688080" y="6597183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D08609A-6C3D-47B0-A81E-DB41BDFE1DB9}"/>
              </a:ext>
            </a:extLst>
          </p:cNvPr>
          <p:cNvSpPr/>
          <p:nvPr/>
        </p:nvSpPr>
        <p:spPr>
          <a:xfrm>
            <a:off x="1284010" y="6917373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2060CEE-D5D9-4573-B4B1-D340F901C21F}"/>
              </a:ext>
            </a:extLst>
          </p:cNvPr>
          <p:cNvSpPr/>
          <p:nvPr/>
        </p:nvSpPr>
        <p:spPr>
          <a:xfrm>
            <a:off x="3691233" y="8130226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6DA2FEF-F44D-4A85-9820-B80099361364}"/>
              </a:ext>
            </a:extLst>
          </p:cNvPr>
          <p:cNvSpPr/>
          <p:nvPr/>
        </p:nvSpPr>
        <p:spPr>
          <a:xfrm>
            <a:off x="6085545" y="7755373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49C99A0-00E2-40F5-ABA4-68EB8E31F100}"/>
              </a:ext>
            </a:extLst>
          </p:cNvPr>
          <p:cNvSpPr/>
          <p:nvPr/>
        </p:nvSpPr>
        <p:spPr>
          <a:xfrm>
            <a:off x="1282574" y="8493999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C057348-8209-469E-92BF-84EA73D9566B}"/>
              </a:ext>
            </a:extLst>
          </p:cNvPr>
          <p:cNvSpPr/>
          <p:nvPr/>
        </p:nvSpPr>
        <p:spPr>
          <a:xfrm>
            <a:off x="6085545" y="5033143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3AEC4E7-39E4-44D8-8BB5-9A71DB70DBE7}"/>
              </a:ext>
            </a:extLst>
          </p:cNvPr>
          <p:cNvSpPr/>
          <p:nvPr/>
        </p:nvSpPr>
        <p:spPr>
          <a:xfrm>
            <a:off x="8523405" y="4682077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71A9FDCA-2C5A-4CD9-8345-3C5F6120007F}"/>
              </a:ext>
            </a:extLst>
          </p:cNvPr>
          <p:cNvSpPr/>
          <p:nvPr/>
        </p:nvSpPr>
        <p:spPr>
          <a:xfrm>
            <a:off x="6085545" y="6608149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76CC8DB-6A66-451E-9F85-3F2BAC7AB473}"/>
              </a:ext>
            </a:extLst>
          </p:cNvPr>
          <p:cNvSpPr/>
          <p:nvPr/>
        </p:nvSpPr>
        <p:spPr>
          <a:xfrm>
            <a:off x="3696355" y="6932073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B748952-E8FB-4E08-87EF-91808BD2C21C}"/>
              </a:ext>
            </a:extLst>
          </p:cNvPr>
          <p:cNvSpPr/>
          <p:nvPr/>
        </p:nvSpPr>
        <p:spPr>
          <a:xfrm>
            <a:off x="1272152" y="8821362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6FF2CD3-D14A-44C2-9359-559F0722747B}"/>
              </a:ext>
            </a:extLst>
          </p:cNvPr>
          <p:cNvSpPr/>
          <p:nvPr/>
        </p:nvSpPr>
        <p:spPr>
          <a:xfrm>
            <a:off x="3691233" y="8491217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171896D0-31FB-46D6-B11A-733CE9C33E0A}"/>
              </a:ext>
            </a:extLst>
          </p:cNvPr>
          <p:cNvSpPr/>
          <p:nvPr/>
        </p:nvSpPr>
        <p:spPr>
          <a:xfrm>
            <a:off x="6075590" y="8106800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08991DC-B857-4FD7-9246-A23FC1DBDEE1}"/>
              </a:ext>
            </a:extLst>
          </p:cNvPr>
          <p:cNvSpPr/>
          <p:nvPr/>
        </p:nvSpPr>
        <p:spPr>
          <a:xfrm>
            <a:off x="8513553" y="6210961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2B800F9-5F06-4E98-B273-C24C83D26E33}"/>
              </a:ext>
            </a:extLst>
          </p:cNvPr>
          <p:cNvSpPr/>
          <p:nvPr/>
        </p:nvSpPr>
        <p:spPr>
          <a:xfrm>
            <a:off x="8511758" y="5041543"/>
            <a:ext cx="1260894" cy="343560"/>
          </a:xfrm>
          <a:prstGeom prst="rect">
            <a:avLst/>
          </a:prstGeom>
          <a:solidFill>
            <a:srgbClr val="A4825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1D4569B-2DE4-4340-B7A7-5A50BCFDDEE6}"/>
              </a:ext>
            </a:extLst>
          </p:cNvPr>
          <p:cNvSpPr/>
          <p:nvPr/>
        </p:nvSpPr>
        <p:spPr>
          <a:xfrm>
            <a:off x="8521117" y="6557752"/>
            <a:ext cx="1260894" cy="343560"/>
          </a:xfrm>
          <a:prstGeom prst="rect">
            <a:avLst/>
          </a:prstGeom>
          <a:solidFill>
            <a:srgbClr val="A4825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F52D459-5B51-476F-96F1-9AE35C561550}"/>
              </a:ext>
            </a:extLst>
          </p:cNvPr>
          <p:cNvSpPr/>
          <p:nvPr/>
        </p:nvSpPr>
        <p:spPr>
          <a:xfrm>
            <a:off x="6073738" y="6953843"/>
            <a:ext cx="1260894" cy="343560"/>
          </a:xfrm>
          <a:prstGeom prst="rect">
            <a:avLst/>
          </a:prstGeom>
          <a:solidFill>
            <a:srgbClr val="A4825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6B91C5E-885B-474E-A08B-DA93B2C1C01E}"/>
              </a:ext>
            </a:extLst>
          </p:cNvPr>
          <p:cNvSpPr/>
          <p:nvPr/>
        </p:nvSpPr>
        <p:spPr>
          <a:xfrm>
            <a:off x="3681436" y="8837559"/>
            <a:ext cx="1260894" cy="343560"/>
          </a:xfrm>
          <a:prstGeom prst="rect">
            <a:avLst/>
          </a:prstGeom>
          <a:solidFill>
            <a:srgbClr val="A4825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752C3C3-44F1-4E98-9BA9-BEE21E901E01}"/>
              </a:ext>
            </a:extLst>
          </p:cNvPr>
          <p:cNvSpPr/>
          <p:nvPr/>
        </p:nvSpPr>
        <p:spPr>
          <a:xfrm>
            <a:off x="6081195" y="8466048"/>
            <a:ext cx="1260894" cy="343560"/>
          </a:xfrm>
          <a:prstGeom prst="rect">
            <a:avLst/>
          </a:prstGeom>
          <a:solidFill>
            <a:srgbClr val="A4825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46A5443-715E-48D1-9DF0-8A6D4DB681D9}"/>
              </a:ext>
            </a:extLst>
          </p:cNvPr>
          <p:cNvSpPr/>
          <p:nvPr/>
        </p:nvSpPr>
        <p:spPr>
          <a:xfrm>
            <a:off x="8513553" y="8106619"/>
            <a:ext cx="1260894" cy="343560"/>
          </a:xfrm>
          <a:prstGeom prst="rect">
            <a:avLst/>
          </a:prstGeom>
          <a:solidFill>
            <a:srgbClr val="A4825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4C1FA93-F321-49C2-830F-8DE7BC27917D}"/>
              </a:ext>
            </a:extLst>
          </p:cNvPr>
          <p:cNvSpPr/>
          <p:nvPr/>
        </p:nvSpPr>
        <p:spPr>
          <a:xfrm>
            <a:off x="8521117" y="7763059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F95F37B-15AC-4CBD-9B7F-E4D0E7E45A53}"/>
              </a:ext>
            </a:extLst>
          </p:cNvPr>
          <p:cNvSpPr/>
          <p:nvPr/>
        </p:nvSpPr>
        <p:spPr>
          <a:xfrm>
            <a:off x="8513553" y="6913658"/>
            <a:ext cx="1260894" cy="343560"/>
          </a:xfrm>
          <a:prstGeom prst="rect">
            <a:avLst/>
          </a:prstGeom>
          <a:solidFill>
            <a:schemeClr val="accent6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3B9FEBF-CEED-46D5-B8EB-FBDA844BE75A}"/>
              </a:ext>
            </a:extLst>
          </p:cNvPr>
          <p:cNvSpPr/>
          <p:nvPr/>
        </p:nvSpPr>
        <p:spPr>
          <a:xfrm>
            <a:off x="6090074" y="8835977"/>
            <a:ext cx="1260894" cy="343560"/>
          </a:xfrm>
          <a:prstGeom prst="rect">
            <a:avLst/>
          </a:prstGeom>
          <a:solidFill>
            <a:schemeClr val="accent6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E4A40ED-0454-4201-AC2A-9A645F4A8AFA}"/>
              </a:ext>
            </a:extLst>
          </p:cNvPr>
          <p:cNvSpPr/>
          <p:nvPr/>
        </p:nvSpPr>
        <p:spPr>
          <a:xfrm>
            <a:off x="8513553" y="8469981"/>
            <a:ext cx="1260894" cy="343560"/>
          </a:xfrm>
          <a:prstGeom prst="rect">
            <a:avLst/>
          </a:prstGeom>
          <a:solidFill>
            <a:schemeClr val="accent6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4F6D6CF8-1B37-49C9-AA8E-FA07FDC122AC}"/>
              </a:ext>
            </a:extLst>
          </p:cNvPr>
          <p:cNvSpPr/>
          <p:nvPr/>
        </p:nvSpPr>
        <p:spPr>
          <a:xfrm>
            <a:off x="8513553" y="8833444"/>
            <a:ext cx="1260894" cy="343560"/>
          </a:xfrm>
          <a:prstGeom prst="rect">
            <a:avLst/>
          </a:prstGeom>
          <a:solidFill>
            <a:schemeClr val="accent1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6" name="圖片 115">
            <a:extLst>
              <a:ext uri="{FF2B5EF4-FFF2-40B4-BE49-F238E27FC236}">
                <a16:creationId xmlns:a16="http://schemas.microsoft.com/office/drawing/2014/main" id="{CDA1E819-3314-47FB-8F06-84DAAC247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929" y="3948522"/>
            <a:ext cx="7134515" cy="5184144"/>
          </a:xfrm>
          <a:prstGeom prst="rect">
            <a:avLst/>
          </a:prstGeom>
        </p:spPr>
      </p:pic>
      <p:sp>
        <p:nvSpPr>
          <p:cNvPr id="117" name="TextBox 4">
            <a:extLst>
              <a:ext uri="{FF2B5EF4-FFF2-40B4-BE49-F238E27FC236}">
                <a16:creationId xmlns:a16="http://schemas.microsoft.com/office/drawing/2014/main" id="{7DAD5208-7066-4D1E-ABAF-A1150C471D6C}"/>
              </a:ext>
            </a:extLst>
          </p:cNvPr>
          <p:cNvSpPr txBox="1"/>
          <p:nvPr/>
        </p:nvSpPr>
        <p:spPr>
          <a:xfrm>
            <a:off x="1841957" y="2289613"/>
            <a:ext cx="11963400" cy="3977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r>
              <a:rPr lang="en-US" altLang="zh-TW" sz="2988" spc="179" dirty="0">
                <a:solidFill>
                  <a:srgbClr val="222222"/>
                </a:solidFill>
              </a:rPr>
              <a:t>Answer: 9 cycles</a:t>
            </a:r>
          </a:p>
          <a:p>
            <a:pPr>
              <a:lnSpc>
                <a:spcPts val="3944"/>
              </a:lnSpc>
              <a:buSzPct val="46000"/>
            </a:pPr>
            <a:endParaRPr lang="zh-TW" altLang="zh-TW" sz="2988" spc="179" dirty="0">
              <a:solidFill>
                <a:srgbClr val="222222"/>
              </a:solidFill>
            </a:endParaRPr>
          </a:p>
          <a:p>
            <a:pPr>
              <a:lnSpc>
                <a:spcPts val="3944"/>
              </a:lnSpc>
              <a:buSzPct val="46000"/>
            </a:pPr>
            <a:endParaRPr lang="en-US" altLang="zh-TW" sz="2988" spc="179" dirty="0">
              <a:solidFill>
                <a:srgbClr val="222222"/>
              </a:solidFill>
            </a:endParaRPr>
          </a:p>
          <a:p>
            <a:pPr>
              <a:lnSpc>
                <a:spcPts val="3944"/>
              </a:lnSpc>
              <a:buSzPct val="46000"/>
            </a:pPr>
            <a:endParaRPr lang="en-US" altLang="zh-TW" sz="3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3944"/>
              </a:lnSpc>
              <a:buSzPct val="46000"/>
            </a:pPr>
            <a:endParaRPr lang="zh-TW" altLang="zh-TW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3944"/>
              </a:lnSpc>
              <a:buSzPct val="46000"/>
            </a:pPr>
            <a:endParaRPr lang="en-US" sz="2988" spc="179" dirty="0">
              <a:solidFill>
                <a:srgbClr val="222222"/>
              </a:solidFill>
            </a:endParaRPr>
          </a:p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endParaRPr lang="en-US" sz="2988" spc="179" dirty="0">
              <a:solidFill>
                <a:srgbClr val="222222"/>
              </a:solidFill>
            </a:endParaRPr>
          </a:p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endParaRPr lang="en-US" sz="2988" spc="179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54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158E6E9-03F2-44BC-8DB5-9BAEE11E9C89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 err="1">
                <a:latin typeface="+mj-lt"/>
              </a:rPr>
              <a:t>Hithub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4AE72393-D281-417D-84E1-C56C72B25D72}"/>
              </a:ext>
            </a:extLst>
          </p:cNvPr>
          <p:cNvSpPr txBox="1"/>
          <p:nvPr/>
        </p:nvSpPr>
        <p:spPr>
          <a:xfrm>
            <a:off x="2438400" y="2248296"/>
            <a:ext cx="11963400" cy="3977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r>
              <a:rPr lang="en-US" sz="2988" spc="179" dirty="0">
                <a:solidFill>
                  <a:srgbClr val="222222"/>
                </a:solidFill>
                <a:hlinkClick r:id="rId2"/>
              </a:rPr>
              <a:t>https://github.com/kuanpei/Lab_B_Systolic_array</a:t>
            </a:r>
            <a:endParaRPr lang="en-US" sz="2988" spc="179" dirty="0">
              <a:solidFill>
                <a:srgbClr val="222222"/>
              </a:solidFill>
            </a:endParaRPr>
          </a:p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endParaRPr lang="zh-TW" altLang="zh-TW" sz="2988" spc="179" dirty="0">
              <a:solidFill>
                <a:srgbClr val="222222"/>
              </a:solidFill>
            </a:endParaRPr>
          </a:p>
          <a:p>
            <a:pPr>
              <a:lnSpc>
                <a:spcPts val="3944"/>
              </a:lnSpc>
              <a:buSzPct val="46000"/>
            </a:pPr>
            <a:endParaRPr lang="en-US" altLang="zh-TW" sz="2988" spc="179" dirty="0">
              <a:solidFill>
                <a:srgbClr val="222222"/>
              </a:solidFill>
            </a:endParaRPr>
          </a:p>
          <a:p>
            <a:pPr>
              <a:lnSpc>
                <a:spcPts val="3944"/>
              </a:lnSpc>
              <a:buSzPct val="46000"/>
            </a:pPr>
            <a:endParaRPr lang="en-US" altLang="zh-TW" sz="3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3944"/>
              </a:lnSpc>
              <a:buSzPct val="46000"/>
            </a:pPr>
            <a:endParaRPr lang="zh-TW" altLang="zh-TW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3944"/>
              </a:lnSpc>
              <a:buSzPct val="46000"/>
            </a:pPr>
            <a:endParaRPr lang="en-US" sz="2988" spc="179" dirty="0">
              <a:solidFill>
                <a:srgbClr val="222222"/>
              </a:solidFill>
            </a:endParaRPr>
          </a:p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endParaRPr lang="en-US" sz="2988" spc="179" dirty="0">
              <a:solidFill>
                <a:srgbClr val="222222"/>
              </a:solidFill>
            </a:endParaRPr>
          </a:p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endParaRPr lang="en-US" sz="2988" spc="179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2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990600" y="4076700"/>
            <a:ext cx="13347169" cy="1258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406"/>
              </a:lnSpc>
            </a:pPr>
            <a:r>
              <a:rPr lang="en-US" altLang="zh-TW" sz="4800" spc="139" dirty="0"/>
              <a:t>Thanks for listening</a:t>
            </a:r>
            <a:endParaRPr lang="en-US" sz="4800" spc="139" dirty="0"/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F67F4910-7D52-4B52-A3E4-75E65C8FD807}"/>
              </a:ext>
            </a:extLst>
          </p:cNvPr>
          <p:cNvSpPr/>
          <p:nvPr/>
        </p:nvSpPr>
        <p:spPr>
          <a:xfrm rot="10800000">
            <a:off x="990600" y="5202541"/>
            <a:ext cx="5257800" cy="45719"/>
          </a:xfrm>
          <a:prstGeom prst="rect">
            <a:avLst/>
          </a:prstGeom>
          <a:solidFill>
            <a:srgbClr val="CD9191"/>
          </a:solidFill>
        </p:spPr>
      </p:sp>
    </p:spTree>
    <p:extLst>
      <p:ext uri="{BB962C8B-B14F-4D97-AF65-F5344CB8AC3E}">
        <p14:creationId xmlns:p14="http://schemas.microsoft.com/office/powerpoint/2010/main" val="317746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Outline</a:t>
            </a:r>
          </a:p>
          <a:p>
            <a:pPr algn="ctr">
              <a:lnSpc>
                <a:spcPts val="5853"/>
              </a:lnSpc>
            </a:pP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3B9006EA-B678-4C32-8218-133B5F5B3ECA}"/>
              </a:ext>
            </a:extLst>
          </p:cNvPr>
          <p:cNvSpPr txBox="1"/>
          <p:nvPr/>
        </p:nvSpPr>
        <p:spPr>
          <a:xfrm>
            <a:off x="2438400" y="2247900"/>
            <a:ext cx="9125476" cy="10094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r>
              <a:rPr lang="en-US" sz="2988" spc="179" dirty="0">
                <a:solidFill>
                  <a:srgbClr val="222222"/>
                </a:solidFill>
              </a:rPr>
              <a:t>Introduction</a:t>
            </a:r>
          </a:p>
          <a:p>
            <a:pPr>
              <a:lnSpc>
                <a:spcPts val="3944"/>
              </a:lnSpc>
              <a:buSzPct val="46000"/>
            </a:pPr>
            <a:r>
              <a:rPr lang="en-US" sz="2988" spc="179" dirty="0">
                <a:solidFill>
                  <a:srgbClr val="222222"/>
                </a:solidFill>
              </a:rPr>
              <a:t>	- Systolic array</a:t>
            </a:r>
          </a:p>
          <a:p>
            <a:pPr marL="457200" indent="-457200">
              <a:lnSpc>
                <a:spcPts val="3944"/>
              </a:lnSpc>
              <a:spcBef>
                <a:spcPts val="1200"/>
              </a:spcBef>
              <a:buSzPct val="46000"/>
              <a:buFont typeface="Wingdings" panose="05000000000000000000" pitchFamily="2" charset="2"/>
              <a:buChar char="l"/>
            </a:pPr>
            <a:r>
              <a:rPr lang="en-US" sz="2988" spc="179" dirty="0">
                <a:solidFill>
                  <a:srgbClr val="222222"/>
                </a:solidFill>
              </a:rPr>
              <a:t>Code &amp; Pragma</a:t>
            </a:r>
          </a:p>
          <a:p>
            <a:pPr marL="457200" indent="-457200">
              <a:lnSpc>
                <a:spcPts val="3944"/>
              </a:lnSpc>
              <a:spcBef>
                <a:spcPts val="1200"/>
              </a:spcBef>
              <a:buSzPct val="46000"/>
              <a:buFont typeface="Wingdings" panose="05000000000000000000" pitchFamily="2" charset="2"/>
              <a:buChar char="l"/>
            </a:pPr>
            <a:r>
              <a:rPr lang="en-US" altLang="zh-TW" sz="2988" spc="179" dirty="0">
                <a:solidFill>
                  <a:srgbClr val="222222"/>
                </a:solidFill>
              </a:rPr>
              <a:t>Time &amp; Utilization</a:t>
            </a:r>
          </a:p>
          <a:p>
            <a:pPr>
              <a:lnSpc>
                <a:spcPts val="3944"/>
              </a:lnSpc>
              <a:buSzPct val="46000"/>
            </a:pPr>
            <a:r>
              <a:rPr lang="en-US" sz="2988" spc="179" dirty="0">
                <a:solidFill>
                  <a:srgbClr val="222222"/>
                </a:solidFill>
              </a:rPr>
              <a:t>	- </a:t>
            </a:r>
            <a:r>
              <a:rPr lang="en-US" altLang="zh-TW" sz="2988" spc="179" dirty="0">
                <a:solidFill>
                  <a:srgbClr val="222222"/>
                </a:solidFill>
              </a:rPr>
              <a:t>Original</a:t>
            </a:r>
          </a:p>
          <a:p>
            <a:pPr>
              <a:lnSpc>
                <a:spcPts val="3944"/>
              </a:lnSpc>
              <a:buSzPct val="46000"/>
            </a:pPr>
            <a:r>
              <a:rPr lang="en-US" altLang="zh-TW" sz="2988" spc="179" dirty="0">
                <a:solidFill>
                  <a:srgbClr val="222222"/>
                </a:solidFill>
              </a:rPr>
              <a:t>	- Unroll and array partition</a:t>
            </a:r>
          </a:p>
          <a:p>
            <a:pPr>
              <a:lnSpc>
                <a:spcPts val="3944"/>
              </a:lnSpc>
              <a:buSzPct val="46000"/>
            </a:pPr>
            <a:r>
              <a:rPr lang="en-US" altLang="zh-TW" sz="2988" spc="179" dirty="0">
                <a:solidFill>
                  <a:srgbClr val="222222"/>
                </a:solidFill>
              </a:rPr>
              <a:t>		- Software emulation</a:t>
            </a:r>
          </a:p>
          <a:p>
            <a:pPr>
              <a:lnSpc>
                <a:spcPts val="3944"/>
              </a:lnSpc>
              <a:buSzPct val="46000"/>
            </a:pPr>
            <a:r>
              <a:rPr lang="en-US" altLang="zh-TW" sz="2988" spc="179" dirty="0">
                <a:solidFill>
                  <a:srgbClr val="222222"/>
                </a:solidFill>
              </a:rPr>
              <a:t>		- Hardware emulation</a:t>
            </a:r>
          </a:p>
          <a:p>
            <a:pPr>
              <a:lnSpc>
                <a:spcPts val="3944"/>
              </a:lnSpc>
              <a:buSzPct val="46000"/>
            </a:pPr>
            <a:r>
              <a:rPr lang="en-US" altLang="zh-TW" sz="2988" spc="179" dirty="0">
                <a:solidFill>
                  <a:srgbClr val="222222"/>
                </a:solidFill>
              </a:rPr>
              <a:t>		- Hardware</a:t>
            </a:r>
          </a:p>
          <a:p>
            <a:pPr marL="457200" indent="-457200">
              <a:lnSpc>
                <a:spcPts val="3944"/>
              </a:lnSpc>
              <a:spcBef>
                <a:spcPts val="1200"/>
              </a:spcBef>
              <a:buSzPct val="46000"/>
              <a:buFont typeface="Wingdings" panose="05000000000000000000" pitchFamily="2" charset="2"/>
              <a:buChar char="l"/>
            </a:pPr>
            <a:r>
              <a:rPr lang="en-US" altLang="zh-TW" sz="2988" spc="179" dirty="0">
                <a:solidFill>
                  <a:srgbClr val="222222"/>
                </a:solidFill>
              </a:rPr>
              <a:t>Question</a:t>
            </a:r>
          </a:p>
          <a:p>
            <a:pPr marL="457200" indent="-457200">
              <a:lnSpc>
                <a:spcPts val="3944"/>
              </a:lnSpc>
              <a:spcBef>
                <a:spcPts val="1200"/>
              </a:spcBef>
              <a:buSzPct val="46000"/>
              <a:buFont typeface="Wingdings" panose="05000000000000000000" pitchFamily="2" charset="2"/>
              <a:buChar char="l"/>
            </a:pPr>
            <a:r>
              <a:rPr lang="en-US" altLang="zh-TW" sz="2988" spc="179" dirty="0" err="1">
                <a:solidFill>
                  <a:srgbClr val="222222"/>
                </a:solidFill>
              </a:rPr>
              <a:t>Github</a:t>
            </a:r>
            <a:r>
              <a:rPr lang="en-US" altLang="zh-TW" sz="2988" spc="179" dirty="0">
                <a:solidFill>
                  <a:srgbClr val="222222"/>
                </a:solidFill>
              </a:rPr>
              <a:t> </a:t>
            </a:r>
          </a:p>
          <a:p>
            <a:pPr>
              <a:lnSpc>
                <a:spcPts val="3944"/>
              </a:lnSpc>
              <a:buSzPct val="46000"/>
            </a:pPr>
            <a:endParaRPr lang="en-US" altLang="zh-TW" sz="2988" spc="179" dirty="0">
              <a:solidFill>
                <a:srgbClr val="222222"/>
              </a:solidFill>
            </a:endParaRPr>
          </a:p>
          <a:p>
            <a:pPr>
              <a:lnSpc>
                <a:spcPts val="3944"/>
              </a:lnSpc>
              <a:buSzPct val="46000"/>
            </a:pPr>
            <a:endParaRPr lang="zh-TW" altLang="zh-TW" sz="2988" spc="179" dirty="0">
              <a:solidFill>
                <a:srgbClr val="222222"/>
              </a:solidFill>
            </a:endParaRPr>
          </a:p>
          <a:p>
            <a:pPr>
              <a:lnSpc>
                <a:spcPts val="3944"/>
              </a:lnSpc>
              <a:buSzPct val="46000"/>
            </a:pPr>
            <a:endParaRPr lang="en-US" altLang="zh-TW" sz="2988" spc="179" dirty="0">
              <a:solidFill>
                <a:srgbClr val="222222"/>
              </a:solidFill>
            </a:endParaRPr>
          </a:p>
          <a:p>
            <a:pPr>
              <a:lnSpc>
                <a:spcPts val="3944"/>
              </a:lnSpc>
              <a:buSzPct val="46000"/>
            </a:pPr>
            <a:endParaRPr lang="en-US" altLang="zh-TW" sz="3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3944"/>
              </a:lnSpc>
              <a:buSzPct val="46000"/>
            </a:pPr>
            <a:endParaRPr lang="zh-TW" altLang="zh-TW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3944"/>
              </a:lnSpc>
              <a:buSzPct val="46000"/>
            </a:pPr>
            <a:endParaRPr lang="en-US" sz="2988" spc="179" dirty="0">
              <a:solidFill>
                <a:srgbClr val="222222"/>
              </a:solidFill>
            </a:endParaRPr>
          </a:p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endParaRPr lang="en-US" sz="2988" spc="179" dirty="0">
              <a:solidFill>
                <a:srgbClr val="222222"/>
              </a:solidFill>
            </a:endParaRPr>
          </a:p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endParaRPr lang="en-US" sz="2988" spc="179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11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951FFFE7-EA6B-40F8-9CF7-A9D25860807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893751"/>
            <a:ext cx="7620000" cy="6090806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Introduction</a:t>
            </a:r>
          </a:p>
          <a:p>
            <a:pPr algn="ctr">
              <a:lnSpc>
                <a:spcPts val="5853"/>
              </a:lnSpc>
            </a:pP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7882653F-C522-4B63-9645-230147C8C91D}"/>
              </a:ext>
            </a:extLst>
          </p:cNvPr>
          <p:cNvSpPr txBox="1"/>
          <p:nvPr/>
        </p:nvSpPr>
        <p:spPr>
          <a:xfrm>
            <a:off x="1295400" y="2534963"/>
            <a:ext cx="4917150" cy="490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ctr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r>
              <a:rPr lang="en-US" sz="2988" spc="179" dirty="0">
                <a:solidFill>
                  <a:srgbClr val="222222"/>
                </a:solidFill>
              </a:rPr>
              <a:t>Systolic Array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BB024D3-6861-400F-AAEA-32206FDA7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53051"/>
            <a:ext cx="8678486" cy="1562318"/>
          </a:xfrm>
          <a:prstGeom prst="rect">
            <a:avLst/>
          </a:prstGeom>
        </p:spPr>
      </p:pic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0BD6484-E958-446F-B2FF-68131FFD8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568" y="5404751"/>
            <a:ext cx="3539432" cy="357980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4D8DF0-2949-4AE4-8D14-2FB80D265D39}"/>
              </a:ext>
            </a:extLst>
          </p:cNvPr>
          <p:cNvSpPr txBox="1"/>
          <p:nvPr/>
        </p:nvSpPr>
        <p:spPr>
          <a:xfrm>
            <a:off x="8763000" y="6057900"/>
            <a:ext cx="3810000" cy="31008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0          0      a14    a13    a12    a11</a:t>
            </a:r>
          </a:p>
          <a:p>
            <a:endParaRPr lang="en-US" altLang="zh-TW" sz="2100" dirty="0"/>
          </a:p>
          <a:p>
            <a:endParaRPr lang="en-US" altLang="zh-TW" sz="2100" dirty="0"/>
          </a:p>
          <a:p>
            <a:pPr>
              <a:spcBef>
                <a:spcPts val="1500"/>
              </a:spcBef>
            </a:pPr>
            <a:r>
              <a:rPr lang="en-US" altLang="zh-TW" sz="2100" dirty="0"/>
              <a:t>0        a24    a23    a22    a21      0</a:t>
            </a:r>
          </a:p>
          <a:p>
            <a:endParaRPr lang="en-US" altLang="zh-TW" sz="2100" dirty="0"/>
          </a:p>
          <a:p>
            <a:endParaRPr lang="en-US" altLang="zh-TW" sz="2100" dirty="0"/>
          </a:p>
          <a:p>
            <a:pPr>
              <a:spcBef>
                <a:spcPts val="1200"/>
              </a:spcBef>
            </a:pPr>
            <a:r>
              <a:rPr lang="en-US" altLang="zh-TW" sz="2100" dirty="0"/>
              <a:t>a34    a33    a32    a31      0        0</a:t>
            </a:r>
          </a:p>
          <a:p>
            <a:r>
              <a:rPr lang="en-US" altLang="zh-TW" sz="2100" dirty="0"/>
              <a:t>     </a:t>
            </a:r>
            <a:endParaRPr lang="zh-TW" alt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54A434C-3721-4BE8-BDF3-833A0BDA07C2}"/>
                  </a:ext>
                </a:extLst>
              </p:cNvPr>
              <p:cNvSpPr txBox="1"/>
              <p:nvPr/>
            </p:nvSpPr>
            <p:spPr>
              <a:xfrm>
                <a:off x="13030200" y="2719559"/>
                <a:ext cx="4191000" cy="28161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           b44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b43          b34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b42           b33          b24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b41          b32           b23          b14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b31          b22           b13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b21          b12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100" dirty="0"/>
                  <a:t>         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b11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1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54A434C-3721-4BE8-BDF3-833A0BDA0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0200" y="2719559"/>
                <a:ext cx="4191000" cy="2816156"/>
              </a:xfrm>
              <a:prstGeom prst="rect">
                <a:avLst/>
              </a:prstGeom>
              <a:blipFill>
                <a:blip r:embed="rId5"/>
                <a:stretch>
                  <a:fillRect l="-1747" t="-1299" b="-3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61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Systolic Array</a:t>
            </a:r>
          </a:p>
          <a:p>
            <a:pPr algn="ctr">
              <a:lnSpc>
                <a:spcPts val="5853"/>
              </a:lnSpc>
            </a:pP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0BD6484-E958-446F-B2FF-68131FFD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414" y="1281776"/>
            <a:ext cx="3200400" cy="323690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4D8DF0-2949-4AE4-8D14-2FB80D265D39}"/>
              </a:ext>
            </a:extLst>
          </p:cNvPr>
          <p:cNvSpPr txBox="1"/>
          <p:nvPr/>
        </p:nvSpPr>
        <p:spPr>
          <a:xfrm>
            <a:off x="3276600" y="5334532"/>
            <a:ext cx="3810000" cy="46012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0          0      a14    a13    a12    a11</a:t>
            </a:r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pPr>
              <a:spcBef>
                <a:spcPts val="2400"/>
              </a:spcBef>
            </a:pPr>
            <a:r>
              <a:rPr lang="en-US" altLang="zh-TW" sz="2100" dirty="0"/>
              <a:t>0        a24    a23    a22    a21      0</a:t>
            </a:r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r>
              <a:rPr lang="en-US" altLang="zh-TW" sz="2100" dirty="0"/>
              <a:t>a34    a33    a32    a31      0        0</a:t>
            </a:r>
          </a:p>
          <a:p>
            <a:r>
              <a:rPr lang="en-US" altLang="zh-TW" sz="2100" dirty="0"/>
              <a:t>     </a:t>
            </a:r>
            <a:endParaRPr lang="zh-TW" alt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54A434C-3721-4BE8-BDF3-833A0BDA07C2}"/>
                  </a:ext>
                </a:extLst>
              </p:cNvPr>
              <p:cNvSpPr txBox="1"/>
              <p:nvPr/>
            </p:nvSpPr>
            <p:spPr>
              <a:xfrm>
                <a:off x="8001000" y="1638300"/>
                <a:ext cx="9508343" cy="2816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                                                                               b44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                                       b43                                 b34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b42                                b33                                 b24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b41                                  b32                                b23                                 b14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b31                                  b22                                b13                       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b21                                  b12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</m:oMath>
                </a14:m>
                <a:endParaRPr lang="en-US" altLang="zh-TW" sz="2100" b="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b11            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</m:t>
                    </m:r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1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54A434C-3721-4BE8-BDF3-833A0BDA0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1638300"/>
                <a:ext cx="9508343" cy="2816156"/>
              </a:xfrm>
              <a:prstGeom prst="rect">
                <a:avLst/>
              </a:prstGeom>
              <a:blipFill>
                <a:blip r:embed="rId3"/>
                <a:stretch>
                  <a:fillRect l="-770" t="-1299" b="-32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A242FB0D-82B9-4B6E-982A-D07293B83F31}"/>
              </a:ext>
            </a:extLst>
          </p:cNvPr>
          <p:cNvSpPr/>
          <p:nvPr/>
        </p:nvSpPr>
        <p:spPr>
          <a:xfrm>
            <a:off x="7859481" y="499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46022C-5A82-4B4A-9B9E-520C5D534DD3}"/>
              </a:ext>
            </a:extLst>
          </p:cNvPr>
          <p:cNvSpPr/>
          <p:nvPr/>
        </p:nvSpPr>
        <p:spPr>
          <a:xfrm>
            <a:off x="7846419" y="6903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88A8E5-8080-4199-A4B9-2C3280EEA42B}"/>
              </a:ext>
            </a:extLst>
          </p:cNvPr>
          <p:cNvSpPr/>
          <p:nvPr/>
        </p:nvSpPr>
        <p:spPr>
          <a:xfrm>
            <a:off x="7863835" y="880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E3D0EF-6EFC-425A-8F9C-7581F4B66697}"/>
              </a:ext>
            </a:extLst>
          </p:cNvPr>
          <p:cNvSpPr/>
          <p:nvPr/>
        </p:nvSpPr>
        <p:spPr>
          <a:xfrm>
            <a:off x="10268490" y="499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64B4B4-F6E6-4F62-8363-500592D6FE7B}"/>
              </a:ext>
            </a:extLst>
          </p:cNvPr>
          <p:cNvSpPr/>
          <p:nvPr/>
        </p:nvSpPr>
        <p:spPr>
          <a:xfrm>
            <a:off x="10255428" y="6903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7C8C8D-A4A0-449B-8EDD-428B71FA00B5}"/>
              </a:ext>
            </a:extLst>
          </p:cNvPr>
          <p:cNvSpPr/>
          <p:nvPr/>
        </p:nvSpPr>
        <p:spPr>
          <a:xfrm>
            <a:off x="10272844" y="880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C9AB130-EEC0-4773-ACD9-8EA0886B8548}"/>
              </a:ext>
            </a:extLst>
          </p:cNvPr>
          <p:cNvSpPr/>
          <p:nvPr/>
        </p:nvSpPr>
        <p:spPr>
          <a:xfrm>
            <a:off x="12675868" y="499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C54814-EB44-44B7-91A5-0480BEECA5EB}"/>
              </a:ext>
            </a:extLst>
          </p:cNvPr>
          <p:cNvSpPr/>
          <p:nvPr/>
        </p:nvSpPr>
        <p:spPr>
          <a:xfrm>
            <a:off x="12662806" y="6896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D7D1E6F-A51E-4E14-8DCF-037B33C83512}"/>
              </a:ext>
            </a:extLst>
          </p:cNvPr>
          <p:cNvSpPr/>
          <p:nvPr/>
        </p:nvSpPr>
        <p:spPr>
          <a:xfrm>
            <a:off x="12680222" y="880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3FF3FC3-C22C-41C1-8708-EBD980547615}"/>
              </a:ext>
            </a:extLst>
          </p:cNvPr>
          <p:cNvSpPr/>
          <p:nvPr/>
        </p:nvSpPr>
        <p:spPr>
          <a:xfrm>
            <a:off x="15100662" y="499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B29D50-7DF9-4209-9F8C-08DB0F016C0B}"/>
              </a:ext>
            </a:extLst>
          </p:cNvPr>
          <p:cNvSpPr/>
          <p:nvPr/>
        </p:nvSpPr>
        <p:spPr>
          <a:xfrm>
            <a:off x="15087600" y="6896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9200C8-44FD-4A50-BDFB-FFB712450A14}"/>
              </a:ext>
            </a:extLst>
          </p:cNvPr>
          <p:cNvSpPr/>
          <p:nvPr/>
        </p:nvSpPr>
        <p:spPr>
          <a:xfrm>
            <a:off x="15105016" y="880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DAB8A19-AE1B-40F4-96A5-416DBF358456}"/>
              </a:ext>
            </a:extLst>
          </p:cNvPr>
          <p:cNvCxnSpPr/>
          <p:nvPr/>
        </p:nvCxnSpPr>
        <p:spPr>
          <a:xfrm>
            <a:off x="7239000" y="552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3D44FB0-CBE7-4BBE-9028-E9A909DD502A}"/>
              </a:ext>
            </a:extLst>
          </p:cNvPr>
          <p:cNvCxnSpPr/>
          <p:nvPr/>
        </p:nvCxnSpPr>
        <p:spPr>
          <a:xfrm>
            <a:off x="7239000" y="7429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A79998D-9022-4BD2-A263-4342520D279D}"/>
              </a:ext>
            </a:extLst>
          </p:cNvPr>
          <p:cNvCxnSpPr/>
          <p:nvPr/>
        </p:nvCxnSpPr>
        <p:spPr>
          <a:xfrm>
            <a:off x="7239000" y="933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7C64475-7119-4BEC-916A-6636B027C430}"/>
              </a:ext>
            </a:extLst>
          </p:cNvPr>
          <p:cNvCxnSpPr/>
          <p:nvPr/>
        </p:nvCxnSpPr>
        <p:spPr>
          <a:xfrm>
            <a:off x="8341719" y="45339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AE3817B-5F9E-4214-BA4F-B64549041571}"/>
              </a:ext>
            </a:extLst>
          </p:cNvPr>
          <p:cNvCxnSpPr/>
          <p:nvPr/>
        </p:nvCxnSpPr>
        <p:spPr>
          <a:xfrm>
            <a:off x="10793178" y="454587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6B000D2-09E4-4B92-AD54-4740C0D5AD63}"/>
              </a:ext>
            </a:extLst>
          </p:cNvPr>
          <p:cNvCxnSpPr/>
          <p:nvPr/>
        </p:nvCxnSpPr>
        <p:spPr>
          <a:xfrm>
            <a:off x="13158106" y="45339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3328CF8-D740-4861-B4AC-6B6B91331549}"/>
              </a:ext>
            </a:extLst>
          </p:cNvPr>
          <p:cNvCxnSpPr/>
          <p:nvPr/>
        </p:nvCxnSpPr>
        <p:spPr>
          <a:xfrm>
            <a:off x="15560036" y="45513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A6ED1F3-F2D9-4590-9DEB-357B68A24427}"/>
              </a:ext>
            </a:extLst>
          </p:cNvPr>
          <p:cNvCxnSpPr/>
          <p:nvPr/>
        </p:nvCxnSpPr>
        <p:spPr>
          <a:xfrm>
            <a:off x="8354781" y="62103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8D30B030-820B-4023-A497-F1004A8D293E}"/>
              </a:ext>
            </a:extLst>
          </p:cNvPr>
          <p:cNvCxnSpPr/>
          <p:nvPr/>
        </p:nvCxnSpPr>
        <p:spPr>
          <a:xfrm>
            <a:off x="10806240" y="622227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73FF08D-F41B-4E1F-B9E4-531B0C9E7656}"/>
              </a:ext>
            </a:extLst>
          </p:cNvPr>
          <p:cNvCxnSpPr/>
          <p:nvPr/>
        </p:nvCxnSpPr>
        <p:spPr>
          <a:xfrm>
            <a:off x="13171168" y="62103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116D360-FE8E-4C18-9213-3A58AC6712F9}"/>
              </a:ext>
            </a:extLst>
          </p:cNvPr>
          <p:cNvCxnSpPr/>
          <p:nvPr/>
        </p:nvCxnSpPr>
        <p:spPr>
          <a:xfrm>
            <a:off x="15573098" y="62277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D760BC6-6367-40A7-B6B7-67C399109823}"/>
              </a:ext>
            </a:extLst>
          </p:cNvPr>
          <p:cNvCxnSpPr/>
          <p:nvPr/>
        </p:nvCxnSpPr>
        <p:spPr>
          <a:xfrm>
            <a:off x="8354781" y="81915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B31E388-56CD-4311-89CA-73FD8BFA6EA5}"/>
              </a:ext>
            </a:extLst>
          </p:cNvPr>
          <p:cNvCxnSpPr/>
          <p:nvPr/>
        </p:nvCxnSpPr>
        <p:spPr>
          <a:xfrm>
            <a:off x="10806240" y="820347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66F34FD-93CD-49C7-9C95-B09A5EA2CED8}"/>
              </a:ext>
            </a:extLst>
          </p:cNvPr>
          <p:cNvCxnSpPr/>
          <p:nvPr/>
        </p:nvCxnSpPr>
        <p:spPr>
          <a:xfrm>
            <a:off x="13171168" y="81915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F8D2B14-8DEF-4FA7-B39A-EA556A1776BC}"/>
              </a:ext>
            </a:extLst>
          </p:cNvPr>
          <p:cNvCxnSpPr/>
          <p:nvPr/>
        </p:nvCxnSpPr>
        <p:spPr>
          <a:xfrm>
            <a:off x="15573098" y="82089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71A6E5E-B087-4964-A2AC-15F603970F4F}"/>
              </a:ext>
            </a:extLst>
          </p:cNvPr>
          <p:cNvCxnSpPr/>
          <p:nvPr/>
        </p:nvCxnSpPr>
        <p:spPr>
          <a:xfrm>
            <a:off x="9296400" y="5600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AD99204-AA01-41EA-9278-41419679885D}"/>
              </a:ext>
            </a:extLst>
          </p:cNvPr>
          <p:cNvCxnSpPr/>
          <p:nvPr/>
        </p:nvCxnSpPr>
        <p:spPr>
          <a:xfrm>
            <a:off x="9296400" y="7505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ED34307-0BF6-4147-B839-7256EFAA785F}"/>
              </a:ext>
            </a:extLst>
          </p:cNvPr>
          <p:cNvCxnSpPr/>
          <p:nvPr/>
        </p:nvCxnSpPr>
        <p:spPr>
          <a:xfrm>
            <a:off x="9296400" y="9410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DF2AB73-5D86-44B5-8951-5A3DD31580A5}"/>
              </a:ext>
            </a:extLst>
          </p:cNvPr>
          <p:cNvCxnSpPr/>
          <p:nvPr/>
        </p:nvCxnSpPr>
        <p:spPr>
          <a:xfrm>
            <a:off x="11734800" y="555606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0F22B97-A331-435D-9498-47C291652590}"/>
              </a:ext>
            </a:extLst>
          </p:cNvPr>
          <p:cNvCxnSpPr/>
          <p:nvPr/>
        </p:nvCxnSpPr>
        <p:spPr>
          <a:xfrm>
            <a:off x="11734800" y="746106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04FC58E-955A-4527-83B2-F416E384F90E}"/>
              </a:ext>
            </a:extLst>
          </p:cNvPr>
          <p:cNvCxnSpPr/>
          <p:nvPr/>
        </p:nvCxnSpPr>
        <p:spPr>
          <a:xfrm>
            <a:off x="11734800" y="936606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34D6C330-2B3F-48DB-A01A-4168117542B6}"/>
              </a:ext>
            </a:extLst>
          </p:cNvPr>
          <p:cNvCxnSpPr/>
          <p:nvPr/>
        </p:nvCxnSpPr>
        <p:spPr>
          <a:xfrm>
            <a:off x="14097000" y="552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AD0464C-47B9-4679-AA05-B75D4CA22982}"/>
              </a:ext>
            </a:extLst>
          </p:cNvPr>
          <p:cNvCxnSpPr/>
          <p:nvPr/>
        </p:nvCxnSpPr>
        <p:spPr>
          <a:xfrm>
            <a:off x="14097000" y="7429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7BBDE7F-8F9E-432D-8F8D-7E74231CA054}"/>
              </a:ext>
            </a:extLst>
          </p:cNvPr>
          <p:cNvCxnSpPr/>
          <p:nvPr/>
        </p:nvCxnSpPr>
        <p:spPr>
          <a:xfrm>
            <a:off x="14097000" y="933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EEBA942-091D-48F2-8E6E-7A7320A243D2}"/>
              </a:ext>
            </a:extLst>
          </p:cNvPr>
          <p:cNvSpPr/>
          <p:nvPr/>
        </p:nvSpPr>
        <p:spPr>
          <a:xfrm>
            <a:off x="8001000" y="4076700"/>
            <a:ext cx="609600" cy="296933"/>
          </a:xfrm>
          <a:prstGeom prst="rect">
            <a:avLst/>
          </a:prstGeom>
          <a:solidFill>
            <a:srgbClr val="F2C0B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0E21352-0C24-4F0B-A394-0D9B46386CA2}"/>
              </a:ext>
            </a:extLst>
          </p:cNvPr>
          <p:cNvSpPr/>
          <p:nvPr/>
        </p:nvSpPr>
        <p:spPr>
          <a:xfrm>
            <a:off x="6395360" y="5376033"/>
            <a:ext cx="609600" cy="296933"/>
          </a:xfrm>
          <a:prstGeom prst="rect">
            <a:avLst/>
          </a:prstGeom>
          <a:solidFill>
            <a:srgbClr val="F2C0B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92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Systolic Array</a:t>
            </a:r>
          </a:p>
          <a:p>
            <a:pPr algn="ctr">
              <a:lnSpc>
                <a:spcPts val="5853"/>
              </a:lnSpc>
            </a:pP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0BD6484-E958-446F-B2FF-68131FFD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414" y="1281776"/>
            <a:ext cx="3200400" cy="323690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4D8DF0-2949-4AE4-8D14-2FB80D265D39}"/>
              </a:ext>
            </a:extLst>
          </p:cNvPr>
          <p:cNvSpPr txBox="1"/>
          <p:nvPr/>
        </p:nvSpPr>
        <p:spPr>
          <a:xfrm>
            <a:off x="3953144" y="5313560"/>
            <a:ext cx="5867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0          0      a14    a13    a12                                              </a:t>
            </a:r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pPr>
              <a:spcBef>
                <a:spcPts val="2400"/>
              </a:spcBef>
            </a:pPr>
            <a:r>
              <a:rPr lang="en-US" altLang="zh-TW" sz="2100" dirty="0"/>
              <a:t>0        a24    a23    a22    a21      </a:t>
            </a:r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r>
              <a:rPr lang="en-US" altLang="zh-TW" sz="2100" dirty="0"/>
              <a:t>a34    a33    a32    a31      0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54A434C-3721-4BE8-BDF3-833A0BDA07C2}"/>
                  </a:ext>
                </a:extLst>
              </p:cNvPr>
              <p:cNvSpPr txBox="1"/>
              <p:nvPr/>
            </p:nvSpPr>
            <p:spPr>
              <a:xfrm>
                <a:off x="8077200" y="2108537"/>
                <a:ext cx="9508343" cy="4816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                                                                               b44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                                       b43                                 b34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b42                                b33                                 b24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b41                                  b32                                b23                                 b14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b31                                  b22                                b13                       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b21                                  b12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</m:oMath>
                </a14:m>
                <a:endParaRPr lang="en-US" altLang="zh-TW" sz="2100" b="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b11</a:t>
                </a:r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54A434C-3721-4BE8-BDF3-833A0BDA0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2108537"/>
                <a:ext cx="9508343" cy="4816703"/>
              </a:xfrm>
              <a:prstGeom prst="rect">
                <a:avLst/>
              </a:prstGeom>
              <a:blipFill>
                <a:blip r:embed="rId3"/>
                <a:stretch>
                  <a:fillRect l="-769" t="-7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A242FB0D-82B9-4B6E-982A-D07293B83F31}"/>
              </a:ext>
            </a:extLst>
          </p:cNvPr>
          <p:cNvSpPr/>
          <p:nvPr/>
        </p:nvSpPr>
        <p:spPr>
          <a:xfrm>
            <a:off x="7859481" y="499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46022C-5A82-4B4A-9B9E-520C5D534DD3}"/>
              </a:ext>
            </a:extLst>
          </p:cNvPr>
          <p:cNvSpPr/>
          <p:nvPr/>
        </p:nvSpPr>
        <p:spPr>
          <a:xfrm>
            <a:off x="7846419" y="6903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88A8E5-8080-4199-A4B9-2C3280EEA42B}"/>
              </a:ext>
            </a:extLst>
          </p:cNvPr>
          <p:cNvSpPr/>
          <p:nvPr/>
        </p:nvSpPr>
        <p:spPr>
          <a:xfrm>
            <a:off x="7863835" y="880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E3D0EF-6EFC-425A-8F9C-7581F4B66697}"/>
              </a:ext>
            </a:extLst>
          </p:cNvPr>
          <p:cNvSpPr/>
          <p:nvPr/>
        </p:nvSpPr>
        <p:spPr>
          <a:xfrm>
            <a:off x="10268490" y="499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64B4B4-F6E6-4F62-8363-500592D6FE7B}"/>
              </a:ext>
            </a:extLst>
          </p:cNvPr>
          <p:cNvSpPr/>
          <p:nvPr/>
        </p:nvSpPr>
        <p:spPr>
          <a:xfrm>
            <a:off x="10255428" y="6903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7C8C8D-A4A0-449B-8EDD-428B71FA00B5}"/>
              </a:ext>
            </a:extLst>
          </p:cNvPr>
          <p:cNvSpPr/>
          <p:nvPr/>
        </p:nvSpPr>
        <p:spPr>
          <a:xfrm>
            <a:off x="10272844" y="880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C9AB130-EEC0-4773-ACD9-8EA0886B8548}"/>
              </a:ext>
            </a:extLst>
          </p:cNvPr>
          <p:cNvSpPr/>
          <p:nvPr/>
        </p:nvSpPr>
        <p:spPr>
          <a:xfrm>
            <a:off x="12675868" y="499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C54814-EB44-44B7-91A5-0480BEECA5EB}"/>
              </a:ext>
            </a:extLst>
          </p:cNvPr>
          <p:cNvSpPr/>
          <p:nvPr/>
        </p:nvSpPr>
        <p:spPr>
          <a:xfrm>
            <a:off x="12662806" y="6896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D7D1E6F-A51E-4E14-8DCF-037B33C83512}"/>
              </a:ext>
            </a:extLst>
          </p:cNvPr>
          <p:cNvSpPr/>
          <p:nvPr/>
        </p:nvSpPr>
        <p:spPr>
          <a:xfrm>
            <a:off x="12680222" y="880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3FF3FC3-C22C-41C1-8708-EBD980547615}"/>
              </a:ext>
            </a:extLst>
          </p:cNvPr>
          <p:cNvSpPr/>
          <p:nvPr/>
        </p:nvSpPr>
        <p:spPr>
          <a:xfrm>
            <a:off x="15100662" y="499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B29D50-7DF9-4209-9F8C-08DB0F016C0B}"/>
              </a:ext>
            </a:extLst>
          </p:cNvPr>
          <p:cNvSpPr/>
          <p:nvPr/>
        </p:nvSpPr>
        <p:spPr>
          <a:xfrm>
            <a:off x="15087600" y="6896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9200C8-44FD-4A50-BDFB-FFB712450A14}"/>
              </a:ext>
            </a:extLst>
          </p:cNvPr>
          <p:cNvSpPr/>
          <p:nvPr/>
        </p:nvSpPr>
        <p:spPr>
          <a:xfrm>
            <a:off x="15105016" y="880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DAB8A19-AE1B-40F4-96A5-416DBF358456}"/>
              </a:ext>
            </a:extLst>
          </p:cNvPr>
          <p:cNvCxnSpPr/>
          <p:nvPr/>
        </p:nvCxnSpPr>
        <p:spPr>
          <a:xfrm>
            <a:off x="7239000" y="552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3D44FB0-CBE7-4BBE-9028-E9A909DD502A}"/>
              </a:ext>
            </a:extLst>
          </p:cNvPr>
          <p:cNvCxnSpPr/>
          <p:nvPr/>
        </p:nvCxnSpPr>
        <p:spPr>
          <a:xfrm>
            <a:off x="7239000" y="7429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A79998D-9022-4BD2-A263-4342520D279D}"/>
              </a:ext>
            </a:extLst>
          </p:cNvPr>
          <p:cNvCxnSpPr/>
          <p:nvPr/>
        </p:nvCxnSpPr>
        <p:spPr>
          <a:xfrm>
            <a:off x="7239000" y="933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7C64475-7119-4BEC-916A-6636B027C430}"/>
              </a:ext>
            </a:extLst>
          </p:cNvPr>
          <p:cNvCxnSpPr/>
          <p:nvPr/>
        </p:nvCxnSpPr>
        <p:spPr>
          <a:xfrm>
            <a:off x="8341719" y="45339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AE3817B-5F9E-4214-BA4F-B64549041571}"/>
              </a:ext>
            </a:extLst>
          </p:cNvPr>
          <p:cNvCxnSpPr/>
          <p:nvPr/>
        </p:nvCxnSpPr>
        <p:spPr>
          <a:xfrm>
            <a:off x="10793178" y="454587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6B000D2-09E4-4B92-AD54-4740C0D5AD63}"/>
              </a:ext>
            </a:extLst>
          </p:cNvPr>
          <p:cNvCxnSpPr/>
          <p:nvPr/>
        </p:nvCxnSpPr>
        <p:spPr>
          <a:xfrm>
            <a:off x="13158106" y="45339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3328CF8-D740-4861-B4AC-6B6B91331549}"/>
              </a:ext>
            </a:extLst>
          </p:cNvPr>
          <p:cNvCxnSpPr/>
          <p:nvPr/>
        </p:nvCxnSpPr>
        <p:spPr>
          <a:xfrm>
            <a:off x="15560036" y="45513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A6ED1F3-F2D9-4590-9DEB-357B68A24427}"/>
              </a:ext>
            </a:extLst>
          </p:cNvPr>
          <p:cNvCxnSpPr/>
          <p:nvPr/>
        </p:nvCxnSpPr>
        <p:spPr>
          <a:xfrm>
            <a:off x="8354781" y="62103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8D30B030-820B-4023-A497-F1004A8D293E}"/>
              </a:ext>
            </a:extLst>
          </p:cNvPr>
          <p:cNvCxnSpPr/>
          <p:nvPr/>
        </p:nvCxnSpPr>
        <p:spPr>
          <a:xfrm>
            <a:off x="10806240" y="622227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73FF08D-F41B-4E1F-B9E4-531B0C9E7656}"/>
              </a:ext>
            </a:extLst>
          </p:cNvPr>
          <p:cNvCxnSpPr/>
          <p:nvPr/>
        </p:nvCxnSpPr>
        <p:spPr>
          <a:xfrm>
            <a:off x="13171168" y="62103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116D360-FE8E-4C18-9213-3A58AC6712F9}"/>
              </a:ext>
            </a:extLst>
          </p:cNvPr>
          <p:cNvCxnSpPr/>
          <p:nvPr/>
        </p:nvCxnSpPr>
        <p:spPr>
          <a:xfrm>
            <a:off x="15573098" y="62277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D760BC6-6367-40A7-B6B7-67C399109823}"/>
              </a:ext>
            </a:extLst>
          </p:cNvPr>
          <p:cNvCxnSpPr/>
          <p:nvPr/>
        </p:nvCxnSpPr>
        <p:spPr>
          <a:xfrm>
            <a:off x="8354781" y="81915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B31E388-56CD-4311-89CA-73FD8BFA6EA5}"/>
              </a:ext>
            </a:extLst>
          </p:cNvPr>
          <p:cNvCxnSpPr/>
          <p:nvPr/>
        </p:nvCxnSpPr>
        <p:spPr>
          <a:xfrm>
            <a:off x="10806240" y="820347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66F34FD-93CD-49C7-9C95-B09A5EA2CED8}"/>
              </a:ext>
            </a:extLst>
          </p:cNvPr>
          <p:cNvCxnSpPr/>
          <p:nvPr/>
        </p:nvCxnSpPr>
        <p:spPr>
          <a:xfrm>
            <a:off x="13171168" y="81915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F8D2B14-8DEF-4FA7-B39A-EA556A1776BC}"/>
              </a:ext>
            </a:extLst>
          </p:cNvPr>
          <p:cNvCxnSpPr/>
          <p:nvPr/>
        </p:nvCxnSpPr>
        <p:spPr>
          <a:xfrm>
            <a:off x="15573098" y="82089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71A6E5E-B087-4964-A2AC-15F603970F4F}"/>
              </a:ext>
            </a:extLst>
          </p:cNvPr>
          <p:cNvCxnSpPr/>
          <p:nvPr/>
        </p:nvCxnSpPr>
        <p:spPr>
          <a:xfrm>
            <a:off x="9296400" y="5600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AD99204-AA01-41EA-9278-41419679885D}"/>
              </a:ext>
            </a:extLst>
          </p:cNvPr>
          <p:cNvCxnSpPr/>
          <p:nvPr/>
        </p:nvCxnSpPr>
        <p:spPr>
          <a:xfrm>
            <a:off x="9296400" y="7505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ED34307-0BF6-4147-B839-7256EFAA785F}"/>
              </a:ext>
            </a:extLst>
          </p:cNvPr>
          <p:cNvCxnSpPr/>
          <p:nvPr/>
        </p:nvCxnSpPr>
        <p:spPr>
          <a:xfrm>
            <a:off x="9296400" y="9410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DF2AB73-5D86-44B5-8951-5A3DD31580A5}"/>
              </a:ext>
            </a:extLst>
          </p:cNvPr>
          <p:cNvCxnSpPr/>
          <p:nvPr/>
        </p:nvCxnSpPr>
        <p:spPr>
          <a:xfrm>
            <a:off x="11734800" y="555606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0F22B97-A331-435D-9498-47C291652590}"/>
              </a:ext>
            </a:extLst>
          </p:cNvPr>
          <p:cNvCxnSpPr/>
          <p:nvPr/>
        </p:nvCxnSpPr>
        <p:spPr>
          <a:xfrm>
            <a:off x="11734800" y="746106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04FC58E-955A-4527-83B2-F416E384F90E}"/>
              </a:ext>
            </a:extLst>
          </p:cNvPr>
          <p:cNvCxnSpPr/>
          <p:nvPr/>
        </p:nvCxnSpPr>
        <p:spPr>
          <a:xfrm>
            <a:off x="11734800" y="936606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34D6C330-2B3F-48DB-A01A-4168117542B6}"/>
              </a:ext>
            </a:extLst>
          </p:cNvPr>
          <p:cNvCxnSpPr/>
          <p:nvPr/>
        </p:nvCxnSpPr>
        <p:spPr>
          <a:xfrm>
            <a:off x="14097000" y="552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AD0464C-47B9-4679-AA05-B75D4CA22982}"/>
              </a:ext>
            </a:extLst>
          </p:cNvPr>
          <p:cNvCxnSpPr/>
          <p:nvPr/>
        </p:nvCxnSpPr>
        <p:spPr>
          <a:xfrm>
            <a:off x="14097000" y="7429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7BBDE7F-8F9E-432D-8F8D-7E74231CA054}"/>
              </a:ext>
            </a:extLst>
          </p:cNvPr>
          <p:cNvCxnSpPr/>
          <p:nvPr/>
        </p:nvCxnSpPr>
        <p:spPr>
          <a:xfrm>
            <a:off x="14097000" y="933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C25C173-3593-40EB-B039-8BB01B071AD9}"/>
              </a:ext>
            </a:extLst>
          </p:cNvPr>
          <p:cNvSpPr txBox="1"/>
          <p:nvPr/>
        </p:nvSpPr>
        <p:spPr>
          <a:xfrm>
            <a:off x="7815939" y="4995512"/>
            <a:ext cx="95083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100" dirty="0"/>
              <a:t>a11*b11       a11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A6DB4D8-F5A0-4B83-9D92-B3164A936332}"/>
              </a:ext>
            </a:extLst>
          </p:cNvPr>
          <p:cNvSpPr/>
          <p:nvPr/>
        </p:nvSpPr>
        <p:spPr>
          <a:xfrm>
            <a:off x="7859480" y="5069567"/>
            <a:ext cx="974815" cy="243993"/>
          </a:xfrm>
          <a:prstGeom prst="rect">
            <a:avLst/>
          </a:prstGeom>
          <a:solidFill>
            <a:srgbClr val="F2C0B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6A9E7C6-DC82-43FA-8B9E-7979C0F03DF8}"/>
              </a:ext>
            </a:extLst>
          </p:cNvPr>
          <p:cNvSpPr/>
          <p:nvPr/>
        </p:nvSpPr>
        <p:spPr>
          <a:xfrm>
            <a:off x="8077200" y="4130688"/>
            <a:ext cx="609600" cy="296933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CCE1015-E683-46A3-A032-B442DB19FE74}"/>
              </a:ext>
            </a:extLst>
          </p:cNvPr>
          <p:cNvSpPr/>
          <p:nvPr/>
        </p:nvSpPr>
        <p:spPr>
          <a:xfrm>
            <a:off x="6453591" y="5376033"/>
            <a:ext cx="609600" cy="296933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EB72C56-6C45-402E-90CC-3673F8F1F544}"/>
              </a:ext>
            </a:extLst>
          </p:cNvPr>
          <p:cNvSpPr/>
          <p:nvPr/>
        </p:nvSpPr>
        <p:spPr>
          <a:xfrm>
            <a:off x="10515600" y="4126606"/>
            <a:ext cx="609600" cy="296933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44E915C-9A53-4346-A17F-5E96E1948F25}"/>
              </a:ext>
            </a:extLst>
          </p:cNvPr>
          <p:cNvSpPr/>
          <p:nvPr/>
        </p:nvSpPr>
        <p:spPr>
          <a:xfrm>
            <a:off x="6453591" y="7304140"/>
            <a:ext cx="609600" cy="296933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405E4DD-7D6F-4CA1-B43C-792679379A42}"/>
              </a:ext>
            </a:extLst>
          </p:cNvPr>
          <p:cNvSpPr/>
          <p:nvPr/>
        </p:nvSpPr>
        <p:spPr>
          <a:xfrm>
            <a:off x="9182087" y="5056087"/>
            <a:ext cx="609600" cy="296933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9ED67A9-21A2-4F9C-BF54-9C7C41A9951D}"/>
              </a:ext>
            </a:extLst>
          </p:cNvPr>
          <p:cNvSpPr/>
          <p:nvPr/>
        </p:nvSpPr>
        <p:spPr>
          <a:xfrm>
            <a:off x="8354781" y="6132553"/>
            <a:ext cx="609600" cy="296933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43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Systolic Array</a:t>
            </a:r>
          </a:p>
          <a:p>
            <a:pPr algn="ctr">
              <a:lnSpc>
                <a:spcPts val="5853"/>
              </a:lnSpc>
            </a:pP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0BD6484-E958-446F-B2FF-68131FFD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414" y="1281776"/>
            <a:ext cx="3200400" cy="323690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4D8DF0-2949-4AE4-8D14-2FB80D265D39}"/>
              </a:ext>
            </a:extLst>
          </p:cNvPr>
          <p:cNvSpPr txBox="1"/>
          <p:nvPr/>
        </p:nvSpPr>
        <p:spPr>
          <a:xfrm>
            <a:off x="4634380" y="5322022"/>
            <a:ext cx="5867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0          0      a14    a13   </a:t>
            </a:r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pPr>
              <a:spcBef>
                <a:spcPts val="2400"/>
              </a:spcBef>
            </a:pPr>
            <a:r>
              <a:rPr lang="en-US" altLang="zh-TW" sz="2100" dirty="0"/>
              <a:t>0        a24    a23    a22         </a:t>
            </a:r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r>
              <a:rPr lang="en-US" altLang="zh-TW" sz="2100" dirty="0"/>
              <a:t>a34    a33    a32    a31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54A434C-3721-4BE8-BDF3-833A0BDA07C2}"/>
                  </a:ext>
                </a:extLst>
              </p:cNvPr>
              <p:cNvSpPr txBox="1"/>
              <p:nvPr/>
            </p:nvSpPr>
            <p:spPr>
              <a:xfrm>
                <a:off x="8070670" y="2528135"/>
                <a:ext cx="9508343" cy="6417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                                                                               b44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                                       b43                                 b34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b42                                b33                                 b24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b41                                  b32                                b23                                 b14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b31                                  b22                                b13                       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b21                                  b12</a:t>
                </a:r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b11</a:t>
                </a:r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54A434C-3721-4BE8-BDF3-833A0BDA0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670" y="2528135"/>
                <a:ext cx="9508343" cy="6417141"/>
              </a:xfrm>
              <a:prstGeom prst="rect">
                <a:avLst/>
              </a:prstGeom>
              <a:blipFill>
                <a:blip r:embed="rId3"/>
                <a:stretch>
                  <a:fillRect l="-769" t="-6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A242FB0D-82B9-4B6E-982A-D07293B83F31}"/>
              </a:ext>
            </a:extLst>
          </p:cNvPr>
          <p:cNvSpPr/>
          <p:nvPr/>
        </p:nvSpPr>
        <p:spPr>
          <a:xfrm>
            <a:off x="7859481" y="499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46022C-5A82-4B4A-9B9E-520C5D534DD3}"/>
              </a:ext>
            </a:extLst>
          </p:cNvPr>
          <p:cNvSpPr/>
          <p:nvPr/>
        </p:nvSpPr>
        <p:spPr>
          <a:xfrm>
            <a:off x="7846419" y="6903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88A8E5-8080-4199-A4B9-2C3280EEA42B}"/>
              </a:ext>
            </a:extLst>
          </p:cNvPr>
          <p:cNvSpPr/>
          <p:nvPr/>
        </p:nvSpPr>
        <p:spPr>
          <a:xfrm>
            <a:off x="7863835" y="880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E3D0EF-6EFC-425A-8F9C-7581F4B66697}"/>
              </a:ext>
            </a:extLst>
          </p:cNvPr>
          <p:cNvSpPr/>
          <p:nvPr/>
        </p:nvSpPr>
        <p:spPr>
          <a:xfrm>
            <a:off x="10268490" y="499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64B4B4-F6E6-4F62-8363-500592D6FE7B}"/>
              </a:ext>
            </a:extLst>
          </p:cNvPr>
          <p:cNvSpPr/>
          <p:nvPr/>
        </p:nvSpPr>
        <p:spPr>
          <a:xfrm>
            <a:off x="10255428" y="6903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7C8C8D-A4A0-449B-8EDD-428B71FA00B5}"/>
              </a:ext>
            </a:extLst>
          </p:cNvPr>
          <p:cNvSpPr/>
          <p:nvPr/>
        </p:nvSpPr>
        <p:spPr>
          <a:xfrm>
            <a:off x="10272844" y="880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C9AB130-EEC0-4773-ACD9-8EA0886B8548}"/>
              </a:ext>
            </a:extLst>
          </p:cNvPr>
          <p:cNvSpPr/>
          <p:nvPr/>
        </p:nvSpPr>
        <p:spPr>
          <a:xfrm>
            <a:off x="12675868" y="499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C54814-EB44-44B7-91A5-0480BEECA5EB}"/>
              </a:ext>
            </a:extLst>
          </p:cNvPr>
          <p:cNvSpPr/>
          <p:nvPr/>
        </p:nvSpPr>
        <p:spPr>
          <a:xfrm>
            <a:off x="12662806" y="6896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D7D1E6F-A51E-4E14-8DCF-037B33C83512}"/>
              </a:ext>
            </a:extLst>
          </p:cNvPr>
          <p:cNvSpPr/>
          <p:nvPr/>
        </p:nvSpPr>
        <p:spPr>
          <a:xfrm>
            <a:off x="12680222" y="880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3FF3FC3-C22C-41C1-8708-EBD980547615}"/>
              </a:ext>
            </a:extLst>
          </p:cNvPr>
          <p:cNvSpPr/>
          <p:nvPr/>
        </p:nvSpPr>
        <p:spPr>
          <a:xfrm>
            <a:off x="15100662" y="499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B29D50-7DF9-4209-9F8C-08DB0F016C0B}"/>
              </a:ext>
            </a:extLst>
          </p:cNvPr>
          <p:cNvSpPr/>
          <p:nvPr/>
        </p:nvSpPr>
        <p:spPr>
          <a:xfrm>
            <a:off x="15087600" y="6896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9200C8-44FD-4A50-BDFB-FFB712450A14}"/>
              </a:ext>
            </a:extLst>
          </p:cNvPr>
          <p:cNvSpPr/>
          <p:nvPr/>
        </p:nvSpPr>
        <p:spPr>
          <a:xfrm>
            <a:off x="15105016" y="880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DAB8A19-AE1B-40F4-96A5-416DBF358456}"/>
              </a:ext>
            </a:extLst>
          </p:cNvPr>
          <p:cNvCxnSpPr/>
          <p:nvPr/>
        </p:nvCxnSpPr>
        <p:spPr>
          <a:xfrm>
            <a:off x="7239000" y="552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3D44FB0-CBE7-4BBE-9028-E9A909DD502A}"/>
              </a:ext>
            </a:extLst>
          </p:cNvPr>
          <p:cNvCxnSpPr/>
          <p:nvPr/>
        </p:nvCxnSpPr>
        <p:spPr>
          <a:xfrm>
            <a:off x="7239000" y="7429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A79998D-9022-4BD2-A263-4342520D279D}"/>
              </a:ext>
            </a:extLst>
          </p:cNvPr>
          <p:cNvCxnSpPr/>
          <p:nvPr/>
        </p:nvCxnSpPr>
        <p:spPr>
          <a:xfrm>
            <a:off x="7239000" y="933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7C64475-7119-4BEC-916A-6636B027C430}"/>
              </a:ext>
            </a:extLst>
          </p:cNvPr>
          <p:cNvCxnSpPr/>
          <p:nvPr/>
        </p:nvCxnSpPr>
        <p:spPr>
          <a:xfrm>
            <a:off x="8341719" y="45339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AE3817B-5F9E-4214-BA4F-B64549041571}"/>
              </a:ext>
            </a:extLst>
          </p:cNvPr>
          <p:cNvCxnSpPr/>
          <p:nvPr/>
        </p:nvCxnSpPr>
        <p:spPr>
          <a:xfrm>
            <a:off x="10793178" y="454587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6B000D2-09E4-4B92-AD54-4740C0D5AD63}"/>
              </a:ext>
            </a:extLst>
          </p:cNvPr>
          <p:cNvCxnSpPr/>
          <p:nvPr/>
        </p:nvCxnSpPr>
        <p:spPr>
          <a:xfrm>
            <a:off x="13158106" y="45339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3328CF8-D740-4861-B4AC-6B6B91331549}"/>
              </a:ext>
            </a:extLst>
          </p:cNvPr>
          <p:cNvCxnSpPr/>
          <p:nvPr/>
        </p:nvCxnSpPr>
        <p:spPr>
          <a:xfrm>
            <a:off x="15560036" y="45513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A6ED1F3-F2D9-4590-9DEB-357B68A24427}"/>
              </a:ext>
            </a:extLst>
          </p:cNvPr>
          <p:cNvCxnSpPr/>
          <p:nvPr/>
        </p:nvCxnSpPr>
        <p:spPr>
          <a:xfrm>
            <a:off x="8354781" y="62103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8D30B030-820B-4023-A497-F1004A8D293E}"/>
              </a:ext>
            </a:extLst>
          </p:cNvPr>
          <p:cNvCxnSpPr/>
          <p:nvPr/>
        </p:nvCxnSpPr>
        <p:spPr>
          <a:xfrm>
            <a:off x="10806240" y="622227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73FF08D-F41B-4E1F-B9E4-531B0C9E7656}"/>
              </a:ext>
            </a:extLst>
          </p:cNvPr>
          <p:cNvCxnSpPr/>
          <p:nvPr/>
        </p:nvCxnSpPr>
        <p:spPr>
          <a:xfrm>
            <a:off x="13171168" y="62103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116D360-FE8E-4C18-9213-3A58AC6712F9}"/>
              </a:ext>
            </a:extLst>
          </p:cNvPr>
          <p:cNvCxnSpPr/>
          <p:nvPr/>
        </p:nvCxnSpPr>
        <p:spPr>
          <a:xfrm>
            <a:off x="15573098" y="62277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D760BC6-6367-40A7-B6B7-67C399109823}"/>
              </a:ext>
            </a:extLst>
          </p:cNvPr>
          <p:cNvCxnSpPr/>
          <p:nvPr/>
        </p:nvCxnSpPr>
        <p:spPr>
          <a:xfrm>
            <a:off x="8354781" y="81915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B31E388-56CD-4311-89CA-73FD8BFA6EA5}"/>
              </a:ext>
            </a:extLst>
          </p:cNvPr>
          <p:cNvCxnSpPr/>
          <p:nvPr/>
        </p:nvCxnSpPr>
        <p:spPr>
          <a:xfrm>
            <a:off x="10806240" y="820347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66F34FD-93CD-49C7-9C95-B09A5EA2CED8}"/>
              </a:ext>
            </a:extLst>
          </p:cNvPr>
          <p:cNvCxnSpPr/>
          <p:nvPr/>
        </p:nvCxnSpPr>
        <p:spPr>
          <a:xfrm>
            <a:off x="13171168" y="81915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F8D2B14-8DEF-4FA7-B39A-EA556A1776BC}"/>
              </a:ext>
            </a:extLst>
          </p:cNvPr>
          <p:cNvCxnSpPr/>
          <p:nvPr/>
        </p:nvCxnSpPr>
        <p:spPr>
          <a:xfrm>
            <a:off x="15573098" y="82089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71A6E5E-B087-4964-A2AC-15F603970F4F}"/>
              </a:ext>
            </a:extLst>
          </p:cNvPr>
          <p:cNvCxnSpPr/>
          <p:nvPr/>
        </p:nvCxnSpPr>
        <p:spPr>
          <a:xfrm>
            <a:off x="9296400" y="5600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AD99204-AA01-41EA-9278-41419679885D}"/>
              </a:ext>
            </a:extLst>
          </p:cNvPr>
          <p:cNvCxnSpPr/>
          <p:nvPr/>
        </p:nvCxnSpPr>
        <p:spPr>
          <a:xfrm>
            <a:off x="9296400" y="7505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ED34307-0BF6-4147-B839-7256EFAA785F}"/>
              </a:ext>
            </a:extLst>
          </p:cNvPr>
          <p:cNvCxnSpPr/>
          <p:nvPr/>
        </p:nvCxnSpPr>
        <p:spPr>
          <a:xfrm>
            <a:off x="9296400" y="9410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DF2AB73-5D86-44B5-8951-5A3DD31580A5}"/>
              </a:ext>
            </a:extLst>
          </p:cNvPr>
          <p:cNvCxnSpPr/>
          <p:nvPr/>
        </p:nvCxnSpPr>
        <p:spPr>
          <a:xfrm>
            <a:off x="11734800" y="555606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0F22B97-A331-435D-9498-47C291652590}"/>
              </a:ext>
            </a:extLst>
          </p:cNvPr>
          <p:cNvCxnSpPr/>
          <p:nvPr/>
        </p:nvCxnSpPr>
        <p:spPr>
          <a:xfrm>
            <a:off x="11734800" y="746106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04FC58E-955A-4527-83B2-F416E384F90E}"/>
              </a:ext>
            </a:extLst>
          </p:cNvPr>
          <p:cNvCxnSpPr/>
          <p:nvPr/>
        </p:nvCxnSpPr>
        <p:spPr>
          <a:xfrm>
            <a:off x="11734800" y="936606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34D6C330-2B3F-48DB-A01A-4168117542B6}"/>
              </a:ext>
            </a:extLst>
          </p:cNvPr>
          <p:cNvCxnSpPr/>
          <p:nvPr/>
        </p:nvCxnSpPr>
        <p:spPr>
          <a:xfrm>
            <a:off x="14097000" y="552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AD0464C-47B9-4679-AA05-B75D4CA22982}"/>
              </a:ext>
            </a:extLst>
          </p:cNvPr>
          <p:cNvCxnSpPr/>
          <p:nvPr/>
        </p:nvCxnSpPr>
        <p:spPr>
          <a:xfrm>
            <a:off x="14097000" y="7429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7BBDE7F-8F9E-432D-8F8D-7E74231CA054}"/>
              </a:ext>
            </a:extLst>
          </p:cNvPr>
          <p:cNvCxnSpPr/>
          <p:nvPr/>
        </p:nvCxnSpPr>
        <p:spPr>
          <a:xfrm>
            <a:off x="14097000" y="933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C25C173-3593-40EB-B039-8BB01B071AD9}"/>
              </a:ext>
            </a:extLst>
          </p:cNvPr>
          <p:cNvSpPr txBox="1"/>
          <p:nvPr/>
        </p:nvSpPr>
        <p:spPr>
          <a:xfrm>
            <a:off x="7815939" y="4995512"/>
            <a:ext cx="9508343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100" dirty="0"/>
              <a:t>a11*b11        a12          a11*b12        a11</a:t>
            </a:r>
          </a:p>
          <a:p>
            <a:pPr>
              <a:spcBef>
                <a:spcPts val="600"/>
              </a:spcBef>
            </a:pPr>
            <a:r>
              <a:rPr lang="en-US" altLang="zh-TW" sz="2100" dirty="0"/>
              <a:t>a12*b21</a:t>
            </a:r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r>
              <a:rPr lang="en-US" altLang="zh-TW" sz="2100" dirty="0"/>
              <a:t>a21*b11        a21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F6E17BC-0630-4833-8E97-CA365A43DB73}"/>
              </a:ext>
            </a:extLst>
          </p:cNvPr>
          <p:cNvSpPr/>
          <p:nvPr/>
        </p:nvSpPr>
        <p:spPr>
          <a:xfrm>
            <a:off x="7859480" y="5069567"/>
            <a:ext cx="974815" cy="243993"/>
          </a:xfrm>
          <a:prstGeom prst="rect">
            <a:avLst/>
          </a:prstGeom>
          <a:solidFill>
            <a:srgbClr val="F2C0B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36FF346-5769-40EE-B279-A297764335ED}"/>
              </a:ext>
            </a:extLst>
          </p:cNvPr>
          <p:cNvSpPr/>
          <p:nvPr/>
        </p:nvSpPr>
        <p:spPr>
          <a:xfrm>
            <a:off x="7852782" y="5452233"/>
            <a:ext cx="1004928" cy="282925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67DE463-9D45-4D5E-A77C-C34B97D6E7DB}"/>
              </a:ext>
            </a:extLst>
          </p:cNvPr>
          <p:cNvSpPr/>
          <p:nvPr/>
        </p:nvSpPr>
        <p:spPr>
          <a:xfrm>
            <a:off x="7840593" y="7034178"/>
            <a:ext cx="1004928" cy="282925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35693E6-A287-4739-8C8D-3C426F1114B3}"/>
              </a:ext>
            </a:extLst>
          </p:cNvPr>
          <p:cNvSpPr/>
          <p:nvPr/>
        </p:nvSpPr>
        <p:spPr>
          <a:xfrm>
            <a:off x="10268403" y="5070603"/>
            <a:ext cx="1004928" cy="282925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50A1F3D-8C5C-4D9F-8C08-071C144FBBAC}"/>
              </a:ext>
            </a:extLst>
          </p:cNvPr>
          <p:cNvSpPr/>
          <p:nvPr/>
        </p:nvSpPr>
        <p:spPr>
          <a:xfrm>
            <a:off x="8077200" y="4130688"/>
            <a:ext cx="609600" cy="296933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F530967-5709-44DE-A4E5-49D35D46A470}"/>
              </a:ext>
            </a:extLst>
          </p:cNvPr>
          <p:cNvSpPr/>
          <p:nvPr/>
        </p:nvSpPr>
        <p:spPr>
          <a:xfrm>
            <a:off x="6492024" y="5345800"/>
            <a:ext cx="609600" cy="296933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4EDD103-7DB1-4F86-9D68-5C23530FC1E7}"/>
              </a:ext>
            </a:extLst>
          </p:cNvPr>
          <p:cNvSpPr/>
          <p:nvPr/>
        </p:nvSpPr>
        <p:spPr>
          <a:xfrm>
            <a:off x="10501440" y="4125081"/>
            <a:ext cx="609600" cy="296933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895398B-6C71-46B9-BD3B-243FA799FF60}"/>
              </a:ext>
            </a:extLst>
          </p:cNvPr>
          <p:cNvSpPr/>
          <p:nvPr/>
        </p:nvSpPr>
        <p:spPr>
          <a:xfrm>
            <a:off x="12853306" y="4125081"/>
            <a:ext cx="609600" cy="296933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CB7653E-3861-44BA-9ABF-CE0162363B36}"/>
              </a:ext>
            </a:extLst>
          </p:cNvPr>
          <p:cNvSpPr/>
          <p:nvPr/>
        </p:nvSpPr>
        <p:spPr>
          <a:xfrm>
            <a:off x="9217924" y="5043096"/>
            <a:ext cx="609600" cy="296933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6DD7DD4-1651-4F24-8513-9CA2C001B537}"/>
              </a:ext>
            </a:extLst>
          </p:cNvPr>
          <p:cNvSpPr/>
          <p:nvPr/>
        </p:nvSpPr>
        <p:spPr>
          <a:xfrm>
            <a:off x="11667071" y="5021325"/>
            <a:ext cx="609600" cy="296933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8518CB4-DFA2-430D-BBE0-E9867A40EC8D}"/>
              </a:ext>
            </a:extLst>
          </p:cNvPr>
          <p:cNvSpPr/>
          <p:nvPr/>
        </p:nvSpPr>
        <p:spPr>
          <a:xfrm>
            <a:off x="6492024" y="7281033"/>
            <a:ext cx="609600" cy="296933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0A07624-ACC1-4EA7-B25D-4F9146D93BEB}"/>
              </a:ext>
            </a:extLst>
          </p:cNvPr>
          <p:cNvSpPr/>
          <p:nvPr/>
        </p:nvSpPr>
        <p:spPr>
          <a:xfrm>
            <a:off x="9222096" y="7054144"/>
            <a:ext cx="609600" cy="296933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88CC931-CB34-4A69-A9ED-6897278452CC}"/>
              </a:ext>
            </a:extLst>
          </p:cNvPr>
          <p:cNvSpPr/>
          <p:nvPr/>
        </p:nvSpPr>
        <p:spPr>
          <a:xfrm>
            <a:off x="8303948" y="6141610"/>
            <a:ext cx="609600" cy="296933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8DEF8D2-A10C-42AA-B201-C1FC778CD5E7}"/>
              </a:ext>
            </a:extLst>
          </p:cNvPr>
          <p:cNvSpPr/>
          <p:nvPr/>
        </p:nvSpPr>
        <p:spPr>
          <a:xfrm>
            <a:off x="10758338" y="6149833"/>
            <a:ext cx="609600" cy="296933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02EEE5F-BA5F-4DDE-8B6F-4634D8B97C94}"/>
              </a:ext>
            </a:extLst>
          </p:cNvPr>
          <p:cNvSpPr/>
          <p:nvPr/>
        </p:nvSpPr>
        <p:spPr>
          <a:xfrm>
            <a:off x="8303948" y="8134967"/>
            <a:ext cx="609600" cy="296933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71952A5-94E6-41E6-8E08-0FCCD8C7D29A}"/>
              </a:ext>
            </a:extLst>
          </p:cNvPr>
          <p:cNvSpPr/>
          <p:nvPr/>
        </p:nvSpPr>
        <p:spPr>
          <a:xfrm>
            <a:off x="6491156" y="9216266"/>
            <a:ext cx="609600" cy="296933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93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Systolic Array</a:t>
            </a:r>
          </a:p>
          <a:p>
            <a:pPr algn="ctr">
              <a:lnSpc>
                <a:spcPts val="5853"/>
              </a:lnSpc>
            </a:pP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0BD6484-E958-446F-B2FF-68131FFD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414" y="1281776"/>
            <a:ext cx="3200400" cy="323690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4D8DF0-2949-4AE4-8D14-2FB80D265D39}"/>
              </a:ext>
            </a:extLst>
          </p:cNvPr>
          <p:cNvSpPr txBox="1"/>
          <p:nvPr/>
        </p:nvSpPr>
        <p:spPr>
          <a:xfrm>
            <a:off x="5353316" y="5288890"/>
            <a:ext cx="5867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0          0      a14   </a:t>
            </a:r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pPr>
              <a:spcBef>
                <a:spcPts val="2400"/>
              </a:spcBef>
            </a:pPr>
            <a:r>
              <a:rPr lang="en-US" altLang="zh-TW" sz="2100" dirty="0"/>
              <a:t>0        a24    a23</a:t>
            </a:r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r>
              <a:rPr lang="en-US" altLang="zh-TW" sz="2100" dirty="0"/>
              <a:t>a34    a33    a32             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54A434C-3721-4BE8-BDF3-833A0BDA07C2}"/>
              </a:ext>
            </a:extLst>
          </p:cNvPr>
          <p:cNvSpPr txBox="1"/>
          <p:nvPr/>
        </p:nvSpPr>
        <p:spPr>
          <a:xfrm>
            <a:off x="8062290" y="2915798"/>
            <a:ext cx="9508343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100" dirty="0"/>
              <a:t>                                                                                                                        b44</a:t>
            </a:r>
          </a:p>
          <a:p>
            <a:pPr>
              <a:spcBef>
                <a:spcPts val="600"/>
              </a:spcBef>
            </a:pPr>
            <a:r>
              <a:rPr lang="en-US" altLang="zh-TW" sz="2100" dirty="0"/>
              <a:t>                                                                                b43                                 b34</a:t>
            </a:r>
          </a:p>
          <a:p>
            <a:pPr>
              <a:spcBef>
                <a:spcPts val="600"/>
              </a:spcBef>
            </a:pPr>
            <a:r>
              <a:rPr lang="en-US" altLang="zh-TW" sz="2100" dirty="0"/>
              <a:t>                                         b42                                b33                                 b24</a:t>
            </a:r>
          </a:p>
          <a:p>
            <a:pPr>
              <a:spcBef>
                <a:spcPts val="600"/>
              </a:spcBef>
            </a:pPr>
            <a:r>
              <a:rPr lang="en-US" altLang="zh-TW" sz="2100" dirty="0"/>
              <a:t>b41                                  b32                                b23                                 b14</a:t>
            </a:r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r>
              <a:rPr lang="en-US" altLang="zh-TW" sz="2100" dirty="0"/>
              <a:t>    b31                                  b22                                 b13</a:t>
            </a:r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r>
              <a:rPr lang="en-US" altLang="zh-TW" sz="2100" dirty="0"/>
              <a:t>    b21                                  b12</a:t>
            </a:r>
          </a:p>
          <a:p>
            <a:pPr>
              <a:spcBef>
                <a:spcPts val="600"/>
              </a:spcBef>
            </a:pPr>
            <a:endParaRPr lang="en-US" altLang="zh-TW" sz="21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42FB0D-82B9-4B6E-982A-D07293B83F31}"/>
              </a:ext>
            </a:extLst>
          </p:cNvPr>
          <p:cNvSpPr/>
          <p:nvPr/>
        </p:nvSpPr>
        <p:spPr>
          <a:xfrm>
            <a:off x="7859481" y="499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46022C-5A82-4B4A-9B9E-520C5D534DD3}"/>
              </a:ext>
            </a:extLst>
          </p:cNvPr>
          <p:cNvSpPr/>
          <p:nvPr/>
        </p:nvSpPr>
        <p:spPr>
          <a:xfrm>
            <a:off x="7846419" y="6903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88A8E5-8080-4199-A4B9-2C3280EEA42B}"/>
              </a:ext>
            </a:extLst>
          </p:cNvPr>
          <p:cNvSpPr/>
          <p:nvPr/>
        </p:nvSpPr>
        <p:spPr>
          <a:xfrm>
            <a:off x="7863835" y="880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E3D0EF-6EFC-425A-8F9C-7581F4B66697}"/>
              </a:ext>
            </a:extLst>
          </p:cNvPr>
          <p:cNvSpPr/>
          <p:nvPr/>
        </p:nvSpPr>
        <p:spPr>
          <a:xfrm>
            <a:off x="10268490" y="499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64B4B4-F6E6-4F62-8363-500592D6FE7B}"/>
              </a:ext>
            </a:extLst>
          </p:cNvPr>
          <p:cNvSpPr/>
          <p:nvPr/>
        </p:nvSpPr>
        <p:spPr>
          <a:xfrm>
            <a:off x="10255428" y="6903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7C8C8D-A4A0-449B-8EDD-428B71FA00B5}"/>
              </a:ext>
            </a:extLst>
          </p:cNvPr>
          <p:cNvSpPr/>
          <p:nvPr/>
        </p:nvSpPr>
        <p:spPr>
          <a:xfrm>
            <a:off x="10272844" y="880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C9AB130-EEC0-4773-ACD9-8EA0886B8548}"/>
              </a:ext>
            </a:extLst>
          </p:cNvPr>
          <p:cNvSpPr/>
          <p:nvPr/>
        </p:nvSpPr>
        <p:spPr>
          <a:xfrm>
            <a:off x="12675868" y="499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C54814-EB44-44B7-91A5-0480BEECA5EB}"/>
              </a:ext>
            </a:extLst>
          </p:cNvPr>
          <p:cNvSpPr/>
          <p:nvPr/>
        </p:nvSpPr>
        <p:spPr>
          <a:xfrm>
            <a:off x="12662806" y="6896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D7D1E6F-A51E-4E14-8DCF-037B33C83512}"/>
              </a:ext>
            </a:extLst>
          </p:cNvPr>
          <p:cNvSpPr/>
          <p:nvPr/>
        </p:nvSpPr>
        <p:spPr>
          <a:xfrm>
            <a:off x="12680222" y="880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3FF3FC3-C22C-41C1-8708-EBD980547615}"/>
              </a:ext>
            </a:extLst>
          </p:cNvPr>
          <p:cNvSpPr/>
          <p:nvPr/>
        </p:nvSpPr>
        <p:spPr>
          <a:xfrm>
            <a:off x="15100662" y="499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B29D50-7DF9-4209-9F8C-08DB0F016C0B}"/>
              </a:ext>
            </a:extLst>
          </p:cNvPr>
          <p:cNvSpPr/>
          <p:nvPr/>
        </p:nvSpPr>
        <p:spPr>
          <a:xfrm>
            <a:off x="15087600" y="6896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9200C8-44FD-4A50-BDFB-FFB712450A14}"/>
              </a:ext>
            </a:extLst>
          </p:cNvPr>
          <p:cNvSpPr/>
          <p:nvPr/>
        </p:nvSpPr>
        <p:spPr>
          <a:xfrm>
            <a:off x="15105016" y="880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DAB8A19-AE1B-40F4-96A5-416DBF358456}"/>
              </a:ext>
            </a:extLst>
          </p:cNvPr>
          <p:cNvCxnSpPr/>
          <p:nvPr/>
        </p:nvCxnSpPr>
        <p:spPr>
          <a:xfrm>
            <a:off x="7239000" y="552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3D44FB0-CBE7-4BBE-9028-E9A909DD502A}"/>
              </a:ext>
            </a:extLst>
          </p:cNvPr>
          <p:cNvCxnSpPr/>
          <p:nvPr/>
        </p:nvCxnSpPr>
        <p:spPr>
          <a:xfrm>
            <a:off x="7239000" y="7429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A79998D-9022-4BD2-A263-4342520D279D}"/>
              </a:ext>
            </a:extLst>
          </p:cNvPr>
          <p:cNvCxnSpPr/>
          <p:nvPr/>
        </p:nvCxnSpPr>
        <p:spPr>
          <a:xfrm>
            <a:off x="7239000" y="933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7C64475-7119-4BEC-916A-6636B027C430}"/>
              </a:ext>
            </a:extLst>
          </p:cNvPr>
          <p:cNvCxnSpPr/>
          <p:nvPr/>
        </p:nvCxnSpPr>
        <p:spPr>
          <a:xfrm>
            <a:off x="8341719" y="45339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AE3817B-5F9E-4214-BA4F-B64549041571}"/>
              </a:ext>
            </a:extLst>
          </p:cNvPr>
          <p:cNvCxnSpPr/>
          <p:nvPr/>
        </p:nvCxnSpPr>
        <p:spPr>
          <a:xfrm>
            <a:off x="10793178" y="454587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6B000D2-09E4-4B92-AD54-4740C0D5AD63}"/>
              </a:ext>
            </a:extLst>
          </p:cNvPr>
          <p:cNvCxnSpPr/>
          <p:nvPr/>
        </p:nvCxnSpPr>
        <p:spPr>
          <a:xfrm>
            <a:off x="13158106" y="45339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3328CF8-D740-4861-B4AC-6B6B91331549}"/>
              </a:ext>
            </a:extLst>
          </p:cNvPr>
          <p:cNvCxnSpPr/>
          <p:nvPr/>
        </p:nvCxnSpPr>
        <p:spPr>
          <a:xfrm>
            <a:off x="15560036" y="45513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A6ED1F3-F2D9-4590-9DEB-357B68A24427}"/>
              </a:ext>
            </a:extLst>
          </p:cNvPr>
          <p:cNvCxnSpPr/>
          <p:nvPr/>
        </p:nvCxnSpPr>
        <p:spPr>
          <a:xfrm>
            <a:off x="8354781" y="62103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8D30B030-820B-4023-A497-F1004A8D293E}"/>
              </a:ext>
            </a:extLst>
          </p:cNvPr>
          <p:cNvCxnSpPr/>
          <p:nvPr/>
        </p:nvCxnSpPr>
        <p:spPr>
          <a:xfrm>
            <a:off x="10806240" y="622227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73FF08D-F41B-4E1F-B9E4-531B0C9E7656}"/>
              </a:ext>
            </a:extLst>
          </p:cNvPr>
          <p:cNvCxnSpPr/>
          <p:nvPr/>
        </p:nvCxnSpPr>
        <p:spPr>
          <a:xfrm>
            <a:off x="13171168" y="62103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116D360-FE8E-4C18-9213-3A58AC6712F9}"/>
              </a:ext>
            </a:extLst>
          </p:cNvPr>
          <p:cNvCxnSpPr/>
          <p:nvPr/>
        </p:nvCxnSpPr>
        <p:spPr>
          <a:xfrm>
            <a:off x="15573098" y="62277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D760BC6-6367-40A7-B6B7-67C399109823}"/>
              </a:ext>
            </a:extLst>
          </p:cNvPr>
          <p:cNvCxnSpPr/>
          <p:nvPr/>
        </p:nvCxnSpPr>
        <p:spPr>
          <a:xfrm>
            <a:off x="8354781" y="81915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B31E388-56CD-4311-89CA-73FD8BFA6EA5}"/>
              </a:ext>
            </a:extLst>
          </p:cNvPr>
          <p:cNvCxnSpPr/>
          <p:nvPr/>
        </p:nvCxnSpPr>
        <p:spPr>
          <a:xfrm>
            <a:off x="10806240" y="820347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66F34FD-93CD-49C7-9C95-B09A5EA2CED8}"/>
              </a:ext>
            </a:extLst>
          </p:cNvPr>
          <p:cNvCxnSpPr/>
          <p:nvPr/>
        </p:nvCxnSpPr>
        <p:spPr>
          <a:xfrm>
            <a:off x="13171168" y="81915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F8D2B14-8DEF-4FA7-B39A-EA556A1776BC}"/>
              </a:ext>
            </a:extLst>
          </p:cNvPr>
          <p:cNvCxnSpPr/>
          <p:nvPr/>
        </p:nvCxnSpPr>
        <p:spPr>
          <a:xfrm>
            <a:off x="15573098" y="82089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71A6E5E-B087-4964-A2AC-15F603970F4F}"/>
              </a:ext>
            </a:extLst>
          </p:cNvPr>
          <p:cNvCxnSpPr/>
          <p:nvPr/>
        </p:nvCxnSpPr>
        <p:spPr>
          <a:xfrm>
            <a:off x="9296400" y="5600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AD99204-AA01-41EA-9278-41419679885D}"/>
              </a:ext>
            </a:extLst>
          </p:cNvPr>
          <p:cNvCxnSpPr/>
          <p:nvPr/>
        </p:nvCxnSpPr>
        <p:spPr>
          <a:xfrm>
            <a:off x="9296400" y="7505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ED34307-0BF6-4147-B839-7256EFAA785F}"/>
              </a:ext>
            </a:extLst>
          </p:cNvPr>
          <p:cNvCxnSpPr/>
          <p:nvPr/>
        </p:nvCxnSpPr>
        <p:spPr>
          <a:xfrm>
            <a:off x="9296400" y="9410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DF2AB73-5D86-44B5-8951-5A3DD31580A5}"/>
              </a:ext>
            </a:extLst>
          </p:cNvPr>
          <p:cNvCxnSpPr/>
          <p:nvPr/>
        </p:nvCxnSpPr>
        <p:spPr>
          <a:xfrm>
            <a:off x="11734800" y="555606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0F22B97-A331-435D-9498-47C291652590}"/>
              </a:ext>
            </a:extLst>
          </p:cNvPr>
          <p:cNvCxnSpPr/>
          <p:nvPr/>
        </p:nvCxnSpPr>
        <p:spPr>
          <a:xfrm>
            <a:off x="11734800" y="746106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04FC58E-955A-4527-83B2-F416E384F90E}"/>
              </a:ext>
            </a:extLst>
          </p:cNvPr>
          <p:cNvCxnSpPr/>
          <p:nvPr/>
        </p:nvCxnSpPr>
        <p:spPr>
          <a:xfrm>
            <a:off x="11734800" y="936606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34D6C330-2B3F-48DB-A01A-4168117542B6}"/>
              </a:ext>
            </a:extLst>
          </p:cNvPr>
          <p:cNvCxnSpPr/>
          <p:nvPr/>
        </p:nvCxnSpPr>
        <p:spPr>
          <a:xfrm>
            <a:off x="14097000" y="552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AD0464C-47B9-4679-AA05-B75D4CA22982}"/>
              </a:ext>
            </a:extLst>
          </p:cNvPr>
          <p:cNvCxnSpPr/>
          <p:nvPr/>
        </p:nvCxnSpPr>
        <p:spPr>
          <a:xfrm>
            <a:off x="14097000" y="7429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7BBDE7F-8F9E-432D-8F8D-7E74231CA054}"/>
              </a:ext>
            </a:extLst>
          </p:cNvPr>
          <p:cNvCxnSpPr/>
          <p:nvPr/>
        </p:nvCxnSpPr>
        <p:spPr>
          <a:xfrm>
            <a:off x="14097000" y="933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C25C173-3593-40EB-B039-8BB01B071AD9}"/>
              </a:ext>
            </a:extLst>
          </p:cNvPr>
          <p:cNvSpPr txBox="1"/>
          <p:nvPr/>
        </p:nvSpPr>
        <p:spPr>
          <a:xfrm>
            <a:off x="7812285" y="4890221"/>
            <a:ext cx="9508343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100" dirty="0"/>
              <a:t>a11*b11        a13          a11*b12        a12          a11*b13        a11</a:t>
            </a:r>
          </a:p>
          <a:p>
            <a:pPr>
              <a:spcBef>
                <a:spcPts val="600"/>
              </a:spcBef>
            </a:pPr>
            <a:r>
              <a:rPr lang="en-US" altLang="zh-TW" sz="2100" dirty="0"/>
              <a:t>a12*b21                        a12*b22</a:t>
            </a:r>
          </a:p>
          <a:p>
            <a:pPr>
              <a:spcBef>
                <a:spcPts val="600"/>
              </a:spcBef>
            </a:pPr>
            <a:r>
              <a:rPr lang="en-US" altLang="zh-TW" sz="2100" dirty="0"/>
              <a:t>a13*b31</a:t>
            </a:r>
          </a:p>
          <a:p>
            <a:pPr>
              <a:spcBef>
                <a:spcPts val="600"/>
              </a:spcBef>
            </a:pPr>
            <a:r>
              <a:rPr lang="en-US" altLang="zh-TW" sz="2100" dirty="0"/>
              <a:t>           </a:t>
            </a:r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r>
              <a:rPr lang="en-US" altLang="zh-TW" sz="2100" dirty="0"/>
              <a:t>a21*b11        a22          a21*b12        a21</a:t>
            </a:r>
          </a:p>
          <a:p>
            <a:pPr>
              <a:spcBef>
                <a:spcPts val="600"/>
              </a:spcBef>
            </a:pPr>
            <a:r>
              <a:rPr lang="en-US" altLang="zh-TW" sz="2100" dirty="0"/>
              <a:t>a22*b21</a:t>
            </a:r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r>
              <a:rPr lang="en-US" altLang="zh-TW" sz="2100" dirty="0"/>
              <a:t>a31*b11        a31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F6E17BC-0630-4833-8E97-CA365A43DB73}"/>
              </a:ext>
            </a:extLst>
          </p:cNvPr>
          <p:cNvSpPr/>
          <p:nvPr/>
        </p:nvSpPr>
        <p:spPr>
          <a:xfrm>
            <a:off x="7854311" y="5025089"/>
            <a:ext cx="974815" cy="243993"/>
          </a:xfrm>
          <a:prstGeom prst="rect">
            <a:avLst/>
          </a:prstGeom>
          <a:solidFill>
            <a:srgbClr val="F2C0B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36FF346-5769-40EE-B279-A297764335ED}"/>
              </a:ext>
            </a:extLst>
          </p:cNvPr>
          <p:cNvSpPr/>
          <p:nvPr/>
        </p:nvSpPr>
        <p:spPr>
          <a:xfrm>
            <a:off x="7847985" y="5359115"/>
            <a:ext cx="1004928" cy="282925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67DE463-9D45-4D5E-A77C-C34B97D6E7DB}"/>
              </a:ext>
            </a:extLst>
          </p:cNvPr>
          <p:cNvSpPr/>
          <p:nvPr/>
        </p:nvSpPr>
        <p:spPr>
          <a:xfrm>
            <a:off x="7860205" y="6957055"/>
            <a:ext cx="1004928" cy="282925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35693E6-A287-4739-8C8D-3C426F1114B3}"/>
              </a:ext>
            </a:extLst>
          </p:cNvPr>
          <p:cNvSpPr/>
          <p:nvPr/>
        </p:nvSpPr>
        <p:spPr>
          <a:xfrm>
            <a:off x="10270592" y="4979843"/>
            <a:ext cx="1004928" cy="282925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4828C36-0B9E-4141-AF98-FE01034FB67C}"/>
              </a:ext>
            </a:extLst>
          </p:cNvPr>
          <p:cNvSpPr/>
          <p:nvPr/>
        </p:nvSpPr>
        <p:spPr>
          <a:xfrm>
            <a:off x="7863835" y="5731823"/>
            <a:ext cx="986246" cy="257744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EB248C3-156D-46BA-AC5F-1825D30DEB4D}"/>
              </a:ext>
            </a:extLst>
          </p:cNvPr>
          <p:cNvSpPr/>
          <p:nvPr/>
        </p:nvSpPr>
        <p:spPr>
          <a:xfrm>
            <a:off x="10284274" y="5352391"/>
            <a:ext cx="990599" cy="28965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9A012F2-DFCC-4647-8E2F-BE28E38E3603}"/>
              </a:ext>
            </a:extLst>
          </p:cNvPr>
          <p:cNvSpPr/>
          <p:nvPr/>
        </p:nvSpPr>
        <p:spPr>
          <a:xfrm>
            <a:off x="12684576" y="4984531"/>
            <a:ext cx="990599" cy="28965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E3793DD-B002-467F-A230-14A5516FEBB5}"/>
              </a:ext>
            </a:extLst>
          </p:cNvPr>
          <p:cNvSpPr/>
          <p:nvPr/>
        </p:nvSpPr>
        <p:spPr>
          <a:xfrm>
            <a:off x="10232351" y="6923259"/>
            <a:ext cx="990599" cy="28965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023C0A9-F0B1-43E2-B1A7-DECC7FD788F6}"/>
              </a:ext>
            </a:extLst>
          </p:cNvPr>
          <p:cNvSpPr/>
          <p:nvPr/>
        </p:nvSpPr>
        <p:spPr>
          <a:xfrm>
            <a:off x="7857214" y="7324961"/>
            <a:ext cx="990599" cy="28965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5176B1D-08AB-4F89-BC18-D54A937DA1FB}"/>
              </a:ext>
            </a:extLst>
          </p:cNvPr>
          <p:cNvSpPr/>
          <p:nvPr/>
        </p:nvSpPr>
        <p:spPr>
          <a:xfrm>
            <a:off x="7876492" y="8901967"/>
            <a:ext cx="990599" cy="28965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2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Systolic Array</a:t>
            </a:r>
          </a:p>
          <a:p>
            <a:pPr algn="ctr">
              <a:lnSpc>
                <a:spcPts val="5853"/>
              </a:lnSpc>
            </a:pP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42FB0D-82B9-4B6E-982A-D07293B83F31}"/>
              </a:ext>
            </a:extLst>
          </p:cNvPr>
          <p:cNvSpPr/>
          <p:nvPr/>
        </p:nvSpPr>
        <p:spPr>
          <a:xfrm>
            <a:off x="4453453" y="4197418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46022C-5A82-4B4A-9B9E-520C5D534DD3}"/>
              </a:ext>
            </a:extLst>
          </p:cNvPr>
          <p:cNvSpPr/>
          <p:nvPr/>
        </p:nvSpPr>
        <p:spPr>
          <a:xfrm>
            <a:off x="4440391" y="6102418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88A8E5-8080-4199-A4B9-2C3280EEA42B}"/>
              </a:ext>
            </a:extLst>
          </p:cNvPr>
          <p:cNvSpPr/>
          <p:nvPr/>
        </p:nvSpPr>
        <p:spPr>
          <a:xfrm>
            <a:off x="4457807" y="8007418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E3D0EF-6EFC-425A-8F9C-7581F4B66697}"/>
              </a:ext>
            </a:extLst>
          </p:cNvPr>
          <p:cNvSpPr/>
          <p:nvPr/>
        </p:nvSpPr>
        <p:spPr>
          <a:xfrm>
            <a:off x="6862462" y="4197418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64B4B4-F6E6-4F62-8363-500592D6FE7B}"/>
              </a:ext>
            </a:extLst>
          </p:cNvPr>
          <p:cNvSpPr/>
          <p:nvPr/>
        </p:nvSpPr>
        <p:spPr>
          <a:xfrm>
            <a:off x="6849400" y="6102418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7C8C8D-A4A0-449B-8EDD-428B71FA00B5}"/>
              </a:ext>
            </a:extLst>
          </p:cNvPr>
          <p:cNvSpPr/>
          <p:nvPr/>
        </p:nvSpPr>
        <p:spPr>
          <a:xfrm>
            <a:off x="6866816" y="8007418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C9AB130-EEC0-4773-ACD9-8EA0886B8548}"/>
              </a:ext>
            </a:extLst>
          </p:cNvPr>
          <p:cNvSpPr/>
          <p:nvPr/>
        </p:nvSpPr>
        <p:spPr>
          <a:xfrm>
            <a:off x="9269840" y="4189551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C54814-EB44-44B7-91A5-0480BEECA5EB}"/>
              </a:ext>
            </a:extLst>
          </p:cNvPr>
          <p:cNvSpPr/>
          <p:nvPr/>
        </p:nvSpPr>
        <p:spPr>
          <a:xfrm>
            <a:off x="9256778" y="6094551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D7D1E6F-A51E-4E14-8DCF-037B33C83512}"/>
              </a:ext>
            </a:extLst>
          </p:cNvPr>
          <p:cNvSpPr/>
          <p:nvPr/>
        </p:nvSpPr>
        <p:spPr>
          <a:xfrm>
            <a:off x="9274194" y="7999551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3FF3FC3-C22C-41C1-8708-EBD980547615}"/>
              </a:ext>
            </a:extLst>
          </p:cNvPr>
          <p:cNvSpPr/>
          <p:nvPr/>
        </p:nvSpPr>
        <p:spPr>
          <a:xfrm>
            <a:off x="11694634" y="4189551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B29D50-7DF9-4209-9F8C-08DB0F016C0B}"/>
              </a:ext>
            </a:extLst>
          </p:cNvPr>
          <p:cNvSpPr/>
          <p:nvPr/>
        </p:nvSpPr>
        <p:spPr>
          <a:xfrm>
            <a:off x="11681572" y="6094551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9200C8-44FD-4A50-BDFB-FFB712450A14}"/>
              </a:ext>
            </a:extLst>
          </p:cNvPr>
          <p:cNvSpPr/>
          <p:nvPr/>
        </p:nvSpPr>
        <p:spPr>
          <a:xfrm>
            <a:off x="11698988" y="7999551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DAB8A19-AE1B-40F4-96A5-416DBF358456}"/>
              </a:ext>
            </a:extLst>
          </p:cNvPr>
          <p:cNvCxnSpPr>
            <a:cxnSpLocks/>
          </p:cNvCxnSpPr>
          <p:nvPr/>
        </p:nvCxnSpPr>
        <p:spPr>
          <a:xfrm>
            <a:off x="3606876" y="4906392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3D44FB0-CBE7-4BBE-9028-E9A909DD502A}"/>
              </a:ext>
            </a:extLst>
          </p:cNvPr>
          <p:cNvCxnSpPr>
            <a:cxnSpLocks/>
          </p:cNvCxnSpPr>
          <p:nvPr/>
        </p:nvCxnSpPr>
        <p:spPr>
          <a:xfrm>
            <a:off x="3606876" y="6811392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A79998D-9022-4BD2-A263-4342520D279D}"/>
              </a:ext>
            </a:extLst>
          </p:cNvPr>
          <p:cNvCxnSpPr>
            <a:cxnSpLocks/>
          </p:cNvCxnSpPr>
          <p:nvPr/>
        </p:nvCxnSpPr>
        <p:spPr>
          <a:xfrm>
            <a:off x="3606876" y="8716392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7C64475-7119-4BEC-916A-6636B027C430}"/>
              </a:ext>
            </a:extLst>
          </p:cNvPr>
          <p:cNvCxnSpPr>
            <a:cxnSpLocks/>
          </p:cNvCxnSpPr>
          <p:nvPr/>
        </p:nvCxnSpPr>
        <p:spPr>
          <a:xfrm>
            <a:off x="5164461" y="3822578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AE3817B-5F9E-4214-BA4F-B64549041571}"/>
              </a:ext>
            </a:extLst>
          </p:cNvPr>
          <p:cNvCxnSpPr>
            <a:cxnSpLocks/>
          </p:cNvCxnSpPr>
          <p:nvPr/>
        </p:nvCxnSpPr>
        <p:spPr>
          <a:xfrm>
            <a:off x="7615920" y="3834552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6B000D2-09E4-4B92-AD54-4740C0D5AD63}"/>
              </a:ext>
            </a:extLst>
          </p:cNvPr>
          <p:cNvCxnSpPr>
            <a:cxnSpLocks/>
          </p:cNvCxnSpPr>
          <p:nvPr/>
        </p:nvCxnSpPr>
        <p:spPr>
          <a:xfrm>
            <a:off x="9980848" y="3822578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3328CF8-D740-4861-B4AC-6B6B91331549}"/>
              </a:ext>
            </a:extLst>
          </p:cNvPr>
          <p:cNvCxnSpPr>
            <a:cxnSpLocks/>
          </p:cNvCxnSpPr>
          <p:nvPr/>
        </p:nvCxnSpPr>
        <p:spPr>
          <a:xfrm>
            <a:off x="12382778" y="3839995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A6ED1F3-F2D9-4590-9DEB-357B68A24427}"/>
              </a:ext>
            </a:extLst>
          </p:cNvPr>
          <p:cNvCxnSpPr>
            <a:cxnSpLocks/>
          </p:cNvCxnSpPr>
          <p:nvPr/>
        </p:nvCxnSpPr>
        <p:spPr>
          <a:xfrm>
            <a:off x="5194017" y="5682631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8D30B030-820B-4023-A497-F1004A8D293E}"/>
              </a:ext>
            </a:extLst>
          </p:cNvPr>
          <p:cNvCxnSpPr>
            <a:cxnSpLocks/>
          </p:cNvCxnSpPr>
          <p:nvPr/>
        </p:nvCxnSpPr>
        <p:spPr>
          <a:xfrm>
            <a:off x="7645476" y="5668795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73FF08D-F41B-4E1F-B9E4-531B0C9E7656}"/>
              </a:ext>
            </a:extLst>
          </p:cNvPr>
          <p:cNvCxnSpPr>
            <a:cxnSpLocks/>
          </p:cNvCxnSpPr>
          <p:nvPr/>
        </p:nvCxnSpPr>
        <p:spPr>
          <a:xfrm>
            <a:off x="10010404" y="5656821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116D360-FE8E-4C18-9213-3A58AC6712F9}"/>
              </a:ext>
            </a:extLst>
          </p:cNvPr>
          <p:cNvCxnSpPr>
            <a:cxnSpLocks/>
          </p:cNvCxnSpPr>
          <p:nvPr/>
        </p:nvCxnSpPr>
        <p:spPr>
          <a:xfrm>
            <a:off x="12412334" y="5674238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D760BC6-6367-40A7-B6B7-67C399109823}"/>
              </a:ext>
            </a:extLst>
          </p:cNvPr>
          <p:cNvCxnSpPr>
            <a:cxnSpLocks/>
          </p:cNvCxnSpPr>
          <p:nvPr/>
        </p:nvCxnSpPr>
        <p:spPr>
          <a:xfrm>
            <a:off x="5194017" y="7638021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B31E388-56CD-4311-89CA-73FD8BFA6EA5}"/>
              </a:ext>
            </a:extLst>
          </p:cNvPr>
          <p:cNvCxnSpPr>
            <a:cxnSpLocks/>
          </p:cNvCxnSpPr>
          <p:nvPr/>
        </p:nvCxnSpPr>
        <p:spPr>
          <a:xfrm>
            <a:off x="7645476" y="7649995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66F34FD-93CD-49C7-9C95-B09A5EA2CED8}"/>
              </a:ext>
            </a:extLst>
          </p:cNvPr>
          <p:cNvCxnSpPr>
            <a:cxnSpLocks/>
          </p:cNvCxnSpPr>
          <p:nvPr/>
        </p:nvCxnSpPr>
        <p:spPr>
          <a:xfrm>
            <a:off x="10010404" y="7638021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F8D2B14-8DEF-4FA7-B39A-EA556A1776BC}"/>
              </a:ext>
            </a:extLst>
          </p:cNvPr>
          <p:cNvCxnSpPr>
            <a:cxnSpLocks/>
          </p:cNvCxnSpPr>
          <p:nvPr/>
        </p:nvCxnSpPr>
        <p:spPr>
          <a:xfrm>
            <a:off x="12412334" y="7655438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71A6E5E-B087-4964-A2AC-15F603970F4F}"/>
              </a:ext>
            </a:extLst>
          </p:cNvPr>
          <p:cNvCxnSpPr>
            <a:cxnSpLocks/>
          </p:cNvCxnSpPr>
          <p:nvPr/>
        </p:nvCxnSpPr>
        <p:spPr>
          <a:xfrm>
            <a:off x="6045276" y="4906392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AD99204-AA01-41EA-9278-41419679885D}"/>
              </a:ext>
            </a:extLst>
          </p:cNvPr>
          <p:cNvCxnSpPr>
            <a:cxnSpLocks/>
          </p:cNvCxnSpPr>
          <p:nvPr/>
        </p:nvCxnSpPr>
        <p:spPr>
          <a:xfrm>
            <a:off x="6045276" y="6811392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ED34307-0BF6-4147-B839-7256EFAA785F}"/>
              </a:ext>
            </a:extLst>
          </p:cNvPr>
          <p:cNvCxnSpPr>
            <a:cxnSpLocks/>
          </p:cNvCxnSpPr>
          <p:nvPr/>
        </p:nvCxnSpPr>
        <p:spPr>
          <a:xfrm>
            <a:off x="6045276" y="8716392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DF2AB73-5D86-44B5-8951-5A3DD31580A5}"/>
              </a:ext>
            </a:extLst>
          </p:cNvPr>
          <p:cNvCxnSpPr>
            <a:cxnSpLocks/>
          </p:cNvCxnSpPr>
          <p:nvPr/>
        </p:nvCxnSpPr>
        <p:spPr>
          <a:xfrm>
            <a:off x="8483676" y="4906392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0F22B97-A331-435D-9498-47C291652590}"/>
              </a:ext>
            </a:extLst>
          </p:cNvPr>
          <p:cNvCxnSpPr>
            <a:cxnSpLocks/>
          </p:cNvCxnSpPr>
          <p:nvPr/>
        </p:nvCxnSpPr>
        <p:spPr>
          <a:xfrm>
            <a:off x="8483676" y="6811392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04FC58E-955A-4527-83B2-F416E384F90E}"/>
              </a:ext>
            </a:extLst>
          </p:cNvPr>
          <p:cNvCxnSpPr>
            <a:cxnSpLocks/>
          </p:cNvCxnSpPr>
          <p:nvPr/>
        </p:nvCxnSpPr>
        <p:spPr>
          <a:xfrm>
            <a:off x="8483676" y="8716392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34D6C330-2B3F-48DB-A01A-4168117542B6}"/>
              </a:ext>
            </a:extLst>
          </p:cNvPr>
          <p:cNvCxnSpPr>
            <a:cxnSpLocks/>
          </p:cNvCxnSpPr>
          <p:nvPr/>
        </p:nvCxnSpPr>
        <p:spPr>
          <a:xfrm>
            <a:off x="10922076" y="4895103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AD0464C-47B9-4679-AA05-B75D4CA22982}"/>
              </a:ext>
            </a:extLst>
          </p:cNvPr>
          <p:cNvCxnSpPr>
            <a:cxnSpLocks/>
          </p:cNvCxnSpPr>
          <p:nvPr/>
        </p:nvCxnSpPr>
        <p:spPr>
          <a:xfrm>
            <a:off x="10922076" y="6800103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7BBDE7F-8F9E-432D-8F8D-7E74231CA054}"/>
              </a:ext>
            </a:extLst>
          </p:cNvPr>
          <p:cNvCxnSpPr>
            <a:cxnSpLocks/>
          </p:cNvCxnSpPr>
          <p:nvPr/>
        </p:nvCxnSpPr>
        <p:spPr>
          <a:xfrm>
            <a:off x="10922076" y="8705103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C25C173-3593-40EB-B039-8BB01B071AD9}"/>
              </a:ext>
            </a:extLst>
          </p:cNvPr>
          <p:cNvSpPr txBox="1"/>
          <p:nvPr/>
        </p:nvSpPr>
        <p:spPr>
          <a:xfrm>
            <a:off x="4690982" y="4209764"/>
            <a:ext cx="8373403" cy="598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dirty="0"/>
              <a:t>a11*b11                               a11*b12                              a11*b13                               a11*b14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a12*b21                               a12*b22                              a12*b23                               a12*b24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a13*b31                               a13*b32                              a13*b33                               a13*b34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a14*b41                               a14*b42                              a14*b43                               a14*b44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            </a:t>
            </a:r>
          </a:p>
          <a:p>
            <a:pPr>
              <a:spcBef>
                <a:spcPts val="1800"/>
              </a:spcBef>
            </a:pPr>
            <a:r>
              <a:rPr lang="en-US" altLang="zh-TW" dirty="0"/>
              <a:t>a21*b11                               a21*b12                              a21*b13                                a21*b14       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a22*b21                               a22*b22                              a22*b23                                a22*b24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a23*b31                               a23*b32                              a23*b33                                a23*b34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a24*b41                               a24*b42                              a24*b43                                a24*b44 </a:t>
            </a:r>
          </a:p>
          <a:p>
            <a:pPr>
              <a:spcBef>
                <a:spcPts val="600"/>
              </a:spcBef>
            </a:pPr>
            <a:endParaRPr lang="en-US" altLang="zh-TW" dirty="0"/>
          </a:p>
          <a:p>
            <a:pPr>
              <a:spcBef>
                <a:spcPts val="1800"/>
              </a:spcBef>
            </a:pPr>
            <a:r>
              <a:rPr lang="en-US" altLang="zh-TW" dirty="0"/>
              <a:t>a31*b11                               a31*b12                              a31*b13                                a31*b14       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a32*b21                               a32*b22                              a32*b23                                a32*b24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a33*b31                               a33*b32                              a33*b33                                a33*b34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a34*b41                               a34*b42                              a34*b43                                a34*b44 </a:t>
            </a:r>
          </a:p>
          <a:p>
            <a:pPr>
              <a:spcBef>
                <a:spcPts val="600"/>
              </a:spcBef>
            </a:pPr>
            <a:endParaRPr lang="en-US" altLang="zh-TW" dirty="0"/>
          </a:p>
          <a:p>
            <a:pPr>
              <a:spcBef>
                <a:spcPts val="600"/>
              </a:spcBef>
            </a:pPr>
            <a:endParaRPr lang="en-US" altLang="zh-TW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F6E17BC-0630-4833-8E97-CA365A43DB73}"/>
              </a:ext>
            </a:extLst>
          </p:cNvPr>
          <p:cNvSpPr/>
          <p:nvPr/>
        </p:nvSpPr>
        <p:spPr>
          <a:xfrm>
            <a:off x="4577092" y="4269966"/>
            <a:ext cx="1240803" cy="289405"/>
          </a:xfrm>
          <a:prstGeom prst="rect">
            <a:avLst/>
          </a:prstGeom>
          <a:solidFill>
            <a:srgbClr val="F2C0B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36FF346-5769-40EE-B279-A297764335ED}"/>
              </a:ext>
            </a:extLst>
          </p:cNvPr>
          <p:cNvSpPr/>
          <p:nvPr/>
        </p:nvSpPr>
        <p:spPr>
          <a:xfrm>
            <a:off x="4577092" y="4573037"/>
            <a:ext cx="1230781" cy="335583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67DE463-9D45-4D5E-A77C-C34B97D6E7DB}"/>
              </a:ext>
            </a:extLst>
          </p:cNvPr>
          <p:cNvSpPr/>
          <p:nvPr/>
        </p:nvSpPr>
        <p:spPr>
          <a:xfrm>
            <a:off x="4562987" y="6142781"/>
            <a:ext cx="1279133" cy="335583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35693E6-A287-4739-8C8D-3C426F1114B3}"/>
              </a:ext>
            </a:extLst>
          </p:cNvPr>
          <p:cNvSpPr/>
          <p:nvPr/>
        </p:nvSpPr>
        <p:spPr>
          <a:xfrm>
            <a:off x="6955800" y="4265480"/>
            <a:ext cx="1279133" cy="288026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4828C36-0B9E-4141-AF98-FE01034FB67C}"/>
              </a:ext>
            </a:extLst>
          </p:cNvPr>
          <p:cNvSpPr/>
          <p:nvPr/>
        </p:nvSpPr>
        <p:spPr>
          <a:xfrm>
            <a:off x="4566885" y="4920543"/>
            <a:ext cx="1255353" cy="305716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EB248C3-156D-46BA-AC5F-1825D30DEB4D}"/>
              </a:ext>
            </a:extLst>
          </p:cNvPr>
          <p:cNvSpPr/>
          <p:nvPr/>
        </p:nvSpPr>
        <p:spPr>
          <a:xfrm>
            <a:off x="6974039" y="4582730"/>
            <a:ext cx="1260894" cy="323662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9A012F2-DFCC-4647-8E2F-BE28E38E3603}"/>
              </a:ext>
            </a:extLst>
          </p:cNvPr>
          <p:cNvSpPr/>
          <p:nvPr/>
        </p:nvSpPr>
        <p:spPr>
          <a:xfrm>
            <a:off x="9371078" y="4269966"/>
            <a:ext cx="1260894" cy="28354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E3793DD-B002-467F-A230-14A5516FEBB5}"/>
              </a:ext>
            </a:extLst>
          </p:cNvPr>
          <p:cNvSpPr/>
          <p:nvPr/>
        </p:nvSpPr>
        <p:spPr>
          <a:xfrm>
            <a:off x="6981116" y="6142781"/>
            <a:ext cx="1260894" cy="34356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023C0A9-F0B1-43E2-B1A7-DECC7FD788F6}"/>
              </a:ext>
            </a:extLst>
          </p:cNvPr>
          <p:cNvSpPr/>
          <p:nvPr/>
        </p:nvSpPr>
        <p:spPr>
          <a:xfrm>
            <a:off x="4572106" y="6460279"/>
            <a:ext cx="1260894" cy="34356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5176B1D-08AB-4F89-BC18-D54A937DA1FB}"/>
              </a:ext>
            </a:extLst>
          </p:cNvPr>
          <p:cNvSpPr/>
          <p:nvPr/>
        </p:nvSpPr>
        <p:spPr>
          <a:xfrm>
            <a:off x="4562035" y="8049941"/>
            <a:ext cx="1260894" cy="34356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23FE4C0-643D-4D94-916F-E97842218FB2}"/>
              </a:ext>
            </a:extLst>
          </p:cNvPr>
          <p:cNvSpPr/>
          <p:nvPr/>
        </p:nvSpPr>
        <p:spPr>
          <a:xfrm>
            <a:off x="4558952" y="5253029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48D1B19-91D3-4658-B46A-87B72C11C840}"/>
              </a:ext>
            </a:extLst>
          </p:cNvPr>
          <p:cNvSpPr/>
          <p:nvPr/>
        </p:nvSpPr>
        <p:spPr>
          <a:xfrm>
            <a:off x="6963700" y="4926605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24BE230-B58E-4980-BB6C-BF1AB6D584F4}"/>
              </a:ext>
            </a:extLst>
          </p:cNvPr>
          <p:cNvSpPr/>
          <p:nvPr/>
        </p:nvSpPr>
        <p:spPr>
          <a:xfrm>
            <a:off x="9371078" y="4576223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CE1DDED-8694-4A0C-969F-32EF58CBE5AD}"/>
              </a:ext>
            </a:extLst>
          </p:cNvPr>
          <p:cNvSpPr/>
          <p:nvPr/>
        </p:nvSpPr>
        <p:spPr>
          <a:xfrm>
            <a:off x="11808934" y="4216505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DB5D756-3A0B-4A99-8754-9A861B05BB06}"/>
              </a:ext>
            </a:extLst>
          </p:cNvPr>
          <p:cNvSpPr/>
          <p:nvPr/>
        </p:nvSpPr>
        <p:spPr>
          <a:xfrm>
            <a:off x="4573097" y="6819900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8D17D0D-EEEE-4BF7-A68F-940C6E1DA17D}"/>
              </a:ext>
            </a:extLst>
          </p:cNvPr>
          <p:cNvSpPr/>
          <p:nvPr/>
        </p:nvSpPr>
        <p:spPr>
          <a:xfrm>
            <a:off x="6978939" y="6520869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4A9CCBA-75F7-4845-8E60-C799D37775FD}"/>
              </a:ext>
            </a:extLst>
          </p:cNvPr>
          <p:cNvSpPr/>
          <p:nvPr/>
        </p:nvSpPr>
        <p:spPr>
          <a:xfrm>
            <a:off x="4569547" y="8392374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4467CAA-6EAD-4D5F-AEFC-B24F86D7B3B6}"/>
              </a:ext>
            </a:extLst>
          </p:cNvPr>
          <p:cNvSpPr/>
          <p:nvPr/>
        </p:nvSpPr>
        <p:spPr>
          <a:xfrm>
            <a:off x="6976157" y="8053770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D9F76DC-AF4E-441E-9E42-1FA680701D6A}"/>
              </a:ext>
            </a:extLst>
          </p:cNvPr>
          <p:cNvSpPr/>
          <p:nvPr/>
        </p:nvSpPr>
        <p:spPr>
          <a:xfrm>
            <a:off x="9365473" y="6132068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BEDE08C-E35D-40AC-863D-FE116B635416}"/>
              </a:ext>
            </a:extLst>
          </p:cNvPr>
          <p:cNvSpPr/>
          <p:nvPr/>
        </p:nvSpPr>
        <p:spPr>
          <a:xfrm>
            <a:off x="6974039" y="5287857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8DBAA31-E743-4B94-A376-CDE82B242E45}"/>
              </a:ext>
            </a:extLst>
          </p:cNvPr>
          <p:cNvSpPr/>
          <p:nvPr/>
        </p:nvSpPr>
        <p:spPr>
          <a:xfrm>
            <a:off x="9375428" y="4932129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328812C-C15E-47CC-9B07-E5A6BDC80FB4}"/>
              </a:ext>
            </a:extLst>
          </p:cNvPr>
          <p:cNvSpPr/>
          <p:nvPr/>
        </p:nvSpPr>
        <p:spPr>
          <a:xfrm>
            <a:off x="11803491" y="4588598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69D07F5-83B6-45EF-99C0-8CD3C5688EA2}"/>
              </a:ext>
            </a:extLst>
          </p:cNvPr>
          <p:cNvSpPr/>
          <p:nvPr/>
        </p:nvSpPr>
        <p:spPr>
          <a:xfrm>
            <a:off x="11795872" y="6128200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61E7D82-B40E-43C2-ACBD-C0289D706CB8}"/>
              </a:ext>
            </a:extLst>
          </p:cNvPr>
          <p:cNvSpPr/>
          <p:nvPr/>
        </p:nvSpPr>
        <p:spPr>
          <a:xfrm>
            <a:off x="9375428" y="6491973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61FEC93-F010-4719-B9B8-51E6D89D1270}"/>
              </a:ext>
            </a:extLst>
          </p:cNvPr>
          <p:cNvSpPr/>
          <p:nvPr/>
        </p:nvSpPr>
        <p:spPr>
          <a:xfrm>
            <a:off x="6977963" y="6859331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D08609A-6C3D-47B0-A81E-DB41BDFE1DB9}"/>
              </a:ext>
            </a:extLst>
          </p:cNvPr>
          <p:cNvSpPr/>
          <p:nvPr/>
        </p:nvSpPr>
        <p:spPr>
          <a:xfrm>
            <a:off x="4573893" y="7179521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2060CEE-D5D9-4573-B4B1-D340F901C21F}"/>
              </a:ext>
            </a:extLst>
          </p:cNvPr>
          <p:cNvSpPr/>
          <p:nvPr/>
        </p:nvSpPr>
        <p:spPr>
          <a:xfrm>
            <a:off x="6981116" y="8392374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6DA2FEF-F44D-4A85-9820-B80099361364}"/>
              </a:ext>
            </a:extLst>
          </p:cNvPr>
          <p:cNvSpPr/>
          <p:nvPr/>
        </p:nvSpPr>
        <p:spPr>
          <a:xfrm>
            <a:off x="9375428" y="8017521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49C99A0-00E2-40F5-ABA4-68EB8E31F100}"/>
              </a:ext>
            </a:extLst>
          </p:cNvPr>
          <p:cNvSpPr/>
          <p:nvPr/>
        </p:nvSpPr>
        <p:spPr>
          <a:xfrm>
            <a:off x="4572457" y="8756147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C057348-8209-469E-92BF-84EA73D9566B}"/>
              </a:ext>
            </a:extLst>
          </p:cNvPr>
          <p:cNvSpPr/>
          <p:nvPr/>
        </p:nvSpPr>
        <p:spPr>
          <a:xfrm>
            <a:off x="9375428" y="5295291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3AEC4E7-39E4-44D8-8BB5-9A71DB70DBE7}"/>
              </a:ext>
            </a:extLst>
          </p:cNvPr>
          <p:cNvSpPr/>
          <p:nvPr/>
        </p:nvSpPr>
        <p:spPr>
          <a:xfrm>
            <a:off x="11813288" y="4944225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71A9FDCA-2C5A-4CD9-8345-3C5F6120007F}"/>
              </a:ext>
            </a:extLst>
          </p:cNvPr>
          <p:cNvSpPr/>
          <p:nvPr/>
        </p:nvSpPr>
        <p:spPr>
          <a:xfrm>
            <a:off x="9375428" y="6870297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76CC8DB-6A66-451E-9F85-3F2BAC7AB473}"/>
              </a:ext>
            </a:extLst>
          </p:cNvPr>
          <p:cNvSpPr/>
          <p:nvPr/>
        </p:nvSpPr>
        <p:spPr>
          <a:xfrm>
            <a:off x="6986238" y="7194221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B748952-E8FB-4E08-87EF-91808BD2C21C}"/>
              </a:ext>
            </a:extLst>
          </p:cNvPr>
          <p:cNvSpPr/>
          <p:nvPr/>
        </p:nvSpPr>
        <p:spPr>
          <a:xfrm>
            <a:off x="4562035" y="9083510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6FF2CD3-D14A-44C2-9359-559F0722747B}"/>
              </a:ext>
            </a:extLst>
          </p:cNvPr>
          <p:cNvSpPr/>
          <p:nvPr/>
        </p:nvSpPr>
        <p:spPr>
          <a:xfrm>
            <a:off x="6981116" y="8753365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171896D0-31FB-46D6-B11A-733CE9C33E0A}"/>
              </a:ext>
            </a:extLst>
          </p:cNvPr>
          <p:cNvSpPr/>
          <p:nvPr/>
        </p:nvSpPr>
        <p:spPr>
          <a:xfrm>
            <a:off x="9365473" y="8368948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08991DC-B857-4FD7-9246-A23FC1DBDEE1}"/>
              </a:ext>
            </a:extLst>
          </p:cNvPr>
          <p:cNvSpPr/>
          <p:nvPr/>
        </p:nvSpPr>
        <p:spPr>
          <a:xfrm>
            <a:off x="11803436" y="6473109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2B800F9-5F06-4E98-B273-C24C83D26E33}"/>
              </a:ext>
            </a:extLst>
          </p:cNvPr>
          <p:cNvSpPr/>
          <p:nvPr/>
        </p:nvSpPr>
        <p:spPr>
          <a:xfrm>
            <a:off x="11801641" y="5303691"/>
            <a:ext cx="1260894" cy="343560"/>
          </a:xfrm>
          <a:prstGeom prst="rect">
            <a:avLst/>
          </a:prstGeom>
          <a:solidFill>
            <a:srgbClr val="A4825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1D4569B-2DE4-4340-B7A7-5A50BCFDDEE6}"/>
              </a:ext>
            </a:extLst>
          </p:cNvPr>
          <p:cNvSpPr/>
          <p:nvPr/>
        </p:nvSpPr>
        <p:spPr>
          <a:xfrm>
            <a:off x="11811000" y="6819900"/>
            <a:ext cx="1260894" cy="343560"/>
          </a:xfrm>
          <a:prstGeom prst="rect">
            <a:avLst/>
          </a:prstGeom>
          <a:solidFill>
            <a:srgbClr val="A4825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F52D459-5B51-476F-96F1-9AE35C561550}"/>
              </a:ext>
            </a:extLst>
          </p:cNvPr>
          <p:cNvSpPr/>
          <p:nvPr/>
        </p:nvSpPr>
        <p:spPr>
          <a:xfrm>
            <a:off x="9363621" y="7215991"/>
            <a:ext cx="1260894" cy="343560"/>
          </a:xfrm>
          <a:prstGeom prst="rect">
            <a:avLst/>
          </a:prstGeom>
          <a:solidFill>
            <a:srgbClr val="A4825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6B91C5E-885B-474E-A08B-DA93B2C1C01E}"/>
              </a:ext>
            </a:extLst>
          </p:cNvPr>
          <p:cNvSpPr/>
          <p:nvPr/>
        </p:nvSpPr>
        <p:spPr>
          <a:xfrm>
            <a:off x="6971319" y="9099707"/>
            <a:ext cx="1260894" cy="343560"/>
          </a:xfrm>
          <a:prstGeom prst="rect">
            <a:avLst/>
          </a:prstGeom>
          <a:solidFill>
            <a:srgbClr val="A4825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752C3C3-44F1-4E98-9BA9-BEE21E901E01}"/>
              </a:ext>
            </a:extLst>
          </p:cNvPr>
          <p:cNvSpPr/>
          <p:nvPr/>
        </p:nvSpPr>
        <p:spPr>
          <a:xfrm>
            <a:off x="9371078" y="8728196"/>
            <a:ext cx="1260894" cy="343560"/>
          </a:xfrm>
          <a:prstGeom prst="rect">
            <a:avLst/>
          </a:prstGeom>
          <a:solidFill>
            <a:srgbClr val="A4825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46A5443-715E-48D1-9DF0-8A6D4DB681D9}"/>
              </a:ext>
            </a:extLst>
          </p:cNvPr>
          <p:cNvSpPr/>
          <p:nvPr/>
        </p:nvSpPr>
        <p:spPr>
          <a:xfrm>
            <a:off x="11803436" y="8368767"/>
            <a:ext cx="1260894" cy="343560"/>
          </a:xfrm>
          <a:prstGeom prst="rect">
            <a:avLst/>
          </a:prstGeom>
          <a:solidFill>
            <a:srgbClr val="A4825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4C1FA93-F321-49C2-830F-8DE7BC27917D}"/>
              </a:ext>
            </a:extLst>
          </p:cNvPr>
          <p:cNvSpPr/>
          <p:nvPr/>
        </p:nvSpPr>
        <p:spPr>
          <a:xfrm>
            <a:off x="11811000" y="8025207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F95F37B-15AC-4CBD-9B7F-E4D0E7E45A53}"/>
              </a:ext>
            </a:extLst>
          </p:cNvPr>
          <p:cNvSpPr/>
          <p:nvPr/>
        </p:nvSpPr>
        <p:spPr>
          <a:xfrm>
            <a:off x="11803436" y="7175806"/>
            <a:ext cx="1260894" cy="343560"/>
          </a:xfrm>
          <a:prstGeom prst="rect">
            <a:avLst/>
          </a:prstGeom>
          <a:solidFill>
            <a:schemeClr val="accent6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3B9FEBF-CEED-46D5-B8EB-FBDA844BE75A}"/>
              </a:ext>
            </a:extLst>
          </p:cNvPr>
          <p:cNvSpPr/>
          <p:nvPr/>
        </p:nvSpPr>
        <p:spPr>
          <a:xfrm>
            <a:off x="9379957" y="9098125"/>
            <a:ext cx="1260894" cy="343560"/>
          </a:xfrm>
          <a:prstGeom prst="rect">
            <a:avLst/>
          </a:prstGeom>
          <a:solidFill>
            <a:schemeClr val="accent6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E4A40ED-0454-4201-AC2A-9A645F4A8AFA}"/>
              </a:ext>
            </a:extLst>
          </p:cNvPr>
          <p:cNvSpPr/>
          <p:nvPr/>
        </p:nvSpPr>
        <p:spPr>
          <a:xfrm>
            <a:off x="11803436" y="8732129"/>
            <a:ext cx="1260894" cy="343560"/>
          </a:xfrm>
          <a:prstGeom prst="rect">
            <a:avLst/>
          </a:prstGeom>
          <a:solidFill>
            <a:schemeClr val="accent6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4F6D6CF8-1B37-49C9-AA8E-FA07FDC122AC}"/>
              </a:ext>
            </a:extLst>
          </p:cNvPr>
          <p:cNvSpPr/>
          <p:nvPr/>
        </p:nvSpPr>
        <p:spPr>
          <a:xfrm>
            <a:off x="11803436" y="9095592"/>
            <a:ext cx="1260894" cy="343560"/>
          </a:xfrm>
          <a:prstGeom prst="rect">
            <a:avLst/>
          </a:prstGeom>
          <a:solidFill>
            <a:schemeClr val="accent1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6" name="圖片 115">
            <a:extLst>
              <a:ext uri="{FF2B5EF4-FFF2-40B4-BE49-F238E27FC236}">
                <a16:creationId xmlns:a16="http://schemas.microsoft.com/office/drawing/2014/main" id="{CDA1E819-3314-47FB-8F06-84DAAC247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552" y="215232"/>
            <a:ext cx="5107260" cy="371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Code &amp; Pragma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863463A-C89A-4F97-9D2E-E9CECEB1AD7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" t="78607" b="-818"/>
          <a:stretch/>
        </p:blipFill>
        <p:spPr bwMode="auto">
          <a:xfrm>
            <a:off x="4114800" y="2320054"/>
            <a:ext cx="9716035" cy="30784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26E5AE-FE4E-4826-92CA-D368FC85FC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737" y="6151866"/>
            <a:ext cx="9656441" cy="313691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FC5B970-823E-4539-9418-9E94B8BE968F}"/>
              </a:ext>
            </a:extLst>
          </p:cNvPr>
          <p:cNvSpPr/>
          <p:nvPr/>
        </p:nvSpPr>
        <p:spPr>
          <a:xfrm>
            <a:off x="3962400" y="2933700"/>
            <a:ext cx="8991600" cy="381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CC854A-FBCE-4B88-820B-DEDAFBF9A656}"/>
              </a:ext>
            </a:extLst>
          </p:cNvPr>
          <p:cNvSpPr/>
          <p:nvPr/>
        </p:nvSpPr>
        <p:spPr>
          <a:xfrm>
            <a:off x="3962400" y="6819900"/>
            <a:ext cx="9448800" cy="381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52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906</Words>
  <Application>Microsoft Office PowerPoint</Application>
  <PresentationFormat>自訂</PresentationFormat>
  <Paragraphs>279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Calibri</vt:lpstr>
      <vt:lpstr>Cambria Math</vt:lpstr>
      <vt:lpstr>Arial</vt:lpstr>
      <vt:lpstr>Times New Roman</vt:lpstr>
      <vt:lpstr>Sifonn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李冠霈</cp:lastModifiedBy>
  <cp:revision>34</cp:revision>
  <dcterms:created xsi:type="dcterms:W3CDTF">2006-08-16T00:00:00Z</dcterms:created>
  <dcterms:modified xsi:type="dcterms:W3CDTF">2022-03-29T15:03:14Z</dcterms:modified>
  <dc:identifier>DADvTq7zOBQ</dc:identifier>
</cp:coreProperties>
</file>