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97c83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a97c83eeb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97c83ee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97c83ee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98376b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98376b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98376b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98376b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97c83ee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97c83ee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97c83ee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a97c83ee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97c83ee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97c83ee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97c83e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97c83e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97c83ee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97c83ee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97c83ee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97c83ee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97c83ee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97c83ee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97c83ee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97c83ee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97c83ee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97c83ee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97c83ee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a97c83ee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97c83ee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97c83ee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98376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98376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a97c83e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a97c83e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97c83e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97c83e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97c83e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97c83e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97c83ee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97c83ee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97c83ee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97c83e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97c83ee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97c83ee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7c83ee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7c83ee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97c83ee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97c83ee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785108" y="85534"/>
            <a:ext cx="1573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7542" y="835152"/>
            <a:ext cx="77289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97865" y="4777358"/>
            <a:ext cx="1401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357242" y="4848911"/>
            <a:ext cx="429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07958" y="4848911"/>
            <a:ext cx="15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xilinx.com/products/boards-and-kits/alveo/u200.html#getting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7275" y="1727850"/>
            <a:ext cx="8584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traveling salesman problem (tsp)</a:t>
            </a:r>
            <a:endParaRPr sz="40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journal</a:t>
            </a:r>
            <a:endParaRPr sz="4000"/>
          </a:p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97865" y="4777358"/>
            <a:ext cx="1401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Application Acceleration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 High-Level Synthesis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307958" y="4848911"/>
            <a:ext cx="15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77721" y="2986289"/>
            <a:ext cx="59907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Acceleration with High-Level Synthesis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Tsing Hua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556" y="69816"/>
            <a:ext cx="706653" cy="55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route permutations "on-the-fly"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// Represent "i" in factorial 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N = 4, i =  5</a:t>
            </a:r>
            <a:r>
              <a:rPr lang="zh-TW"/>
              <a:t> = 0 * </a:t>
            </a:r>
            <a:r>
              <a:rPr lang="zh-TW">
                <a:solidFill>
                  <a:srgbClr val="6AA84F"/>
                </a:solidFill>
              </a:rPr>
              <a:t>3!</a:t>
            </a:r>
            <a:r>
              <a:rPr lang="zh-TW"/>
              <a:t> + 2 * </a:t>
            </a:r>
            <a:r>
              <a:rPr lang="zh-TW">
                <a:solidFill>
                  <a:srgbClr val="6AA84F"/>
                </a:solidFill>
              </a:rPr>
              <a:t>2!</a:t>
            </a:r>
            <a:r>
              <a:rPr lang="zh-TW"/>
              <a:t> + 1 * </a:t>
            </a:r>
            <a:r>
              <a:rPr lang="zh-TW">
                <a:solidFill>
                  <a:srgbClr val="6AA84F"/>
                </a:solidFill>
              </a:rPr>
              <a:t>1!</a:t>
            </a:r>
            <a:r>
              <a:rPr lang="zh-TW"/>
              <a:t> + 0 * </a:t>
            </a:r>
            <a:r>
              <a:rPr lang="zh-TW">
                <a:solidFill>
                  <a:srgbClr val="6AA84F"/>
                </a:solidFill>
              </a:rPr>
              <a:t>0</a:t>
            </a:r>
            <a:r>
              <a:rPr lang="zh-TW"/>
              <a:t> = 0210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for (int k = 0; k &lt; N; ++k)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perm[k] = i / factorial(N - 1 - k);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i = i % factorial(N - 1 - k);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route permutations "on-the-fly"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// Transform the factorial representation into an inversion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01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>
                <a:solidFill>
                  <a:srgbClr val="0000FF"/>
                </a:solidFill>
              </a:rPr>
              <a:t>0</a:t>
            </a:r>
            <a:r>
              <a:rPr lang="zh-TW"/>
              <a:t> -&gt; 0</a:t>
            </a:r>
            <a:r>
              <a:rPr lang="zh-TW">
                <a:solidFill>
                  <a:srgbClr val="FF0000"/>
                </a:solidFill>
              </a:rPr>
              <a:t>1</a:t>
            </a:r>
            <a:r>
              <a:rPr lang="zh-TW"/>
              <a:t>0</a:t>
            </a:r>
            <a:r>
              <a:rPr lang="zh-TW">
                <a:solidFill>
                  <a:srgbClr val="0000FF"/>
                </a:solidFill>
              </a:rPr>
              <a:t>1</a:t>
            </a:r>
            <a:r>
              <a:rPr lang="zh-TW"/>
              <a:t> -&gt; 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10</a:t>
            </a:r>
            <a:r>
              <a:rPr lang="zh-TW">
                <a:solidFill>
                  <a:srgbClr val="0000FF"/>
                </a:solidFill>
              </a:rPr>
              <a:t>2</a:t>
            </a:r>
            <a:r>
              <a:rPr lang="zh-TW"/>
              <a:t> -&gt; 0</a:t>
            </a:r>
            <a:r>
              <a:rPr lang="zh-TW">
                <a:solidFill>
                  <a:srgbClr val="FF0000"/>
                </a:solidFill>
              </a:rPr>
              <a:t>1</a:t>
            </a:r>
            <a:r>
              <a:rPr lang="zh-TW">
                <a:solidFill>
                  <a:srgbClr val="0000FF"/>
                </a:solidFill>
              </a:rPr>
              <a:t>0</a:t>
            </a:r>
            <a:r>
              <a:rPr lang="zh-TW"/>
              <a:t>3 -&gt; 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/>
              <a:t>1</a:t>
            </a:r>
            <a:r>
              <a:rPr lang="zh-TW">
                <a:solidFill>
                  <a:srgbClr val="0000FF"/>
                </a:solidFill>
              </a:rPr>
              <a:t>0</a:t>
            </a:r>
            <a:r>
              <a:rPr lang="zh-TW"/>
              <a:t>3 -&gt; </a:t>
            </a:r>
            <a:r>
              <a:rPr lang="zh-TW">
                <a:solidFill>
                  <a:srgbClr val="FF0000"/>
                </a:solidFill>
              </a:rPr>
              <a:t>0</a:t>
            </a:r>
            <a:r>
              <a:rPr lang="zh-TW">
                <a:solidFill>
                  <a:srgbClr val="0000FF"/>
                </a:solidFill>
              </a:rPr>
              <a:t>1</a:t>
            </a:r>
            <a:r>
              <a:rPr lang="zh-TW"/>
              <a:t>13 -&gt; 0123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for (char k = N - 1; k &gt; 0; --k)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for (char j = k - 1; j &gt;= 0; --j)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	perm[k] += (perm[j] &lt;= perm[k]);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create route permutations "on-the-fly" : N = 4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0: 0000 -&gt; 0(0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2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3</a:t>
            </a:r>
            <a:r>
              <a:rPr lang="zh-TW"/>
              <a:t>) -&gt; 0123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1: 0010 -&gt; 0(0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)(1 + </a:t>
            </a:r>
            <a:r>
              <a:rPr lang="zh-TW">
                <a:solidFill>
                  <a:srgbClr val="FF9900"/>
                </a:solidFill>
              </a:rPr>
              <a:t>2</a:t>
            </a:r>
            <a:r>
              <a:rPr lang="zh-TW"/>
              <a:t>)(0 +</a:t>
            </a:r>
            <a:r>
              <a:rPr lang="zh-TW">
                <a:solidFill>
                  <a:srgbClr val="FF9900"/>
                </a:solidFill>
              </a:rPr>
              <a:t> 2</a:t>
            </a:r>
            <a:r>
              <a:rPr lang="zh-TW"/>
              <a:t>) -&gt; 0132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2: 0100</a:t>
            </a:r>
            <a:r>
              <a:rPr lang="zh-TW"/>
              <a:t> -&gt; 0(1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</a:t>
            </a:r>
            <a:r>
              <a:rPr b="1" lang="zh-TW"/>
              <a:t>(0 + </a:t>
            </a:r>
            <a:r>
              <a:rPr b="1" lang="zh-TW">
                <a:solidFill>
                  <a:srgbClr val="FF9900"/>
                </a:solidFill>
              </a:rPr>
              <a:t>3</a:t>
            </a:r>
            <a:r>
              <a:rPr b="1" lang="zh-TW"/>
              <a:t>)</a:t>
            </a:r>
            <a:r>
              <a:rPr lang="zh-TW"/>
              <a:t> -&gt; 0213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3: 0110</a:t>
            </a:r>
            <a:r>
              <a:rPr lang="zh-TW"/>
              <a:t> -&gt; 0(1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)(1 + </a:t>
            </a:r>
            <a:r>
              <a:rPr lang="zh-TW">
                <a:solidFill>
                  <a:srgbClr val="FF9900"/>
                </a:solidFill>
              </a:rPr>
              <a:t>2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 -&gt; 0231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4: 0200</a:t>
            </a:r>
            <a:r>
              <a:rPr lang="zh-TW"/>
              <a:t> -&gt; 0(2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2</a:t>
            </a:r>
            <a:r>
              <a:rPr lang="zh-TW"/>
              <a:t>) -&gt; 0312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5: 0210</a:t>
            </a:r>
            <a:r>
              <a:rPr lang="zh-TW"/>
              <a:t> -&gt; 0(2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)(1 +</a:t>
            </a:r>
            <a:r>
              <a:rPr lang="zh-TW">
                <a:solidFill>
                  <a:srgbClr val="FF9900"/>
                </a:solidFill>
              </a:rPr>
              <a:t> 1</a:t>
            </a:r>
            <a:r>
              <a:rPr lang="zh-TW"/>
              <a:t>)(0 + </a:t>
            </a:r>
            <a:r>
              <a:rPr lang="zh-TW">
                <a:solidFill>
                  <a:srgbClr val="FF9900"/>
                </a:solidFill>
              </a:rPr>
              <a:t>1</a:t>
            </a:r>
            <a:r>
              <a:rPr lang="zh-TW"/>
              <a:t>) -&gt; 0321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lookup permutation from Distances (small, onto </a:t>
            </a:r>
            <a:r>
              <a:rPr b="1" lang="zh-TW"/>
              <a:t>on-chip</a:t>
            </a:r>
            <a:r>
              <a:rPr lang="zh-TW"/>
              <a:t>)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template&lt;typename 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unsigned int getDistance(const T perm[N], const uint16_t distances[N][N])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#pragma HLS INLINE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unsigned int ret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for(int i = 0; i &lt; N-1; ++i)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	ret += distances[perm[i]][perm[i+1]];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  return ret;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Compare to get the shortest distance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loop_compute: for( unsigned long int i_ = 0; i_ &lt; factorialN; i_ += 1 )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#pragma HLS pipeline II=1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candidate = std::min(candidate, compute(i_, distances));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Last candidate from loop above holds the shortest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shortestDistance = candidate;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Algorism and first attempt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 each possible combination of cities with a recursive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zh-TW">
                <a:solidFill>
                  <a:srgbClr val="9900FF"/>
                </a:solidFill>
              </a:rPr>
              <a:t>cd CPU_POC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zh-TW">
                <a:solidFill>
                  <a:srgbClr val="9900FF"/>
                </a:solidFill>
              </a:rPr>
              <a:t>g++ -O3 main_gold.cpp &amp;&amp; ./a.out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Without hardware accelerator, this takes over a minute.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5700"/>
            <a:ext cx="9144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Simulation</a:t>
            </a:r>
            <a:r>
              <a:rPr lang="zh-TW"/>
              <a:t> (N = 5)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950" y="849225"/>
            <a:ext cx="5848101" cy="40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0"/>
          <p:cNvCxnSpPr/>
          <p:nvPr/>
        </p:nvCxnSpPr>
        <p:spPr>
          <a:xfrm>
            <a:off x="3221400" y="1979750"/>
            <a:ext cx="7236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0"/>
          <p:cNvCxnSpPr/>
          <p:nvPr/>
        </p:nvCxnSpPr>
        <p:spPr>
          <a:xfrm flipH="1" rot="10800000">
            <a:off x="3383575" y="4561900"/>
            <a:ext cx="27195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Synthesis (N = 13)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0" y="1260875"/>
            <a:ext cx="7565501" cy="319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1"/>
          <p:cNvCxnSpPr/>
          <p:nvPr/>
        </p:nvCxnSpPr>
        <p:spPr>
          <a:xfrm>
            <a:off x="4572000" y="1780150"/>
            <a:ext cx="723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1"/>
          <p:cNvCxnSpPr/>
          <p:nvPr/>
        </p:nvCxnSpPr>
        <p:spPr>
          <a:xfrm flipH="1" rot="10800000">
            <a:off x="7001250" y="2029525"/>
            <a:ext cx="3993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1"/>
          <p:cNvCxnSpPr/>
          <p:nvPr/>
        </p:nvCxnSpPr>
        <p:spPr>
          <a:xfrm>
            <a:off x="6627000" y="2266675"/>
            <a:ext cx="7359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1"/>
          <p:cNvCxnSpPr/>
          <p:nvPr/>
        </p:nvCxnSpPr>
        <p:spPr>
          <a:xfrm>
            <a:off x="2435500" y="4262625"/>
            <a:ext cx="27069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Co-Simulation (N = 5)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Something is missing?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475"/>
            <a:ext cx="9144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implemented with 4 parallel memory lookups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+"/>
            </a:pPr>
            <a:r>
              <a:rPr lang="zh-TW">
                <a:solidFill>
                  <a:srgbClr val="9900FF"/>
                </a:solidFill>
              </a:rPr>
              <a:t>cd ./build</a:t>
            </a:r>
            <a:endParaRPr>
              <a:solidFill>
                <a:srgbClr val="9900FF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+"/>
            </a:pPr>
            <a:r>
              <a:rPr lang="zh-TW">
                <a:solidFill>
                  <a:srgbClr val="9900FF"/>
                </a:solidFill>
              </a:rPr>
              <a:t>vitis_hls -p hls_opt.tcl &amp;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loop_compute: for( unsigned long int i_ = 0; i_ &lt; factorialN; i_ += 4 )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#pragma HLS pipeline II=1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candidate0 = std::min(candidate0, compute(i_+0, distances_0));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candidate1 = std::min(candidate1, compute(i_+1, distances_1));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candidate2 = std::min(candidate2, compute(i_+2, distances_2));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candidate3 = std::min(candidate3, compute(i_+3, distances_3));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Simulation (N = 5)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38" y="932550"/>
            <a:ext cx="6998124" cy="385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4"/>
          <p:cNvCxnSpPr/>
          <p:nvPr/>
        </p:nvCxnSpPr>
        <p:spPr>
          <a:xfrm>
            <a:off x="2922000" y="4549550"/>
            <a:ext cx="29691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Vitis HLS C Synthesis (N = 13)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6" y="978213"/>
            <a:ext cx="8642926" cy="318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/>
          <p:nvPr/>
        </p:nvCxnSpPr>
        <p:spPr>
          <a:xfrm flipH="1" rot="10800000">
            <a:off x="6140500" y="1480625"/>
            <a:ext cx="7236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5"/>
          <p:cNvCxnSpPr/>
          <p:nvPr/>
        </p:nvCxnSpPr>
        <p:spPr>
          <a:xfrm>
            <a:off x="8435850" y="1705300"/>
            <a:ext cx="449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5"/>
          <p:cNvCxnSpPr/>
          <p:nvPr/>
        </p:nvCxnSpPr>
        <p:spPr>
          <a:xfrm>
            <a:off x="8111500" y="1942325"/>
            <a:ext cx="7983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1824225" y="3950750"/>
            <a:ext cx="2507400" cy="37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topic: Google map algorism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Shortest time from A to B?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88" y="1656650"/>
            <a:ext cx="6198826" cy="34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your attention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66"/>
              <a:t>https://github.com/teutoniclongboat/traveling-salesperson</a:t>
            </a:r>
            <a:endParaRPr sz="22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TSP?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list of cities and the distances between each pair of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</a:t>
            </a:r>
            <a:r>
              <a:rPr b="1" lang="zh-TW"/>
              <a:t>shortest</a:t>
            </a:r>
            <a:r>
              <a:rPr lang="zh-TW"/>
              <a:t> possible route that visits each city exactly </a:t>
            </a:r>
            <a:r>
              <a:rPr b="1" lang="zh-TW"/>
              <a:t>once</a:t>
            </a:r>
            <a:r>
              <a:rPr lang="zh-TW"/>
              <a:t> and returns to the </a:t>
            </a:r>
            <a:r>
              <a:rPr b="1" lang="zh-TW"/>
              <a:t>origin</a:t>
            </a:r>
            <a:r>
              <a:rPr lang="zh-TW"/>
              <a:t> city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725" y="1938025"/>
            <a:ext cx="3502575" cy="26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 setup and source code by Xilinx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zh-TW"/>
              <a:t>install </a:t>
            </a:r>
            <a:r>
              <a:rPr i="1" lang="zh-TW"/>
              <a:t>xilinx_u200_gen3x16_xdma_1_202110_1</a:t>
            </a:r>
            <a:r>
              <a:rPr lang="zh-TW"/>
              <a:t> as in lab 3 on Ubuntu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https://www.xilinx.com/products/boards-and-kits/alveo/u200.html#gettingStarted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git clone https://github.com/Xilinx/Vitis-Tutorials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cd Vitis-Tutorials/Hardware_Acceleration/Design_Tutorials/04-traveling-salesperson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setup in Vitis_HLS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cd ./build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+"/>
            </a:pPr>
            <a:r>
              <a:rPr lang="zh-TW">
                <a:solidFill>
                  <a:srgbClr val="9900FF"/>
                </a:solidFill>
              </a:rPr>
              <a:t>vitis_hls -p hls.tcl &amp;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City coordinates (input)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–</a:t>
            </a:r>
            <a:r>
              <a:rPr lang="zh-TW" u="sng">
                <a:solidFill>
                  <a:schemeClr val="dk1"/>
                </a:solidFill>
              </a:rPr>
              <a:t>tsp_TB.cpp</a:t>
            </a:r>
            <a:r>
              <a:rPr lang="zh-TW">
                <a:solidFill>
                  <a:schemeClr val="dk1"/>
                </a:solidFill>
              </a:rPr>
              <a:t>–&gt;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Distances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–</a:t>
            </a:r>
            <a:r>
              <a:rPr lang="zh-TW" u="sng">
                <a:solidFill>
                  <a:schemeClr val="dk1"/>
                </a:solidFill>
              </a:rPr>
              <a:t>tsp.cpp</a:t>
            </a:r>
            <a:r>
              <a:rPr lang="zh-TW">
                <a:solidFill>
                  <a:schemeClr val="dk1"/>
                </a:solidFill>
              </a:rPr>
              <a:t>–&gt;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shortest (output)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50" y="556063"/>
            <a:ext cx="3238050" cy="38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Design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tsp function recieved N*N distances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void tsp(</a:t>
            </a:r>
            <a:r>
              <a:rPr b="1" lang="zh-TW"/>
              <a:t>hls::stream</a:t>
            </a:r>
            <a:r>
              <a:rPr lang="zh-TW"/>
              <a:t>&lt;uint16_t&gt;&amp; streamDistances, unsigned int&amp; shortestDistance)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// defines our input as coming from an AXI-Stream via the INTERFACE pragma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#pragma HLS INTERFACE axis port=streamDistances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/>
              <a:t>ormalize</a:t>
            </a:r>
            <a:r>
              <a:rPr lang="zh-TW"/>
              <a:t> Distances[N*N] (float) to Distances[N*N] (int)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Normalizing distances to get the maximum precision on 16-bit integers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uint16_t maxUint = std::numeric_limits&lt;uint16_t&gt;::max();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for ( int i = 0; i &lt; N*N; ++i 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cout &lt;&lt; "Distance (fp32): " &lt;&lt; distances[i] &lt;&lt; " Norm. (uint16): " &lt;&lt; (uint16_t)((distances[i]/maxDist) * maxUint);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inputDistances.write((distances[i]/maxDist) * maxUint);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Hardware Acceleration tricks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distances are stored into an </a:t>
            </a:r>
            <a:r>
              <a:rPr b="1" lang="zh-TW"/>
              <a:t>internal array</a:t>
            </a:r>
            <a:r>
              <a:rPr lang="zh-TW"/>
              <a:t> rather than dedicated memory blocks (When N &lt; 48, </a:t>
            </a:r>
            <a:r>
              <a:rPr b="1" lang="zh-TW"/>
              <a:t>N*N*16 &lt; 36,000</a:t>
            </a:r>
            <a:r>
              <a:rPr lang="zh-TW"/>
              <a:t> (BRAM size))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Lookups performed with </a:t>
            </a:r>
            <a:r>
              <a:rPr b="1" lang="zh-TW"/>
              <a:t>on-chip memory</a:t>
            </a:r>
            <a:r>
              <a:rPr lang="zh-TW"/>
              <a:t> are fast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