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BF1640-45F6-438F-B67F-F1086B5F886A}">
  <a:tblStyle styleId="{A4BF1640-45F6-438F-B67F-F1086B5F88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eeexplore.ieee.org/stamp/stamp.jsp?tp=&amp;arnumber=125072" TargetMode="External"/><Relationship Id="rId3" Type="http://schemas.openxmlformats.org/officeDocument/2006/relationships/hyperlink" Target="http://home.elka.pw.edu.pl/~mmanowie/psap/neue/1%20JPEG%20Overview.ht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29696bb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29696bb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latex: </a:t>
            </a:r>
            <a:endParaRPr/>
          </a:p>
          <a:p>
            <a:pPr indent="0" lvl="0" marL="0" rtl="0" algn="l">
              <a:spcBef>
                <a:spcPts val="0"/>
              </a:spcBef>
              <a:spcAft>
                <a:spcPts val="0"/>
              </a:spcAft>
              <a:buNone/>
            </a:pPr>
            <a:r>
              <a:rPr lang="zh-TW"/>
              <a:t>url : https://latex.codecogs.com/eqneditor/editor.php</a:t>
            </a:r>
            <a:endParaRPr/>
          </a:p>
          <a:p>
            <a:pPr indent="0" lvl="0" marL="0" rtl="0" algn="l">
              <a:spcBef>
                <a:spcPts val="0"/>
              </a:spcBef>
              <a:spcAft>
                <a:spcPts val="0"/>
              </a:spcAft>
              <a:buNone/>
            </a:pPr>
            <a:r>
              <a:rPr lang="zh-TW"/>
              <a:t>F(k) = \lambda (k) \sum_{i=1}^{N}cos(\frac{\pi}{\2N}(2n-1)(k-1)), k=1,2,...,N</a:t>
            </a:r>
            <a:endParaRPr/>
          </a:p>
          <a:p>
            <a:pPr indent="0" lvl="0" marL="0" rtl="0" algn="l">
              <a:spcBef>
                <a:spcPts val="0"/>
              </a:spcBef>
              <a:spcAft>
                <a:spcPts val="0"/>
              </a:spcAft>
              <a:buNone/>
            </a:pPr>
            <a:r>
              <a:rPr lang="zh-TW"/>
              <a:t>f(n) = \sum_{k=1}^{N}\lambda (n)cos(\frac{\pi}{\2N}(2n-1)(k-1)), n=1,2,...,N</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  \lambda(k) = \left \{</a:t>
            </a:r>
            <a:endParaRPr/>
          </a:p>
          <a:p>
            <a:pPr indent="0" lvl="0" marL="0" rtl="0" algn="l">
              <a:spcBef>
                <a:spcPts val="0"/>
              </a:spcBef>
              <a:spcAft>
                <a:spcPts val="0"/>
              </a:spcAft>
              <a:buNone/>
            </a:pPr>
            <a:r>
              <a:rPr lang="zh-TW"/>
              <a:t>  \begin{aligned}</a:t>
            </a:r>
            <a:endParaRPr/>
          </a:p>
          <a:p>
            <a:pPr indent="0" lvl="0" marL="0" rtl="0" algn="l">
              <a:spcBef>
                <a:spcPts val="0"/>
              </a:spcBef>
              <a:spcAft>
                <a:spcPts val="0"/>
              </a:spcAft>
              <a:buNone/>
            </a:pPr>
            <a:r>
              <a:rPr lang="zh-TW"/>
              <a:t>    &amp;\frac{1}{\sqrt{N}} &amp;&amp; \text{when}\ k=1, \\</a:t>
            </a:r>
            <a:endParaRPr/>
          </a:p>
          <a:p>
            <a:pPr indent="0" lvl="0" marL="0" rtl="0" algn="l">
              <a:spcBef>
                <a:spcPts val="0"/>
              </a:spcBef>
              <a:spcAft>
                <a:spcPts val="0"/>
              </a:spcAft>
              <a:buNone/>
            </a:pPr>
            <a:r>
              <a:rPr lang="zh-TW"/>
              <a:t>    &amp;\frac{2}{\sqrt{N}} &amp;&amp; \text{when}\ 2\leq k\leq N.</a:t>
            </a:r>
            <a:endParaRPr/>
          </a:p>
          <a:p>
            <a:pPr indent="0" lvl="0" marL="0" rtl="0" algn="l">
              <a:spcBef>
                <a:spcPts val="0"/>
              </a:spcBef>
              <a:spcAft>
                <a:spcPts val="0"/>
              </a:spcAft>
              <a:buNone/>
            </a:pPr>
            <a:r>
              <a:rPr lang="zh-TW"/>
              <a:t>  \end{aligned} \right.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68cb7b942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68cb7b942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https://users.cs.cf.ac.uk/dave/Multimedia/PDF/10_DCT.pdf</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68cb7b942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68cb7b942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68cb7b94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68cb7b94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ref:</a:t>
            </a:r>
            <a:r>
              <a:rPr lang="zh-TW" u="sng">
                <a:solidFill>
                  <a:schemeClr val="hlink"/>
                </a:solidFill>
                <a:hlinkClick r:id="rId2"/>
              </a:rPr>
              <a:t>https://ieeexplore.ieee.org/stamp/stamp.jsp?tp=&amp;arnumber=125072</a:t>
            </a:r>
            <a:endParaRPr/>
          </a:p>
          <a:p>
            <a:pPr indent="0" lvl="0" marL="0" rtl="0" algn="l">
              <a:spcBef>
                <a:spcPts val="0"/>
              </a:spcBef>
              <a:spcAft>
                <a:spcPts val="0"/>
              </a:spcAft>
              <a:buNone/>
            </a:pPr>
            <a:r>
              <a:rPr lang="zh-TW" u="sng">
                <a:solidFill>
                  <a:schemeClr val="hlink"/>
                </a:solidFill>
                <a:hlinkClick r:id="rId3"/>
              </a:rPr>
              <a:t>http://home.elka.pw.edu.pl/~mmanowie/psap/neue/1%20JPEG%20Overview.htm</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RLE </a:t>
            </a:r>
            <a:endParaRPr/>
          </a:p>
          <a:p>
            <a:pPr indent="0" lvl="0" marL="0" rtl="0" algn="l">
              <a:spcBef>
                <a:spcPts val="0"/>
              </a:spcBef>
              <a:spcAft>
                <a:spcPts val="0"/>
              </a:spcAft>
              <a:buNone/>
            </a:pPr>
            <a:r>
              <a:rPr lang="zh-TW"/>
              <a:t>講完ZIG ZAG講parser</a:t>
            </a:r>
            <a:endParaRPr/>
          </a:p>
          <a:p>
            <a:pPr indent="0" lvl="0" marL="0" rtl="0" algn="l">
              <a:spcBef>
                <a:spcPts val="0"/>
              </a:spcBef>
              <a:spcAft>
                <a:spcPts val="0"/>
              </a:spcAft>
              <a:buClr>
                <a:schemeClr val="dk1"/>
              </a:buClr>
              <a:buSzPts val="1100"/>
              <a:buFont typeface="Arial"/>
              <a:buNone/>
            </a:pPr>
            <a:r>
              <a:rPr lang="zh-TW"/>
              <a:t>Till now, We already  know how JPEG compress the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But we haven’t introduce how we get Tables &amp; image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68cb7b942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68cb7b942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介紹table特性</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68cb7b942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68cb7b942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solidFill>
                  <a:schemeClr val="dk1"/>
                </a:solidFill>
              </a:rPr>
              <a:t>SOF0: start of frame 0, 0代表baseline</a:t>
            </a:r>
            <a:endParaRPr sz="1400">
              <a:solidFill>
                <a:schemeClr val="dk1"/>
              </a:solidFill>
            </a:endParaRPr>
          </a:p>
          <a:p>
            <a:pPr indent="0" lvl="0" marL="0" rtl="0" algn="l">
              <a:spcBef>
                <a:spcPts val="0"/>
              </a:spcBef>
              <a:spcAft>
                <a:spcPts val="0"/>
              </a:spcAft>
              <a:buNone/>
            </a:pPr>
            <a:r>
              <a:rPr lang="zh-TW" sz="1400">
                <a:solidFill>
                  <a:schemeClr val="dk1"/>
                </a:solidFill>
              </a:rPr>
              <a:t>APP0: JFIF 持有資訊</a:t>
            </a:r>
            <a:endParaRPr sz="1400">
              <a:solidFill>
                <a:schemeClr val="dk1"/>
              </a:solidFill>
            </a:endParaRPr>
          </a:p>
          <a:p>
            <a:pPr indent="0" lvl="0" marL="0" rtl="0" algn="l">
              <a:spcBef>
                <a:spcPts val="0"/>
              </a:spcBef>
              <a:spcAft>
                <a:spcPts val="0"/>
              </a:spcAft>
              <a:buNone/>
            </a:pPr>
            <a:r>
              <a:rPr lang="zh-TW" sz="1400">
                <a:solidFill>
                  <a:schemeClr val="dk1"/>
                </a:solidFill>
              </a:rPr>
              <a:t>無數據區段：長度只有 2 bytes</a:t>
            </a:r>
            <a:endParaRPr sz="1400">
              <a:solidFill>
                <a:schemeClr val="dk1"/>
              </a:solidFill>
            </a:endParaRPr>
          </a:p>
          <a:p>
            <a:pPr indent="0" lvl="0" marL="0" rtl="0" algn="l">
              <a:spcBef>
                <a:spcPts val="0"/>
              </a:spcBef>
              <a:spcAft>
                <a:spcPts val="0"/>
              </a:spcAft>
              <a:buNone/>
            </a:pPr>
            <a:r>
              <a:rPr lang="zh-TW" sz="1400">
                <a:solidFill>
                  <a:schemeClr val="dk1"/>
                </a:solidFill>
              </a:rPr>
              <a:t>有數據區段：在標記碼之後，會緊跟着 2 bytes ，表示整個區段扣除那 2 bytes 標記碼之後的長度。</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68cb7b94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68cb7b94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68cb7b942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68cb7b942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68cb7b942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68cb7b942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68cb7b94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68cb7b94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6b0a4f5e9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6b0a4f5e9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68cb7b94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68cb7b94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68cb7b94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68cb7b94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68cb7b94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68cb7b94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68cb7b942_5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68cb7b942_5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68cb7b942_5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68cb7b942_5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\begin{bmatrix}</a:t>
            </a:r>
            <a:endParaRPr/>
          </a:p>
          <a:p>
            <a:pPr indent="0" lvl="0" marL="0" rtl="0" algn="l">
              <a:spcBef>
                <a:spcPts val="0"/>
              </a:spcBef>
              <a:spcAft>
                <a:spcPts val="0"/>
              </a:spcAft>
              <a:buClr>
                <a:schemeClr val="dk1"/>
              </a:buClr>
              <a:buSzPts val="1100"/>
              <a:buFont typeface="Arial"/>
              <a:buNone/>
            </a:pPr>
            <a:r>
              <a:rPr lang="zh-TW"/>
              <a:t>-173 &amp; 0 &amp; 0 &amp; 0 &amp; 0 &amp; 0 &amp; 0 &amp; 0 \\</a:t>
            </a:r>
            <a:endParaRPr/>
          </a:p>
          <a:p>
            <a:pPr indent="0" lvl="0" marL="0" rtl="0" algn="l">
              <a:spcBef>
                <a:spcPts val="0"/>
              </a:spcBef>
              <a:spcAft>
                <a:spcPts val="0"/>
              </a:spcAft>
              <a:buClr>
                <a:schemeClr val="dk1"/>
              </a:buClr>
              <a:buSzPts val="1100"/>
              <a:buFont typeface="Arial"/>
              <a:buNone/>
            </a:pPr>
            <a:r>
              <a:rPr lang="zh-TW"/>
              <a:t>   0 &amp; 0 &amp; 0 &amp; 0 &amp; 0 &amp; 0 &amp; 0 &amp; 0 \\</a:t>
            </a:r>
            <a:endParaRPr/>
          </a:p>
          <a:p>
            <a:pPr indent="0" lvl="0" marL="0" rtl="0" algn="l">
              <a:spcBef>
                <a:spcPts val="0"/>
              </a:spcBef>
              <a:spcAft>
                <a:spcPts val="0"/>
              </a:spcAft>
              <a:buClr>
                <a:schemeClr val="dk1"/>
              </a:buClr>
              <a:buSzPts val="1100"/>
              <a:buFont typeface="Arial"/>
              <a:buNone/>
            </a:pPr>
            <a:r>
              <a:rPr lang="zh-TW"/>
              <a:t>   0 &amp; 0 &amp; 0 &amp; 0 &amp; 0 &amp; 0 &amp; 0 &amp; 0 \\</a:t>
            </a:r>
            <a:endParaRPr/>
          </a:p>
          <a:p>
            <a:pPr indent="0" lvl="0" marL="0" rtl="0" algn="l">
              <a:spcBef>
                <a:spcPts val="0"/>
              </a:spcBef>
              <a:spcAft>
                <a:spcPts val="0"/>
              </a:spcAft>
              <a:buClr>
                <a:schemeClr val="dk1"/>
              </a:buClr>
              <a:buSzPts val="1100"/>
              <a:buFont typeface="Arial"/>
              <a:buNone/>
            </a:pPr>
            <a:r>
              <a:rPr lang="zh-TW"/>
              <a:t>   0 &amp; 0 &amp; 0 &amp; 0 &amp; 0 &amp; 0 &amp; 0 &amp; 0 \\</a:t>
            </a:r>
            <a:endParaRPr/>
          </a:p>
          <a:p>
            <a:pPr indent="0" lvl="0" marL="0" rtl="0" algn="l">
              <a:spcBef>
                <a:spcPts val="0"/>
              </a:spcBef>
              <a:spcAft>
                <a:spcPts val="0"/>
              </a:spcAft>
              <a:buClr>
                <a:schemeClr val="dk1"/>
              </a:buClr>
              <a:buSzPts val="1100"/>
              <a:buFont typeface="Arial"/>
              <a:buNone/>
            </a:pPr>
            <a:r>
              <a:rPr lang="zh-TW"/>
              <a:t>   0 &amp; 0 &amp; 0 &amp; 0 &amp; 0 &amp; 0 &amp; 0 &amp; 0 \\</a:t>
            </a:r>
            <a:endParaRPr/>
          </a:p>
          <a:p>
            <a:pPr indent="0" lvl="0" marL="0" rtl="0" algn="l">
              <a:spcBef>
                <a:spcPts val="0"/>
              </a:spcBef>
              <a:spcAft>
                <a:spcPts val="0"/>
              </a:spcAft>
              <a:buClr>
                <a:schemeClr val="dk1"/>
              </a:buClr>
              <a:buSzPts val="1100"/>
              <a:buFont typeface="Arial"/>
              <a:buNone/>
            </a:pPr>
            <a:r>
              <a:rPr lang="zh-TW"/>
              <a:t>   0 &amp; 0 &amp; 0 &amp; 0 &amp; 0 &amp; 0 &amp; 0 &amp; 0 \\</a:t>
            </a:r>
            <a:endParaRPr/>
          </a:p>
          <a:p>
            <a:pPr indent="0" lvl="0" marL="0" rtl="0" algn="l">
              <a:spcBef>
                <a:spcPts val="0"/>
              </a:spcBef>
              <a:spcAft>
                <a:spcPts val="0"/>
              </a:spcAft>
              <a:buClr>
                <a:schemeClr val="dk1"/>
              </a:buClr>
              <a:buSzPts val="1100"/>
              <a:buFont typeface="Arial"/>
              <a:buNone/>
            </a:pPr>
            <a:r>
              <a:rPr lang="zh-TW"/>
              <a:t>   0 &amp; 0 &amp; 0 &amp; 0 &amp; 0 &amp; 0 &amp; 0 &amp; 0 \\</a:t>
            </a:r>
            <a:endParaRPr/>
          </a:p>
          <a:p>
            <a:pPr indent="0" lvl="0" marL="0" rtl="0" algn="l">
              <a:spcBef>
                <a:spcPts val="0"/>
              </a:spcBef>
              <a:spcAft>
                <a:spcPts val="0"/>
              </a:spcAft>
              <a:buClr>
                <a:schemeClr val="dk1"/>
              </a:buClr>
              <a:buSzPts val="1100"/>
              <a:buFont typeface="Arial"/>
              <a:buNone/>
            </a:pPr>
            <a:r>
              <a:rPr lang="zh-TW"/>
              <a:t>   0 &amp; 0 &amp; 0 &amp; 0 &amp; 0 &amp; 0 &amp; 0 &amp; 0 \\</a:t>
            </a:r>
            <a:endParaRPr/>
          </a:p>
          <a:p>
            <a:pPr indent="0" lvl="0" marL="0" rtl="0" algn="l">
              <a:spcBef>
                <a:spcPts val="0"/>
              </a:spcBef>
              <a:spcAft>
                <a:spcPts val="0"/>
              </a:spcAft>
              <a:buClr>
                <a:schemeClr val="dk1"/>
              </a:buClr>
              <a:buSzPts val="1100"/>
              <a:buFont typeface="Arial"/>
              <a:buNone/>
            </a:pPr>
            <a:r>
              <a:rPr lang="zh-TW"/>
              <a:t>\end{bmatrix}</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68cb7b942_5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68cb7b942_5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68cb7b9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68cb7b9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6b0a4f5e9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6b0a4f5e9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 Fill in missing colour information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68cb7b94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268cb7b94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26b0a4f5e9_8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26b0a4f5e9_8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6b0a4f5e9_8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6b0a4f5e9_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68cb7b942_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68cb7b942_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68cb7b942_8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68cb7b942_8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26b0a4f5e9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26b0a4f5e9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26b0a4f5e9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26b0a4f5e9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68cb7b942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268cb7b942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26b0a4f5e9_8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26b0a4f5e9_8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26b0a4f5e9_8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26b0a4f5e9_8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268cb7b942_8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268cb7b942_8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68cb7b942_8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68cb7b942_8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268cb7b942_8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268cb7b942_8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29696bb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29696bb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rgbClr val="3D454D"/>
              </a:buClr>
              <a:buSzPts val="1350"/>
              <a:buAutoNum type="arabicPeriod"/>
            </a:pPr>
            <a:r>
              <a:rPr lang="zh-TW" sz="1350">
                <a:solidFill>
                  <a:srgbClr val="3D454D"/>
                </a:solidFill>
                <a:highlight>
                  <a:srgbClr val="F8FDFF"/>
                </a:highlight>
              </a:rPr>
              <a:t>亮度的變化比顏色的變化更重要：人類視網膜包含大約 1.2 億個對亮度敏感的視桿細胞，但只有大約 600 萬個對顏色敏感的視錐細胞。</a:t>
            </a:r>
            <a:endParaRPr sz="1350">
              <a:solidFill>
                <a:srgbClr val="3D454D"/>
              </a:solidFill>
              <a:highlight>
                <a:srgbClr val="F8FDFF"/>
              </a:highlight>
            </a:endParaRPr>
          </a:p>
          <a:p>
            <a:pPr indent="-314325" lvl="0" marL="457200" rtl="0" algn="l">
              <a:lnSpc>
                <a:spcPct val="115000"/>
              </a:lnSpc>
              <a:spcBef>
                <a:spcPts val="0"/>
              </a:spcBef>
              <a:spcAft>
                <a:spcPts val="0"/>
              </a:spcAft>
              <a:buClr>
                <a:srgbClr val="3D454D"/>
              </a:buClr>
              <a:buSzPts val="1350"/>
              <a:buAutoNum type="arabicPeriod"/>
            </a:pPr>
            <a:r>
              <a:rPr lang="zh-TW" sz="1350">
                <a:solidFill>
                  <a:srgbClr val="3D454D"/>
                </a:solidFill>
                <a:highlight>
                  <a:srgbClr val="F8FDFF"/>
                </a:highlight>
              </a:rPr>
              <a:t>低頻變化比高頻變化更重要。人眼擅長判斷低頻光的變化，比如物體的邊緣。它在判斷高頻光線變化時不太準確，例如繁忙圖案或紋理中的精細細節。</a:t>
            </a:r>
            <a:r>
              <a:rPr lang="zh-TW" sz="1350">
                <a:solidFill>
                  <a:srgbClr val="3D454D"/>
                </a:solidFill>
                <a:highlight>
                  <a:srgbClr val="F8FDFF"/>
                </a:highlight>
              </a:rPr>
              <a:t>花豹</a:t>
            </a:r>
            <a:r>
              <a:rPr lang="zh-TW" sz="1350">
                <a:solidFill>
                  <a:srgbClr val="3D454D"/>
                </a:solidFill>
                <a:highlight>
                  <a:srgbClr val="F8FDFF"/>
                </a:highlight>
              </a:rPr>
              <a:t>(leopard)偽裝之所以起作用，部分原因是高頻模式破壞了被偽裝事物的低頻邊緣。</a:t>
            </a:r>
            <a:endParaRPr sz="1350">
              <a:solidFill>
                <a:srgbClr val="3D454D"/>
              </a:solidFill>
              <a:highlight>
                <a:srgbClr val="F8FDFF"/>
              </a:highlight>
            </a:endParaRPr>
          </a:p>
          <a:p>
            <a:pPr indent="0" lvl="0" marL="0" rtl="0" algn="l">
              <a:spcBef>
                <a:spcPts val="0"/>
              </a:spcBef>
              <a:spcAft>
                <a:spcPts val="0"/>
              </a:spcAft>
              <a:buNone/>
            </a:pPr>
            <a:r>
              <a:t/>
            </a:r>
            <a:endParaRPr sz="1350">
              <a:solidFill>
                <a:srgbClr val="3D454D"/>
              </a:solidFill>
              <a:highlight>
                <a:srgbClr val="F8FDFF"/>
              </a:highlight>
            </a:endParaRPr>
          </a:p>
          <a:p>
            <a:pPr indent="0" lvl="0" marL="0" rtl="0" algn="l">
              <a:spcBef>
                <a:spcPts val="0"/>
              </a:spcBef>
              <a:spcAft>
                <a:spcPts val="0"/>
              </a:spcAft>
              <a:buNone/>
            </a:pPr>
            <a:r>
              <a:rPr lang="zh-TW" sz="1350">
                <a:solidFill>
                  <a:srgbClr val="3D454D"/>
                </a:solidFill>
                <a:highlight>
                  <a:srgbClr val="F8FDFF"/>
                </a:highlight>
              </a:rPr>
              <a:t>The human eye is less sensitive to delity in higher-frequency components.</a:t>
            </a:r>
            <a:endParaRPr sz="1350">
              <a:solidFill>
                <a:srgbClr val="3D454D"/>
              </a:solidFill>
              <a:highlight>
                <a:srgbClr val="F8FD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268cb7b942_8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268cb7b942_8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26b0a4f5e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26b0a4f5e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26b0a4f5e9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26b0a4f5e9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268cb7b942_8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268cb7b942_8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26b0a4f5e9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26b0a4f5e9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268cb7b942_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268cb7b942_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268cb7b942_8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268cb7b942_8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26b0a4f5e9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26b0a4f5e9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268cb7b942_8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268cb7b942_8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26b0a4f5e9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26b0a4f5e9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6b0a4f5e9_8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6b0a4f5e9_8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268cb7b942_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268cb7b942_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26b70740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26b70740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29696bb0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29696bb0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29696bb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29696bb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29696bb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29696bb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800">
                <a:solidFill>
                  <a:srgbClr val="595959"/>
                </a:solidFill>
              </a:rPr>
              <a:t>These sampling factors dictate how many 8x8 pixel sections are to be placed within an MCU.</a:t>
            </a:r>
            <a:endParaRPr sz="1800">
              <a:solidFill>
                <a:srgbClr val="595959"/>
              </a:solidFill>
            </a:endParaRPr>
          </a:p>
          <a:p>
            <a:pPr indent="0" lvl="0" marL="0" rtl="0" algn="l">
              <a:lnSpc>
                <a:spcPct val="115000"/>
              </a:lnSpc>
              <a:spcBef>
                <a:spcPts val="1200"/>
              </a:spcBef>
              <a:spcAft>
                <a:spcPts val="0"/>
              </a:spcAft>
              <a:buNone/>
            </a:pPr>
            <a:r>
              <a:rPr lang="zh-TW" sz="1800">
                <a:solidFill>
                  <a:srgbClr val="595959"/>
                </a:solidFill>
              </a:rPr>
              <a:t>注意，MCU 的寬、高並不固定爲 16 px，甚至未必是正方形，而是取決於顏色分量的採樣率。</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t/>
            </a:r>
            <a:endParaRPr sz="1800">
              <a:solidFill>
                <a:srgbClr val="59595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6b0a4f5e9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6b0a4f5e9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1.jp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jpg"/><Relationship Id="rId4" Type="http://schemas.openxmlformats.org/officeDocument/2006/relationships/image" Target="../media/image22.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1.jp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1.jp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40.png"/><Relationship Id="rId5" Type="http://schemas.openxmlformats.org/officeDocument/2006/relationships/image" Target="../media/image23.png"/><Relationship Id="rId6" Type="http://schemas.openxmlformats.org/officeDocument/2006/relationships/image" Target="../media/image18.png"/><Relationship Id="rId7" Type="http://schemas.openxmlformats.org/officeDocument/2006/relationships/image" Target="../media/image26.png"/><Relationship Id="rId8"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0.png"/><Relationship Id="rId5" Type="http://schemas.openxmlformats.org/officeDocument/2006/relationships/image" Target="../media/image40.png"/><Relationship Id="rId6" Type="http://schemas.openxmlformats.org/officeDocument/2006/relationships/image" Target="../media/image23.png"/><Relationship Id="rId7"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3.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2.png"/><Relationship Id="rId4" Type="http://schemas.openxmlformats.org/officeDocument/2006/relationships/image" Target="../media/image45.png"/><Relationship Id="rId5"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7.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4.png"/><Relationship Id="rId4" Type="http://schemas.openxmlformats.org/officeDocument/2006/relationships/image" Target="../media/image50.png"/><Relationship Id="rId5" Type="http://schemas.openxmlformats.org/officeDocument/2006/relationships/image" Target="../media/image5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6.png"/><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github.com/Xilinx/Vitis_Libraries" TargetMode="External"/><Relationship Id="rId4" Type="http://schemas.openxmlformats.org/officeDocument/2006/relationships/hyperlink" Target="https://zh.m.wikipedia.org/zh-tw/JPEG" TargetMode="External"/><Relationship Id="rId5" Type="http://schemas.openxmlformats.org/officeDocument/2006/relationships/hyperlink" Target="https://ieeexplore.ieee.org/stamp/stamp.jsp?tp=&amp;arnumber=7077268" TargetMode="External"/><Relationship Id="rId6" Type="http://schemas.openxmlformats.org/officeDocument/2006/relationships/hyperlink" Target="https://github.com/MROS/jpeg_tutorial" TargetMode="External"/><Relationship Id="rId7" Type="http://schemas.openxmlformats.org/officeDocument/2006/relationships/hyperlink" Target="http://twins.ee.nctu.edu.tw/courses/soclab_04/lab_hw_pdf/proj1_jpeg_introduction.pdf?fbclid=IwAR2Gu2K17iUQ6HBCnA_EciUFAAWZQMPjbZoJ0tlEY2SWJoNpdf3k7wprY4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5772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Codec</a:t>
            </a:r>
            <a:endParaRPr/>
          </a:p>
          <a:p>
            <a:pPr indent="0" lvl="0" marL="0" rtl="0" algn="ctr">
              <a:spcBef>
                <a:spcPts val="0"/>
              </a:spcBef>
              <a:spcAft>
                <a:spcPts val="0"/>
              </a:spcAft>
              <a:buNone/>
            </a:pPr>
            <a:r>
              <a:rPr lang="zh-TW"/>
              <a:t>JPEG decoder</a:t>
            </a:r>
            <a:endParaRPr/>
          </a:p>
        </p:txBody>
      </p:sp>
      <p:sp>
        <p:nvSpPr>
          <p:cNvPr id="55" name="Google Shape;55;p13"/>
          <p:cNvSpPr txBox="1"/>
          <p:nvPr>
            <p:ph idx="1" type="subTitle"/>
          </p:nvPr>
        </p:nvSpPr>
        <p:spPr>
          <a:xfrm>
            <a:off x="311700" y="2834050"/>
            <a:ext cx="5772600" cy="171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aseline="30000" lang="zh-TW"/>
              <a:t>110064521 江威霖</a:t>
            </a:r>
            <a:endParaRPr baseline="30000"/>
          </a:p>
          <a:p>
            <a:pPr indent="0" lvl="0" marL="0" rtl="0" algn="ctr">
              <a:spcBef>
                <a:spcPts val="0"/>
              </a:spcBef>
              <a:spcAft>
                <a:spcPts val="0"/>
              </a:spcAft>
              <a:buNone/>
            </a:pPr>
            <a:r>
              <a:rPr baseline="30000" lang="zh-TW"/>
              <a:t>110064513 陳思熙</a:t>
            </a:r>
            <a:endParaRPr baseline="30000"/>
          </a:p>
          <a:p>
            <a:pPr indent="0" lvl="0" marL="0" rtl="0" algn="ctr">
              <a:spcBef>
                <a:spcPts val="0"/>
              </a:spcBef>
              <a:spcAft>
                <a:spcPts val="0"/>
              </a:spcAft>
              <a:buNone/>
            </a:pPr>
            <a:r>
              <a:rPr baseline="30000" lang="zh-TW"/>
              <a:t>110061560 吳秉豐</a:t>
            </a:r>
            <a:endParaRPr baseline="30000"/>
          </a:p>
        </p:txBody>
      </p:sp>
      <p:pic>
        <p:nvPicPr>
          <p:cNvPr id="56" name="Google Shape;56;p13"/>
          <p:cNvPicPr preferRelativeResize="0"/>
          <p:nvPr/>
        </p:nvPicPr>
        <p:blipFill>
          <a:blip r:embed="rId3">
            <a:alphaModFix/>
          </a:blip>
          <a:stretch>
            <a:fillRect/>
          </a:stretch>
        </p:blipFill>
        <p:spPr>
          <a:xfrm>
            <a:off x="6084250" y="996350"/>
            <a:ext cx="2724000" cy="3150800"/>
          </a:xfrm>
          <a:prstGeom prst="rect">
            <a:avLst/>
          </a:prstGeom>
          <a:noFill/>
          <a:ln>
            <a:noFill/>
          </a:ln>
        </p:spPr>
      </p:pic>
      <p:sp>
        <p:nvSpPr>
          <p:cNvPr id="57" name="Google Shape;57;p13"/>
          <p:cNvSpPr txBox="1"/>
          <p:nvPr/>
        </p:nvSpPr>
        <p:spPr>
          <a:xfrm>
            <a:off x="6084250" y="4147150"/>
            <a:ext cx="2724000" cy="400200"/>
          </a:xfrm>
          <a:prstGeom prst="rect">
            <a:avLst/>
          </a:prstGeom>
          <a:solidFill>
            <a:srgbClr val="FCE5CD"/>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t>JPEG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DCT &amp; IDCT</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DCT (Discrete Cosine Transform) is similar to the DFT since it decomposes a signal into a series of harmonic (cosine) functions.</a:t>
            </a:r>
            <a:endParaRPr/>
          </a:p>
          <a:p>
            <a:pPr indent="-342900" lvl="0" marL="457200" rtl="0" algn="l">
              <a:spcBef>
                <a:spcPts val="1200"/>
              </a:spcBef>
              <a:spcAft>
                <a:spcPts val="0"/>
              </a:spcAft>
              <a:buSzPts val="1800"/>
              <a:buChar char="-"/>
            </a:pPr>
            <a:r>
              <a:rPr lang="zh-TW"/>
              <a:t>Only the real part of DFT</a:t>
            </a:r>
            <a:endParaRPr/>
          </a:p>
          <a:p>
            <a:pPr indent="-342900" lvl="0" marL="457200" rtl="0" algn="l">
              <a:spcBef>
                <a:spcPts val="0"/>
              </a:spcBef>
              <a:spcAft>
                <a:spcPts val="0"/>
              </a:spcAft>
              <a:buSzPts val="1800"/>
              <a:buChar char="-"/>
            </a:pPr>
            <a:r>
              <a:rPr lang="zh-TW"/>
              <a:t>Computationally simpler than DFT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1849175" y="3218200"/>
            <a:ext cx="5080075" cy="626900"/>
          </a:xfrm>
          <a:prstGeom prst="rect">
            <a:avLst/>
          </a:prstGeom>
          <a:noFill/>
          <a:ln>
            <a:noFill/>
          </a:ln>
        </p:spPr>
      </p:pic>
      <p:pic>
        <p:nvPicPr>
          <p:cNvPr id="123" name="Google Shape;123;p22"/>
          <p:cNvPicPr preferRelativeResize="0"/>
          <p:nvPr/>
        </p:nvPicPr>
        <p:blipFill>
          <a:blip r:embed="rId4">
            <a:alphaModFix/>
          </a:blip>
          <a:stretch>
            <a:fillRect/>
          </a:stretch>
        </p:blipFill>
        <p:spPr>
          <a:xfrm>
            <a:off x="3195350" y="4032945"/>
            <a:ext cx="2387725" cy="832275"/>
          </a:xfrm>
          <a:prstGeom prst="rect">
            <a:avLst/>
          </a:prstGeom>
          <a:noFill/>
          <a:ln>
            <a:noFill/>
          </a:ln>
        </p:spPr>
      </p:pic>
      <p:pic>
        <p:nvPicPr>
          <p:cNvPr id="124" name="Google Shape;124;p22"/>
          <p:cNvPicPr preferRelativeResize="0"/>
          <p:nvPr/>
        </p:nvPicPr>
        <p:blipFill>
          <a:blip r:embed="rId5">
            <a:alphaModFix/>
          </a:blip>
          <a:stretch>
            <a:fillRect/>
          </a:stretch>
        </p:blipFill>
        <p:spPr>
          <a:xfrm>
            <a:off x="1823975" y="2654175"/>
            <a:ext cx="5130466" cy="626900"/>
          </a:xfrm>
          <a:prstGeom prst="rect">
            <a:avLst/>
          </a:prstGeom>
          <a:noFill/>
          <a:ln>
            <a:noFill/>
          </a:ln>
        </p:spPr>
      </p:pic>
      <p:sp>
        <p:nvSpPr>
          <p:cNvPr id="125" name="Google Shape;125;p22"/>
          <p:cNvSpPr txBox="1"/>
          <p:nvPr/>
        </p:nvSpPr>
        <p:spPr>
          <a:xfrm>
            <a:off x="1068925" y="2767525"/>
            <a:ext cx="12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DCT : </a:t>
            </a:r>
            <a:endParaRPr/>
          </a:p>
        </p:txBody>
      </p:sp>
      <p:sp>
        <p:nvSpPr>
          <p:cNvPr id="126" name="Google Shape;126;p22"/>
          <p:cNvSpPr txBox="1"/>
          <p:nvPr/>
        </p:nvSpPr>
        <p:spPr>
          <a:xfrm>
            <a:off x="1068925" y="3331550"/>
            <a:ext cx="12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I</a:t>
            </a:r>
            <a:r>
              <a:rPr lang="zh-TW"/>
              <a:t>DCT : </a:t>
            </a:r>
            <a:endParaRPr/>
          </a:p>
        </p:txBody>
      </p:sp>
      <p:sp>
        <p:nvSpPr>
          <p:cNvPr id="127" name="Google Shape;127;p22"/>
          <p:cNvSpPr txBox="1"/>
          <p:nvPr/>
        </p:nvSpPr>
        <p:spPr>
          <a:xfrm>
            <a:off x="1068925" y="4248988"/>
            <a:ext cx="19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Normalization</a:t>
            </a:r>
            <a:r>
              <a:rPr lang="zh-TW"/>
              <a:t> factor: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DCT &amp; IDCT</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For most images, much of the signal energy lies at low frequencies.</a:t>
            </a:r>
            <a:endParaRPr/>
          </a:p>
          <a:p>
            <a:pPr indent="-342900" lvl="0" marL="457200" rtl="0" algn="l">
              <a:spcBef>
                <a:spcPts val="1200"/>
              </a:spcBef>
              <a:spcAft>
                <a:spcPts val="0"/>
              </a:spcAft>
              <a:buSzPts val="1800"/>
              <a:buChar char="-"/>
            </a:pPr>
            <a:r>
              <a:rPr lang="zh-TW"/>
              <a:t>These appear in the upper left corner of the DCT.</a:t>
            </a:r>
            <a:endParaRPr/>
          </a:p>
          <a:p>
            <a:pPr indent="0" lvl="0" marL="0" rtl="0" algn="l">
              <a:spcBef>
                <a:spcPts val="1200"/>
              </a:spcBef>
              <a:spcAft>
                <a:spcPts val="0"/>
              </a:spcAft>
              <a:buNone/>
            </a:pPr>
            <a:r>
              <a:rPr lang="zh-TW"/>
              <a:t>Compression is achieved since the lower right values represent higer frequencies, and are often small.</a:t>
            </a:r>
            <a:endParaRPr/>
          </a:p>
          <a:p>
            <a:pPr indent="-342900" lvl="0" marL="457200" rtl="0" algn="l">
              <a:spcBef>
                <a:spcPts val="1200"/>
              </a:spcBef>
              <a:spcAft>
                <a:spcPts val="0"/>
              </a:spcAft>
              <a:buSzPts val="1800"/>
              <a:buChar char="-"/>
            </a:pPr>
            <a:r>
              <a:rPr lang="zh-TW"/>
              <a:t>Small enough to be neglected with little visible distortion.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DCT &amp; IDCT</a:t>
            </a:r>
            <a:endParaRPr/>
          </a:p>
        </p:txBody>
      </p:sp>
      <p:pic>
        <p:nvPicPr>
          <p:cNvPr id="139" name="Google Shape;139;p24"/>
          <p:cNvPicPr preferRelativeResize="0"/>
          <p:nvPr/>
        </p:nvPicPr>
        <p:blipFill rotWithShape="1">
          <a:blip r:embed="rId3">
            <a:alphaModFix/>
          </a:blip>
          <a:srcRect b="17750" l="11524" r="11339" t="9973"/>
          <a:stretch/>
        </p:blipFill>
        <p:spPr>
          <a:xfrm>
            <a:off x="4631550" y="1017725"/>
            <a:ext cx="4441722" cy="3272300"/>
          </a:xfrm>
          <a:prstGeom prst="rect">
            <a:avLst/>
          </a:prstGeom>
          <a:noFill/>
          <a:ln>
            <a:noFill/>
          </a:ln>
        </p:spPr>
      </p:pic>
      <p:pic>
        <p:nvPicPr>
          <p:cNvPr id="140" name="Google Shape;140;p24"/>
          <p:cNvPicPr preferRelativeResize="0"/>
          <p:nvPr/>
        </p:nvPicPr>
        <p:blipFill rotWithShape="1">
          <a:blip r:embed="rId4">
            <a:alphaModFix/>
          </a:blip>
          <a:srcRect b="12773" l="11477" r="11385" t="5714"/>
          <a:stretch/>
        </p:blipFill>
        <p:spPr>
          <a:xfrm>
            <a:off x="311700" y="1017729"/>
            <a:ext cx="3938226" cy="3272303"/>
          </a:xfrm>
          <a:prstGeom prst="rect">
            <a:avLst/>
          </a:prstGeom>
          <a:noFill/>
          <a:ln>
            <a:noFill/>
          </a:ln>
        </p:spPr>
      </p:pic>
      <p:sp>
        <p:nvSpPr>
          <p:cNvPr id="141" name="Google Shape;141;p24"/>
          <p:cNvSpPr txBox="1"/>
          <p:nvPr/>
        </p:nvSpPr>
        <p:spPr>
          <a:xfrm>
            <a:off x="780813" y="4364525"/>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42000"/>
              </a:lnSpc>
              <a:spcBef>
                <a:spcPts val="0"/>
              </a:spcBef>
              <a:spcAft>
                <a:spcPts val="0"/>
              </a:spcAft>
              <a:buNone/>
            </a:pPr>
            <a:r>
              <a:rPr lang="zh-TW" sz="1000">
                <a:solidFill>
                  <a:srgbClr val="3D454D"/>
                </a:solidFill>
              </a:rPr>
              <a:t>Original Grayscale Image</a:t>
            </a:r>
            <a:endParaRPr sz="1000">
              <a:solidFill>
                <a:srgbClr val="3D454D"/>
              </a:solidFill>
            </a:endParaRPr>
          </a:p>
        </p:txBody>
      </p:sp>
      <p:sp>
        <p:nvSpPr>
          <p:cNvPr id="142" name="Google Shape;142;p24"/>
          <p:cNvSpPr txBox="1"/>
          <p:nvPr/>
        </p:nvSpPr>
        <p:spPr>
          <a:xfrm>
            <a:off x="5047713" y="4364525"/>
            <a:ext cx="3372000" cy="338700"/>
          </a:xfrm>
          <a:prstGeom prst="rect">
            <a:avLst/>
          </a:prstGeom>
          <a:noFill/>
          <a:ln>
            <a:noFill/>
          </a:ln>
        </p:spPr>
        <p:txBody>
          <a:bodyPr anchorCtr="0" anchor="t" bIns="91425" lIns="91425" spcFirstLastPara="1" rIns="91425" wrap="square" tIns="91425">
            <a:spAutoFit/>
          </a:bodyPr>
          <a:lstStyle/>
          <a:p>
            <a:pPr indent="0" lvl="0" marL="0" rtl="0" algn="ctr">
              <a:lnSpc>
                <a:spcPct val="142000"/>
              </a:lnSpc>
              <a:spcBef>
                <a:spcPts val="0"/>
              </a:spcBef>
              <a:spcAft>
                <a:spcPts val="0"/>
              </a:spcAft>
              <a:buNone/>
            </a:pPr>
            <a:r>
              <a:rPr lang="zh-TW" sz="1000">
                <a:solidFill>
                  <a:schemeClr val="dk1"/>
                </a:solidFill>
              </a:rPr>
              <a:t>Image data after 2D-DCT with log scale </a:t>
            </a:r>
            <a:endParaRPr sz="1000">
              <a:solidFill>
                <a:schemeClr val="dk1"/>
              </a:solidFill>
            </a:endParaRPr>
          </a:p>
        </p:txBody>
      </p:sp>
      <p:sp>
        <p:nvSpPr>
          <p:cNvPr id="143" name="Google Shape;143;p24"/>
          <p:cNvSpPr/>
          <p:nvPr/>
        </p:nvSpPr>
        <p:spPr>
          <a:xfrm>
            <a:off x="4631550" y="1017725"/>
            <a:ext cx="766500" cy="5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Zig-Zag Scan</a:t>
            </a:r>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zh-TW"/>
              <a:t>This ordering helps to facilitate entropy coding by</a:t>
            </a:r>
            <a:endParaRPr/>
          </a:p>
          <a:p>
            <a:pPr indent="0" lvl="0" marL="0" rtl="0" algn="l">
              <a:spcBef>
                <a:spcPts val="1200"/>
              </a:spcBef>
              <a:spcAft>
                <a:spcPts val="0"/>
              </a:spcAft>
              <a:buClr>
                <a:schemeClr val="dk1"/>
              </a:buClr>
              <a:buSzPts val="1100"/>
              <a:buFont typeface="Arial"/>
              <a:buNone/>
            </a:pPr>
            <a:r>
              <a:rPr lang="zh-TW"/>
              <a:t>placing </a:t>
            </a:r>
            <a:r>
              <a:rPr lang="zh-TW">
                <a:solidFill>
                  <a:srgbClr val="FF0000"/>
                </a:solidFill>
              </a:rPr>
              <a:t>low-frequency</a:t>
            </a:r>
            <a:r>
              <a:rPr lang="zh-TW"/>
              <a:t> coefficients (which are more</a:t>
            </a:r>
            <a:endParaRPr/>
          </a:p>
          <a:p>
            <a:pPr indent="0" lvl="0" marL="0" rtl="0" algn="l">
              <a:spcBef>
                <a:spcPts val="1200"/>
              </a:spcBef>
              <a:spcAft>
                <a:spcPts val="0"/>
              </a:spcAft>
              <a:buClr>
                <a:schemeClr val="dk1"/>
              </a:buClr>
              <a:buSzPts val="1100"/>
              <a:buFont typeface="Arial"/>
              <a:buNone/>
            </a:pPr>
            <a:r>
              <a:rPr lang="zh-TW"/>
              <a:t>likely to be nonzero) before </a:t>
            </a:r>
            <a:r>
              <a:rPr lang="zh-TW">
                <a:solidFill>
                  <a:srgbClr val="FF0000"/>
                </a:solidFill>
              </a:rPr>
              <a:t>high-frequency</a:t>
            </a:r>
            <a:endParaRPr>
              <a:solidFill>
                <a:srgbClr val="FF0000"/>
              </a:solidFill>
            </a:endParaRPr>
          </a:p>
          <a:p>
            <a:pPr indent="0" lvl="0" marL="0" rtl="0" algn="l">
              <a:spcBef>
                <a:spcPts val="1200"/>
              </a:spcBef>
              <a:spcAft>
                <a:spcPts val="0"/>
              </a:spcAft>
              <a:buClr>
                <a:schemeClr val="dk1"/>
              </a:buClr>
              <a:buSzPts val="1100"/>
              <a:buFont typeface="Arial"/>
              <a:buNone/>
            </a:pPr>
            <a:r>
              <a:rPr lang="zh-TW"/>
              <a:t>coefficients.</a:t>
            </a:r>
            <a:endParaRPr/>
          </a:p>
          <a:p>
            <a:pPr indent="0" lvl="0" marL="0" rtl="0" algn="l">
              <a:spcBef>
                <a:spcPts val="1200"/>
              </a:spcBef>
              <a:spcAft>
                <a:spcPts val="1200"/>
              </a:spcAft>
              <a:buNone/>
            </a:pPr>
            <a:r>
              <a:t/>
            </a:r>
            <a:endParaRPr/>
          </a:p>
        </p:txBody>
      </p:sp>
      <p:pic>
        <p:nvPicPr>
          <p:cNvPr id="150" name="Google Shape;150;p25"/>
          <p:cNvPicPr preferRelativeResize="0"/>
          <p:nvPr/>
        </p:nvPicPr>
        <p:blipFill>
          <a:blip r:embed="rId3">
            <a:alphaModFix/>
          </a:blip>
          <a:stretch>
            <a:fillRect/>
          </a:stretch>
        </p:blipFill>
        <p:spPr>
          <a:xfrm>
            <a:off x="5149775" y="2251600"/>
            <a:ext cx="3175049" cy="2667775"/>
          </a:xfrm>
          <a:prstGeom prst="rect">
            <a:avLst/>
          </a:prstGeom>
          <a:noFill/>
          <a:ln>
            <a:noFill/>
          </a:ln>
        </p:spPr>
      </p:pic>
      <p:cxnSp>
        <p:nvCxnSpPr>
          <p:cNvPr id="151" name="Google Shape;151;p25"/>
          <p:cNvCxnSpPr/>
          <p:nvPr/>
        </p:nvCxnSpPr>
        <p:spPr>
          <a:xfrm flipH="1" rot="10800000">
            <a:off x="5122150" y="2721100"/>
            <a:ext cx="522900" cy="128100"/>
          </a:xfrm>
          <a:prstGeom prst="straightConnector1">
            <a:avLst/>
          </a:prstGeom>
          <a:noFill/>
          <a:ln cap="flat" cmpd="sng" w="9525">
            <a:solidFill>
              <a:srgbClr val="FF0000"/>
            </a:solidFill>
            <a:prstDash val="solid"/>
            <a:round/>
            <a:headEnd len="med" w="med" type="none"/>
            <a:tailEnd len="med" w="med" type="triangle"/>
          </a:ln>
        </p:spPr>
      </p:cxnSp>
      <p:sp>
        <p:nvSpPr>
          <p:cNvPr id="152" name="Google Shape;152;p25"/>
          <p:cNvSpPr txBox="1"/>
          <p:nvPr/>
        </p:nvSpPr>
        <p:spPr>
          <a:xfrm>
            <a:off x="4190825" y="2657075"/>
            <a:ext cx="1359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solidFill>
                  <a:srgbClr val="FF0000"/>
                </a:solidFill>
              </a:rPr>
              <a:t>Low </a:t>
            </a:r>
            <a:endParaRPr>
              <a:solidFill>
                <a:srgbClr val="FF0000"/>
              </a:solidFill>
            </a:endParaRPr>
          </a:p>
          <a:p>
            <a:pPr indent="0" lvl="0" marL="0" rtl="0" algn="ctr">
              <a:spcBef>
                <a:spcPts val="0"/>
              </a:spcBef>
              <a:spcAft>
                <a:spcPts val="0"/>
              </a:spcAft>
              <a:buNone/>
            </a:pPr>
            <a:r>
              <a:rPr lang="zh-TW">
                <a:solidFill>
                  <a:srgbClr val="FF0000"/>
                </a:solidFill>
              </a:rPr>
              <a:t>frequency</a:t>
            </a:r>
            <a:endParaRPr>
              <a:solidFill>
                <a:srgbClr val="FF0000"/>
              </a:solidFill>
            </a:endParaRPr>
          </a:p>
        </p:txBody>
      </p:sp>
      <p:cxnSp>
        <p:nvCxnSpPr>
          <p:cNvPr id="153" name="Google Shape;153;p25"/>
          <p:cNvCxnSpPr/>
          <p:nvPr/>
        </p:nvCxnSpPr>
        <p:spPr>
          <a:xfrm flipH="1">
            <a:off x="7864675" y="4620625"/>
            <a:ext cx="320100" cy="128100"/>
          </a:xfrm>
          <a:prstGeom prst="straightConnector1">
            <a:avLst/>
          </a:prstGeom>
          <a:noFill/>
          <a:ln cap="flat" cmpd="sng" w="9525">
            <a:solidFill>
              <a:srgbClr val="FF0000"/>
            </a:solidFill>
            <a:prstDash val="solid"/>
            <a:round/>
            <a:headEnd len="med" w="med" type="none"/>
            <a:tailEnd len="med" w="med" type="triangle"/>
          </a:ln>
        </p:spPr>
      </p:cxnSp>
      <p:sp>
        <p:nvSpPr>
          <p:cNvPr id="154" name="Google Shape;154;p25"/>
          <p:cNvSpPr txBox="1"/>
          <p:nvPr/>
        </p:nvSpPr>
        <p:spPr>
          <a:xfrm>
            <a:off x="7864675" y="3990950"/>
            <a:ext cx="1013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solidFill>
                  <a:srgbClr val="FF0000"/>
                </a:solidFill>
              </a:rPr>
              <a:t>High</a:t>
            </a:r>
            <a:r>
              <a:rPr lang="zh-TW">
                <a:solidFill>
                  <a:srgbClr val="FF0000"/>
                </a:solidFill>
              </a:rPr>
              <a:t> frequency</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6"/>
          <p:cNvPicPr preferRelativeResize="0"/>
          <p:nvPr/>
        </p:nvPicPr>
        <p:blipFill rotWithShape="1">
          <a:blip r:embed="rId3">
            <a:alphaModFix/>
          </a:blip>
          <a:srcRect b="7097" l="0" r="0" t="0"/>
          <a:stretch/>
        </p:blipFill>
        <p:spPr>
          <a:xfrm>
            <a:off x="1710325" y="2096225"/>
            <a:ext cx="5542399" cy="2975726"/>
          </a:xfrm>
          <a:prstGeom prst="rect">
            <a:avLst/>
          </a:prstGeom>
          <a:noFill/>
          <a:ln>
            <a:noFill/>
          </a:ln>
        </p:spPr>
      </p:pic>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DHT (Define Huffman Table)</a:t>
            </a:r>
            <a:endParaRPr/>
          </a:p>
        </p:txBody>
      </p:sp>
      <p:pic>
        <p:nvPicPr>
          <p:cNvPr id="161" name="Google Shape;161;p26"/>
          <p:cNvPicPr preferRelativeResize="0"/>
          <p:nvPr/>
        </p:nvPicPr>
        <p:blipFill rotWithShape="1">
          <a:blip r:embed="rId4">
            <a:alphaModFix/>
          </a:blip>
          <a:srcRect b="10927" l="8029" r="0" t="7586"/>
          <a:stretch/>
        </p:blipFill>
        <p:spPr>
          <a:xfrm>
            <a:off x="4767625" y="2451775"/>
            <a:ext cx="2782950" cy="2620175"/>
          </a:xfrm>
          <a:prstGeom prst="rect">
            <a:avLst/>
          </a:prstGeom>
          <a:noFill/>
          <a:ln>
            <a:noFill/>
          </a:ln>
        </p:spPr>
      </p:pic>
      <p:sp>
        <p:nvSpPr>
          <p:cNvPr id="162" name="Google Shape;162;p26"/>
          <p:cNvSpPr txBox="1"/>
          <p:nvPr>
            <p:ph idx="1" type="body"/>
          </p:nvPr>
        </p:nvSpPr>
        <p:spPr>
          <a:xfrm>
            <a:off x="311700" y="1158550"/>
            <a:ext cx="8520600" cy="18816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zh-TW"/>
              <a:t>T</a:t>
            </a:r>
            <a:r>
              <a:rPr lang="zh-TW"/>
              <a:t>he higher the probability of symbol occurrence, the shorter the encoded codeword length.</a:t>
            </a:r>
            <a:endParaRPr/>
          </a:p>
          <a:p>
            <a:pPr indent="-342900" lvl="0" marL="457200" rtl="0" algn="l">
              <a:lnSpc>
                <a:spcPct val="100000"/>
              </a:lnSpc>
              <a:spcBef>
                <a:spcPts val="0"/>
              </a:spcBef>
              <a:spcAft>
                <a:spcPts val="0"/>
              </a:spcAft>
              <a:buSzPts val="1800"/>
              <a:buChar char="-"/>
            </a:pPr>
            <a:r>
              <a:rPr lang="zh-TW"/>
              <a:t>In JPEG coding, there are Huffman tables for DC values and AC values, and Huffman tables for luminance and chroma respectively.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JFIF header parser</a:t>
            </a:r>
            <a:endParaRPr/>
          </a:p>
        </p:txBody>
      </p:sp>
      <p:sp>
        <p:nvSpPr>
          <p:cNvPr id="168" name="Google Shape;168;p27"/>
          <p:cNvSpPr txBox="1"/>
          <p:nvPr>
            <p:ph idx="1" type="body"/>
          </p:nvPr>
        </p:nvSpPr>
        <p:spPr>
          <a:xfrm>
            <a:off x="311700" y="9840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Above all, we can know the JPEG file is composed of sampling fators, Quantize Tables, Huffman Tables, Compressed Data.</a:t>
            </a:r>
            <a:endParaRPr/>
          </a:p>
          <a:p>
            <a:pPr indent="-342900" lvl="0" marL="457200" rtl="0" algn="l">
              <a:spcBef>
                <a:spcPts val="0"/>
              </a:spcBef>
              <a:spcAft>
                <a:spcPts val="0"/>
              </a:spcAft>
              <a:buSzPts val="1800"/>
              <a:buChar char="-"/>
            </a:pPr>
            <a:r>
              <a:rPr lang="zh-TW"/>
              <a:t>These data are parsed by identifying marker </a:t>
            </a:r>
            <a:endParaRPr/>
          </a:p>
          <a:p>
            <a:pPr indent="-317500" lvl="1" marL="914400" rtl="0" algn="l">
              <a:spcBef>
                <a:spcPts val="0"/>
              </a:spcBef>
              <a:spcAft>
                <a:spcPts val="0"/>
              </a:spcAft>
              <a:buSzPts val="1400"/>
              <a:buChar char="-"/>
            </a:pPr>
            <a:r>
              <a:rPr lang="zh-TW" sz="1800"/>
              <a:t>( e.g. 0xFFD8 stands for image data start)</a:t>
            </a:r>
            <a:endParaRPr/>
          </a:p>
          <a:p>
            <a:pPr indent="457200" lvl="0" marL="0" rtl="0" algn="l">
              <a:spcBef>
                <a:spcPts val="1200"/>
              </a:spcBef>
              <a:spcAft>
                <a:spcPts val="1200"/>
              </a:spcAft>
              <a:buNone/>
            </a:pPr>
            <a:r>
              <a:t/>
            </a:r>
            <a:endParaRPr/>
          </a:p>
        </p:txBody>
      </p:sp>
      <p:graphicFrame>
        <p:nvGraphicFramePr>
          <p:cNvPr id="169" name="Google Shape;169;p27"/>
          <p:cNvGraphicFramePr/>
          <p:nvPr/>
        </p:nvGraphicFramePr>
        <p:xfrm>
          <a:off x="4682150" y="2425500"/>
          <a:ext cx="3000000" cy="3000000"/>
        </p:xfrm>
        <a:graphic>
          <a:graphicData uri="http://schemas.openxmlformats.org/drawingml/2006/table">
            <a:tbl>
              <a:tblPr>
                <a:noFill/>
                <a:tableStyleId>{A4BF1640-45F6-438F-B67F-F1086B5F886A}</a:tableStyleId>
              </a:tblPr>
              <a:tblGrid>
                <a:gridCol w="1244950"/>
                <a:gridCol w="1244950"/>
                <a:gridCol w="1244950"/>
              </a:tblGrid>
              <a:tr h="396200">
                <a:tc>
                  <a:txBody>
                    <a:bodyPr/>
                    <a:lstStyle/>
                    <a:p>
                      <a:pPr indent="0" lvl="0" marL="0" rtl="0" algn="ctr">
                        <a:spcBef>
                          <a:spcPts val="0"/>
                        </a:spcBef>
                        <a:spcAft>
                          <a:spcPts val="0"/>
                        </a:spcAft>
                        <a:buNone/>
                      </a:pPr>
                      <a:r>
                        <a:rPr lang="zh-TW"/>
                        <a:t>Segment Name</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Marker</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Have data</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96200">
                <a:tc>
                  <a:txBody>
                    <a:bodyPr/>
                    <a:lstStyle/>
                    <a:p>
                      <a:pPr indent="0" lvl="0" marL="0" rtl="0" algn="ctr">
                        <a:spcBef>
                          <a:spcPts val="0"/>
                        </a:spcBef>
                        <a:spcAft>
                          <a:spcPts val="0"/>
                        </a:spcAft>
                        <a:buNone/>
                      </a:pPr>
                      <a:r>
                        <a:rPr lang="zh-TW"/>
                        <a:t>SOF0</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0xFFC0</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O</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96200">
                <a:tc>
                  <a:txBody>
                    <a:bodyPr/>
                    <a:lstStyle/>
                    <a:p>
                      <a:pPr indent="0" lvl="0" marL="0" rtl="0" algn="ctr">
                        <a:spcBef>
                          <a:spcPts val="0"/>
                        </a:spcBef>
                        <a:spcAft>
                          <a:spcPts val="0"/>
                        </a:spcAft>
                        <a:buNone/>
                      </a:pPr>
                      <a:r>
                        <a:rPr lang="zh-TW"/>
                        <a:t>DQT</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0xFFDB</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O</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96200">
                <a:tc>
                  <a:txBody>
                    <a:bodyPr/>
                    <a:lstStyle/>
                    <a:p>
                      <a:pPr indent="0" lvl="0" marL="0" rtl="0" algn="ctr">
                        <a:spcBef>
                          <a:spcPts val="0"/>
                        </a:spcBef>
                        <a:spcAft>
                          <a:spcPts val="0"/>
                        </a:spcAft>
                        <a:buNone/>
                      </a:pPr>
                      <a:r>
                        <a:rPr lang="zh-TW"/>
                        <a:t>DHT</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0xFFC4</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O</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96200">
                <a:tc>
                  <a:txBody>
                    <a:bodyPr/>
                    <a:lstStyle/>
                    <a:p>
                      <a:pPr indent="0" lvl="0" marL="0" rtl="0" algn="ctr">
                        <a:spcBef>
                          <a:spcPts val="0"/>
                        </a:spcBef>
                        <a:spcAft>
                          <a:spcPts val="0"/>
                        </a:spcAft>
                        <a:buNone/>
                      </a:pPr>
                      <a:r>
                        <a:rPr lang="zh-TW"/>
                        <a:t>SOS</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0xFFDA</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O</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graphicFrame>
        <p:nvGraphicFramePr>
          <p:cNvPr id="170" name="Google Shape;170;p27"/>
          <p:cNvGraphicFramePr/>
          <p:nvPr/>
        </p:nvGraphicFramePr>
        <p:xfrm>
          <a:off x="604225" y="2425500"/>
          <a:ext cx="3000000" cy="3000000"/>
        </p:xfrm>
        <a:graphic>
          <a:graphicData uri="http://schemas.openxmlformats.org/drawingml/2006/table">
            <a:tbl>
              <a:tblPr>
                <a:noFill/>
                <a:tableStyleId>{A4BF1640-45F6-438F-B67F-F1086B5F886A}</a:tableStyleId>
              </a:tblPr>
              <a:tblGrid>
                <a:gridCol w="1244950"/>
                <a:gridCol w="1244950"/>
                <a:gridCol w="1244950"/>
              </a:tblGrid>
              <a:tr h="396200">
                <a:tc>
                  <a:txBody>
                    <a:bodyPr/>
                    <a:lstStyle/>
                    <a:p>
                      <a:pPr indent="0" lvl="0" marL="0" rtl="0" algn="ctr">
                        <a:spcBef>
                          <a:spcPts val="0"/>
                        </a:spcBef>
                        <a:spcAft>
                          <a:spcPts val="0"/>
                        </a:spcAft>
                        <a:buNone/>
                      </a:pPr>
                      <a:r>
                        <a:rPr lang="zh-TW"/>
                        <a:t>Segment Name</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Marker</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Have data</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96200">
                <a:tc>
                  <a:txBody>
                    <a:bodyPr/>
                    <a:lstStyle/>
                    <a:p>
                      <a:pPr indent="0" lvl="0" marL="0" rtl="0" algn="ctr">
                        <a:spcBef>
                          <a:spcPts val="0"/>
                        </a:spcBef>
                        <a:spcAft>
                          <a:spcPts val="0"/>
                        </a:spcAft>
                        <a:buNone/>
                      </a:pPr>
                      <a:r>
                        <a:rPr lang="zh-TW"/>
                        <a:t>SOI</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0xFFD8</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96200">
                <a:tc>
                  <a:txBody>
                    <a:bodyPr/>
                    <a:lstStyle/>
                    <a:p>
                      <a:pPr indent="0" lvl="0" marL="0" rtl="0" algn="ctr">
                        <a:spcBef>
                          <a:spcPts val="0"/>
                        </a:spcBef>
                        <a:spcAft>
                          <a:spcPts val="0"/>
                        </a:spcAft>
                        <a:buNone/>
                      </a:pPr>
                      <a:r>
                        <a:rPr lang="zh-TW"/>
                        <a:t>EOI</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0xFFD9</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96200">
                <a:tc>
                  <a:txBody>
                    <a:bodyPr/>
                    <a:lstStyle/>
                    <a:p>
                      <a:pPr indent="0" lvl="0" marL="0" rtl="0" algn="ctr">
                        <a:spcBef>
                          <a:spcPts val="0"/>
                        </a:spcBef>
                        <a:spcAft>
                          <a:spcPts val="0"/>
                        </a:spcAft>
                        <a:buNone/>
                      </a:pPr>
                      <a:r>
                        <a:rPr lang="zh-TW"/>
                        <a:t>APP0</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0xFFE0</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a:t>X</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SOF0(0xFFC0):Start of DCT Frame 0</a:t>
            </a:r>
            <a:endParaRPr/>
          </a:p>
        </p:txBody>
      </p:sp>
      <p:pic>
        <p:nvPicPr>
          <p:cNvPr id="176" name="Google Shape;176;p28"/>
          <p:cNvPicPr preferRelativeResize="0"/>
          <p:nvPr/>
        </p:nvPicPr>
        <p:blipFill>
          <a:blip r:embed="rId3">
            <a:alphaModFix/>
          </a:blip>
          <a:stretch>
            <a:fillRect/>
          </a:stretch>
        </p:blipFill>
        <p:spPr>
          <a:xfrm>
            <a:off x="4629748" y="1593275"/>
            <a:ext cx="4202551" cy="1795425"/>
          </a:xfrm>
          <a:prstGeom prst="rect">
            <a:avLst/>
          </a:prstGeom>
          <a:noFill/>
          <a:ln>
            <a:noFill/>
          </a:ln>
        </p:spPr>
      </p:pic>
      <p:pic>
        <p:nvPicPr>
          <p:cNvPr id="177" name="Google Shape;177;p28"/>
          <p:cNvPicPr preferRelativeResize="0"/>
          <p:nvPr/>
        </p:nvPicPr>
        <p:blipFill>
          <a:blip r:embed="rId4">
            <a:alphaModFix/>
          </a:blip>
          <a:stretch>
            <a:fillRect/>
          </a:stretch>
        </p:blipFill>
        <p:spPr>
          <a:xfrm>
            <a:off x="482175" y="1466600"/>
            <a:ext cx="3652563" cy="3409059"/>
          </a:xfrm>
          <a:prstGeom prst="rect">
            <a:avLst/>
          </a:prstGeom>
          <a:noFill/>
          <a:ln>
            <a:noFill/>
          </a:ln>
        </p:spPr>
      </p:pic>
      <p:sp>
        <p:nvSpPr>
          <p:cNvPr id="178" name="Google Shape;178;p28"/>
          <p:cNvSpPr/>
          <p:nvPr/>
        </p:nvSpPr>
        <p:spPr>
          <a:xfrm>
            <a:off x="5869850" y="1949200"/>
            <a:ext cx="200100" cy="14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6123925" y="1949200"/>
            <a:ext cx="348300" cy="14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6526200" y="1949200"/>
            <a:ext cx="378900" cy="14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28"/>
          <p:cNvCxnSpPr>
            <a:stCxn id="178" idx="1"/>
          </p:cNvCxnSpPr>
          <p:nvPr/>
        </p:nvCxnSpPr>
        <p:spPr>
          <a:xfrm flipH="1">
            <a:off x="904250" y="2023300"/>
            <a:ext cx="4965600" cy="696600"/>
          </a:xfrm>
          <a:prstGeom prst="straightConnector1">
            <a:avLst/>
          </a:prstGeom>
          <a:noFill/>
          <a:ln cap="flat" cmpd="sng" w="9525">
            <a:solidFill>
              <a:srgbClr val="E06666"/>
            </a:solidFill>
            <a:prstDash val="solid"/>
            <a:round/>
            <a:headEnd len="med" w="med" type="none"/>
            <a:tailEnd len="med" w="med" type="triangle"/>
          </a:ln>
        </p:spPr>
      </p:cxnSp>
      <p:cxnSp>
        <p:nvCxnSpPr>
          <p:cNvPr id="182" name="Google Shape;182;p28"/>
          <p:cNvCxnSpPr/>
          <p:nvPr/>
        </p:nvCxnSpPr>
        <p:spPr>
          <a:xfrm rot="10800000">
            <a:off x="6123925" y="1230400"/>
            <a:ext cx="0" cy="718800"/>
          </a:xfrm>
          <a:prstGeom prst="straightConnector1">
            <a:avLst/>
          </a:prstGeom>
          <a:noFill/>
          <a:ln cap="flat" cmpd="sng" w="9525">
            <a:solidFill>
              <a:srgbClr val="FF0000"/>
            </a:solidFill>
            <a:prstDash val="solid"/>
            <a:round/>
            <a:headEnd len="med" w="med" type="none"/>
            <a:tailEnd len="med" w="med" type="triangle"/>
          </a:ln>
        </p:spPr>
      </p:cxnSp>
      <p:cxnSp>
        <p:nvCxnSpPr>
          <p:cNvPr id="183" name="Google Shape;183;p28"/>
          <p:cNvCxnSpPr/>
          <p:nvPr/>
        </p:nvCxnSpPr>
        <p:spPr>
          <a:xfrm rot="10800000">
            <a:off x="6715650" y="1497100"/>
            <a:ext cx="0" cy="452100"/>
          </a:xfrm>
          <a:prstGeom prst="straightConnector1">
            <a:avLst/>
          </a:prstGeom>
          <a:noFill/>
          <a:ln cap="flat" cmpd="sng" w="9525">
            <a:solidFill>
              <a:srgbClr val="FF0000"/>
            </a:solidFill>
            <a:prstDash val="solid"/>
            <a:round/>
            <a:headEnd len="med" w="med" type="none"/>
            <a:tailEnd len="med" w="med" type="triangle"/>
          </a:ln>
        </p:spPr>
      </p:cxnSp>
      <p:sp>
        <p:nvSpPr>
          <p:cNvPr id="184" name="Google Shape;184;p28"/>
          <p:cNvSpPr txBox="1"/>
          <p:nvPr/>
        </p:nvSpPr>
        <p:spPr>
          <a:xfrm>
            <a:off x="5822150" y="845488"/>
            <a:ext cx="848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t>Height</a:t>
            </a:r>
            <a:endParaRPr sz="1300"/>
          </a:p>
        </p:txBody>
      </p:sp>
      <p:sp>
        <p:nvSpPr>
          <p:cNvPr id="185" name="Google Shape;185;p28"/>
          <p:cNvSpPr txBox="1"/>
          <p:nvPr/>
        </p:nvSpPr>
        <p:spPr>
          <a:xfrm>
            <a:off x="6358850" y="1167638"/>
            <a:ext cx="848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t>Width</a:t>
            </a:r>
            <a:endParaRPr sz="1300"/>
          </a:p>
        </p:txBody>
      </p:sp>
      <p:sp>
        <p:nvSpPr>
          <p:cNvPr id="186" name="Google Shape;186;p28"/>
          <p:cNvSpPr/>
          <p:nvPr/>
        </p:nvSpPr>
        <p:spPr>
          <a:xfrm>
            <a:off x="7166825" y="1934350"/>
            <a:ext cx="570600" cy="1779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741150" y="3388700"/>
            <a:ext cx="3393600" cy="4653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7773325" y="1934350"/>
            <a:ext cx="570600" cy="1779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741150" y="3907500"/>
            <a:ext cx="3393600" cy="465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741150" y="4426300"/>
            <a:ext cx="3393600" cy="46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8379825" y="1934350"/>
            <a:ext cx="378900" cy="177900"/>
          </a:xfrm>
          <a:prstGeom prst="leftBracket">
            <a:avLst>
              <a:gd fmla="val 0"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flipH="1">
            <a:off x="5452725" y="2097400"/>
            <a:ext cx="171000" cy="177900"/>
          </a:xfrm>
          <a:prstGeom prst="leftBracket">
            <a:avLst>
              <a:gd fmla="val 0"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8"/>
          <p:cNvCxnSpPr>
            <a:stCxn id="186" idx="2"/>
            <a:endCxn id="187" idx="3"/>
          </p:cNvCxnSpPr>
          <p:nvPr/>
        </p:nvCxnSpPr>
        <p:spPr>
          <a:xfrm rot="5400000">
            <a:off x="5038925" y="1208050"/>
            <a:ext cx="1509000" cy="3317400"/>
          </a:xfrm>
          <a:prstGeom prst="bentConnector2">
            <a:avLst/>
          </a:prstGeom>
          <a:noFill/>
          <a:ln cap="flat" cmpd="sng" w="19050">
            <a:solidFill>
              <a:srgbClr val="00FF00"/>
            </a:solidFill>
            <a:prstDash val="solid"/>
            <a:round/>
            <a:headEnd len="med" w="med" type="none"/>
            <a:tailEnd len="med" w="med" type="none"/>
          </a:ln>
        </p:spPr>
      </p:cxnSp>
      <p:cxnSp>
        <p:nvCxnSpPr>
          <p:cNvPr id="194" name="Google Shape;194;p28"/>
          <p:cNvCxnSpPr>
            <a:stCxn id="188" idx="2"/>
            <a:endCxn id="189" idx="3"/>
          </p:cNvCxnSpPr>
          <p:nvPr/>
        </p:nvCxnSpPr>
        <p:spPr>
          <a:xfrm rot="5400000">
            <a:off x="5082625" y="1164250"/>
            <a:ext cx="2028000" cy="3924000"/>
          </a:xfrm>
          <a:prstGeom prst="bentConnector2">
            <a:avLst/>
          </a:prstGeom>
          <a:noFill/>
          <a:ln cap="flat" cmpd="sng" w="19050">
            <a:solidFill>
              <a:srgbClr val="0000FF"/>
            </a:solidFill>
            <a:prstDash val="solid"/>
            <a:round/>
            <a:headEnd len="med" w="med" type="none"/>
            <a:tailEnd len="med" w="med" type="none"/>
          </a:ln>
        </p:spPr>
      </p:cxnSp>
      <p:cxnSp>
        <p:nvCxnSpPr>
          <p:cNvPr id="195" name="Google Shape;195;p28"/>
          <p:cNvCxnSpPr>
            <a:endCxn id="190" idx="3"/>
          </p:cNvCxnSpPr>
          <p:nvPr/>
        </p:nvCxnSpPr>
        <p:spPr>
          <a:xfrm flipH="1">
            <a:off x="4134750" y="2112250"/>
            <a:ext cx="4623900" cy="2546700"/>
          </a:xfrm>
          <a:prstGeom prst="bentConnector3">
            <a:avLst>
              <a:gd fmla="val -35" name="adj1"/>
            </a:avLst>
          </a:prstGeom>
          <a:noFill/>
          <a:ln cap="flat" cmpd="sng" w="19050">
            <a:solidFill>
              <a:srgbClr val="FF0000"/>
            </a:solidFill>
            <a:prstDash val="solid"/>
            <a:round/>
            <a:headEnd len="med" w="med" type="none"/>
            <a:tailEnd len="med" w="med" type="none"/>
          </a:ln>
        </p:spPr>
      </p:cxnSp>
      <p:pic>
        <p:nvPicPr>
          <p:cNvPr id="196" name="Google Shape;196;p28"/>
          <p:cNvPicPr preferRelativeResize="0"/>
          <p:nvPr/>
        </p:nvPicPr>
        <p:blipFill>
          <a:blip r:embed="rId5">
            <a:alphaModFix/>
          </a:blip>
          <a:stretch>
            <a:fillRect/>
          </a:stretch>
        </p:blipFill>
        <p:spPr>
          <a:xfrm>
            <a:off x="6670253" y="949003"/>
            <a:ext cx="1318117" cy="177900"/>
          </a:xfrm>
          <a:prstGeom prst="rect">
            <a:avLst/>
          </a:prstGeom>
          <a:noFill/>
          <a:ln>
            <a:noFill/>
          </a:ln>
        </p:spPr>
      </p:pic>
      <p:pic>
        <p:nvPicPr>
          <p:cNvPr id="197" name="Google Shape;197;p28"/>
          <p:cNvPicPr preferRelativeResize="0"/>
          <p:nvPr/>
        </p:nvPicPr>
        <p:blipFill>
          <a:blip r:embed="rId6">
            <a:alphaModFix/>
          </a:blip>
          <a:stretch>
            <a:fillRect/>
          </a:stretch>
        </p:blipFill>
        <p:spPr>
          <a:xfrm>
            <a:off x="7061673" y="1271136"/>
            <a:ext cx="1318163" cy="177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DQT (Define Quantization Table)</a:t>
            </a:r>
            <a:endParaRPr/>
          </a:p>
        </p:txBody>
      </p:sp>
      <p:sp>
        <p:nvSpPr>
          <p:cNvPr id="203" name="Google Shape;20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Usually the quantization table has two tables, namely the luminance table and the chrominance table.</a:t>
            </a:r>
            <a:endParaRPr/>
          </a:p>
          <a:p>
            <a:pPr indent="0" lvl="0" marL="0" rtl="0" algn="l">
              <a:spcBef>
                <a:spcPts val="1200"/>
              </a:spcBef>
              <a:spcAft>
                <a:spcPts val="0"/>
              </a:spcAft>
              <a:buNone/>
            </a:pPr>
            <a:r>
              <a:rPr lang="zh-TW"/>
              <a:t>FF DB  00 43  </a:t>
            </a:r>
            <a:r>
              <a:rPr lang="zh-TW">
                <a:solidFill>
                  <a:schemeClr val="accent1"/>
                </a:solidFill>
              </a:rPr>
              <a:t>00</a:t>
            </a:r>
            <a:r>
              <a:rPr lang="zh-TW"/>
              <a:t> 03 02 ……		   Quantization table data</a:t>
            </a:r>
            <a:endParaRPr/>
          </a:p>
          <a:p>
            <a:pPr indent="0" lvl="0" marL="0" rtl="0" algn="l">
              <a:spcBef>
                <a:spcPts val="1200"/>
              </a:spcBef>
              <a:spcAft>
                <a:spcPts val="0"/>
              </a:spcAft>
              <a:buNone/>
            </a:pPr>
            <a:r>
              <a:rPr lang="zh-TW"/>
              <a:t>			   </a:t>
            </a:r>
            <a:r>
              <a:rPr lang="zh-TW"/>
              <a:t>luminance (Y)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zh-TW"/>
              <a:t>FF DB  00 43  </a:t>
            </a:r>
            <a:r>
              <a:rPr lang="zh-TW">
                <a:solidFill>
                  <a:schemeClr val="accent1"/>
                </a:solidFill>
              </a:rPr>
              <a:t>01</a:t>
            </a:r>
            <a:r>
              <a:rPr lang="zh-TW"/>
              <a:t> 01 04 ……		   Quantization table data</a:t>
            </a:r>
            <a:endParaRPr/>
          </a:p>
          <a:p>
            <a:pPr indent="0" lvl="0" marL="0" rtl="0" algn="l">
              <a:spcBef>
                <a:spcPts val="1200"/>
              </a:spcBef>
              <a:spcAft>
                <a:spcPts val="1200"/>
              </a:spcAft>
              <a:buClr>
                <a:schemeClr val="dk1"/>
              </a:buClr>
              <a:buSzPts val="1100"/>
              <a:buFont typeface="Arial"/>
              <a:buNone/>
            </a:pPr>
            <a:r>
              <a:rPr lang="zh-TW"/>
              <a:t>			chrominance (</a:t>
            </a:r>
            <a:r>
              <a:rPr lang="zh-TW">
                <a:latin typeface="Microsoft JhengHei"/>
                <a:ea typeface="Microsoft JhengHei"/>
                <a:cs typeface="Microsoft JhengHei"/>
                <a:sym typeface="Microsoft JhengHei"/>
              </a:rPr>
              <a:t>C</a:t>
            </a:r>
            <a:r>
              <a:rPr baseline="-25000" lang="zh-TW">
                <a:latin typeface="Microsoft JhengHei"/>
                <a:ea typeface="Microsoft JhengHei"/>
                <a:cs typeface="Microsoft JhengHei"/>
                <a:sym typeface="Microsoft JhengHei"/>
              </a:rPr>
              <a:t>b</a:t>
            </a:r>
            <a:r>
              <a:rPr lang="zh-TW">
                <a:latin typeface="Microsoft JhengHei"/>
                <a:ea typeface="Microsoft JhengHei"/>
                <a:cs typeface="Microsoft JhengHei"/>
                <a:sym typeface="Microsoft JhengHei"/>
              </a:rPr>
              <a:t>C</a:t>
            </a:r>
            <a:r>
              <a:rPr baseline="-25000" lang="zh-TW">
                <a:latin typeface="Microsoft JhengHei"/>
                <a:ea typeface="Microsoft JhengHei"/>
                <a:cs typeface="Microsoft JhengHei"/>
                <a:sym typeface="Microsoft JhengHei"/>
              </a:rPr>
              <a:t>r </a:t>
            </a:r>
            <a:r>
              <a:rPr lang="zh-TW"/>
              <a:t>)</a:t>
            </a:r>
            <a:endParaRPr/>
          </a:p>
        </p:txBody>
      </p:sp>
      <p:cxnSp>
        <p:nvCxnSpPr>
          <p:cNvPr id="204" name="Google Shape;204;p29"/>
          <p:cNvCxnSpPr/>
          <p:nvPr/>
        </p:nvCxnSpPr>
        <p:spPr>
          <a:xfrm rot="10800000">
            <a:off x="2053775" y="2267175"/>
            <a:ext cx="0" cy="2802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29"/>
          <p:cNvCxnSpPr/>
          <p:nvPr/>
        </p:nvCxnSpPr>
        <p:spPr>
          <a:xfrm rot="10800000">
            <a:off x="2047550" y="3668875"/>
            <a:ext cx="0" cy="243600"/>
          </a:xfrm>
          <a:prstGeom prst="straightConnector1">
            <a:avLst/>
          </a:prstGeom>
          <a:noFill/>
          <a:ln cap="flat" cmpd="sng" w="9525">
            <a:solidFill>
              <a:schemeClr val="dk2"/>
            </a:solidFill>
            <a:prstDash val="solid"/>
            <a:round/>
            <a:headEnd len="med" w="med" type="none"/>
            <a:tailEnd len="med" w="med" type="triangle"/>
          </a:ln>
        </p:spPr>
      </p:cxnSp>
      <p:sp>
        <p:nvSpPr>
          <p:cNvPr id="206" name="Google Shape;206;p29"/>
          <p:cNvSpPr/>
          <p:nvPr/>
        </p:nvSpPr>
        <p:spPr>
          <a:xfrm>
            <a:off x="402225" y="2011075"/>
            <a:ext cx="670500" cy="30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402225" y="3400550"/>
            <a:ext cx="670500" cy="30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a:off x="1212275" y="2011088"/>
            <a:ext cx="547200" cy="304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nvSpPr>
        <p:spPr>
          <a:xfrm>
            <a:off x="1212275" y="3400550"/>
            <a:ext cx="548700" cy="304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29"/>
          <p:cNvGrpSpPr/>
          <p:nvPr/>
        </p:nvGrpSpPr>
        <p:grpSpPr>
          <a:xfrm>
            <a:off x="1151825" y="2315468"/>
            <a:ext cx="669600" cy="1085210"/>
            <a:chOff x="1069487" y="2239931"/>
            <a:chExt cx="669600" cy="1238400"/>
          </a:xfrm>
        </p:grpSpPr>
        <p:sp>
          <p:nvSpPr>
            <p:cNvPr id="211" name="Google Shape;211;p29"/>
            <p:cNvSpPr txBox="1"/>
            <p:nvPr/>
          </p:nvSpPr>
          <p:spPr>
            <a:xfrm>
              <a:off x="1069487" y="2659031"/>
              <a:ext cx="669600" cy="4002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zh-TW" sz="1200"/>
                <a:t>length</a:t>
              </a:r>
              <a:endParaRPr sz="1200"/>
            </a:p>
          </p:txBody>
        </p:sp>
        <p:cxnSp>
          <p:nvCxnSpPr>
            <p:cNvPr id="212" name="Google Shape;212;p29"/>
            <p:cNvCxnSpPr>
              <a:stCxn id="211" idx="0"/>
              <a:endCxn id="208" idx="2"/>
            </p:cNvCxnSpPr>
            <p:nvPr/>
          </p:nvCxnSpPr>
          <p:spPr>
            <a:xfrm rot="10800000">
              <a:off x="1403687" y="2239931"/>
              <a:ext cx="600" cy="419100"/>
            </a:xfrm>
            <a:prstGeom prst="straightConnector1">
              <a:avLst/>
            </a:prstGeom>
            <a:noFill/>
            <a:ln cap="flat" cmpd="sng" w="19050">
              <a:solidFill>
                <a:srgbClr val="0000FF"/>
              </a:solidFill>
              <a:prstDash val="solid"/>
              <a:round/>
              <a:headEnd len="med" w="med" type="none"/>
              <a:tailEnd len="med" w="med" type="triangle"/>
            </a:ln>
          </p:spPr>
        </p:cxnSp>
        <p:cxnSp>
          <p:nvCxnSpPr>
            <p:cNvPr id="213" name="Google Shape;213;p29"/>
            <p:cNvCxnSpPr>
              <a:stCxn id="211" idx="2"/>
              <a:endCxn id="209" idx="0"/>
            </p:cNvCxnSpPr>
            <p:nvPr/>
          </p:nvCxnSpPr>
          <p:spPr>
            <a:xfrm>
              <a:off x="1404287" y="3059231"/>
              <a:ext cx="0" cy="419100"/>
            </a:xfrm>
            <a:prstGeom prst="straightConnector1">
              <a:avLst/>
            </a:prstGeom>
            <a:noFill/>
            <a:ln cap="flat" cmpd="sng" w="19050">
              <a:solidFill>
                <a:srgbClr val="0000FF"/>
              </a:solidFill>
              <a:prstDash val="solid"/>
              <a:round/>
              <a:headEnd len="med" w="med" type="none"/>
              <a:tailEnd len="med" w="med" type="triangle"/>
            </a:ln>
          </p:spPr>
        </p:cxnSp>
      </p:grpSp>
      <p:grpSp>
        <p:nvGrpSpPr>
          <p:cNvPr id="214" name="Google Shape;214;p29"/>
          <p:cNvGrpSpPr/>
          <p:nvPr/>
        </p:nvGrpSpPr>
        <p:grpSpPr>
          <a:xfrm>
            <a:off x="402545" y="2315500"/>
            <a:ext cx="669628" cy="1085100"/>
            <a:chOff x="4222400" y="2422100"/>
            <a:chExt cx="670500" cy="1085100"/>
          </a:xfrm>
        </p:grpSpPr>
        <p:sp>
          <p:nvSpPr>
            <p:cNvPr id="215" name="Google Shape;215;p29"/>
            <p:cNvSpPr txBox="1"/>
            <p:nvPr/>
          </p:nvSpPr>
          <p:spPr>
            <a:xfrm>
              <a:off x="4222400" y="2780000"/>
              <a:ext cx="670500" cy="3693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t>marker</a:t>
              </a:r>
              <a:endParaRPr sz="1200"/>
            </a:p>
          </p:txBody>
        </p:sp>
        <p:cxnSp>
          <p:nvCxnSpPr>
            <p:cNvPr id="216" name="Google Shape;216;p29"/>
            <p:cNvCxnSpPr>
              <a:stCxn id="215" idx="0"/>
              <a:endCxn id="206" idx="2"/>
            </p:cNvCxnSpPr>
            <p:nvPr/>
          </p:nvCxnSpPr>
          <p:spPr>
            <a:xfrm rot="10800000">
              <a:off x="4557650" y="2422100"/>
              <a:ext cx="0" cy="357900"/>
            </a:xfrm>
            <a:prstGeom prst="straightConnector1">
              <a:avLst/>
            </a:prstGeom>
            <a:noFill/>
            <a:ln cap="flat" cmpd="sng" w="19050">
              <a:solidFill>
                <a:srgbClr val="FF0000"/>
              </a:solidFill>
              <a:prstDash val="solid"/>
              <a:round/>
              <a:headEnd len="med" w="med" type="none"/>
              <a:tailEnd len="med" w="med" type="triangle"/>
            </a:ln>
          </p:spPr>
        </p:cxnSp>
        <p:cxnSp>
          <p:nvCxnSpPr>
            <p:cNvPr id="217" name="Google Shape;217;p29"/>
            <p:cNvCxnSpPr>
              <a:stCxn id="215" idx="2"/>
              <a:endCxn id="207" idx="0"/>
            </p:cNvCxnSpPr>
            <p:nvPr/>
          </p:nvCxnSpPr>
          <p:spPr>
            <a:xfrm>
              <a:off x="4557650" y="3149300"/>
              <a:ext cx="0" cy="357900"/>
            </a:xfrm>
            <a:prstGeom prst="straightConnector1">
              <a:avLst/>
            </a:prstGeom>
            <a:noFill/>
            <a:ln cap="flat" cmpd="sng" w="19050">
              <a:solidFill>
                <a:srgbClr val="FF0000"/>
              </a:solidFill>
              <a:prstDash val="solid"/>
              <a:round/>
              <a:headEnd len="med" w="med" type="none"/>
              <a:tailEnd len="med" w="med" type="triangle"/>
            </a:ln>
          </p:spPr>
        </p:cxnSp>
      </p:grpSp>
      <p:sp>
        <p:nvSpPr>
          <p:cNvPr id="218" name="Google Shape;218;p29"/>
          <p:cNvSpPr/>
          <p:nvPr/>
        </p:nvSpPr>
        <p:spPr>
          <a:xfrm>
            <a:off x="2230475" y="2011100"/>
            <a:ext cx="1255500" cy="3045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2230475" y="3400600"/>
            <a:ext cx="1255500" cy="3045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29"/>
          <p:cNvCxnSpPr>
            <a:endCxn id="218" idx="3"/>
          </p:cNvCxnSpPr>
          <p:nvPr/>
        </p:nvCxnSpPr>
        <p:spPr>
          <a:xfrm rot="10800000">
            <a:off x="3485975" y="2163350"/>
            <a:ext cx="694500" cy="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9"/>
          <p:cNvCxnSpPr/>
          <p:nvPr/>
        </p:nvCxnSpPr>
        <p:spPr>
          <a:xfrm rot="10800000">
            <a:off x="3486125" y="3552800"/>
            <a:ext cx="694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Differential DC encoding</a:t>
            </a:r>
            <a:endParaRPr/>
          </a:p>
        </p:txBody>
      </p:sp>
      <p:sp>
        <p:nvSpPr>
          <p:cNvPr id="227" name="Google Shape;22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The quantized DC coefficient is encoded as the</a:t>
            </a:r>
            <a:endParaRPr/>
          </a:p>
          <a:p>
            <a:pPr indent="0" lvl="0" marL="0" rtl="0" algn="l">
              <a:spcBef>
                <a:spcPts val="1200"/>
              </a:spcBef>
              <a:spcAft>
                <a:spcPts val="0"/>
              </a:spcAft>
              <a:buNone/>
            </a:pPr>
            <a:r>
              <a:rPr lang="zh-TW"/>
              <a:t>difference from the DC term of the </a:t>
            </a:r>
            <a:r>
              <a:rPr lang="zh-TW">
                <a:solidFill>
                  <a:srgbClr val="FF0000"/>
                </a:solidFill>
              </a:rPr>
              <a:t>previous block</a:t>
            </a:r>
            <a:r>
              <a:rPr lang="zh-TW"/>
              <a:t> </a:t>
            </a:r>
            <a:endParaRPr/>
          </a:p>
          <a:p>
            <a:pPr indent="0" lvl="0" marL="0" rtl="0" algn="l">
              <a:spcBef>
                <a:spcPts val="1200"/>
              </a:spcBef>
              <a:spcAft>
                <a:spcPts val="0"/>
              </a:spcAft>
              <a:buNone/>
            </a:pPr>
            <a:r>
              <a:rPr lang="zh-TW"/>
              <a:t>in the encoding order (defined in the following), as shown below.</a:t>
            </a:r>
            <a:endParaRPr/>
          </a:p>
          <a:p>
            <a:pPr indent="0" lvl="0" marL="0" rtl="0" algn="l">
              <a:spcBef>
                <a:spcPts val="1200"/>
              </a:spcBef>
              <a:spcAft>
                <a:spcPts val="1200"/>
              </a:spcAft>
              <a:buNone/>
            </a:pPr>
            <a:r>
              <a:t/>
            </a:r>
            <a:endParaRPr/>
          </a:p>
        </p:txBody>
      </p:sp>
      <p:pic>
        <p:nvPicPr>
          <p:cNvPr id="228" name="Google Shape;228;p30"/>
          <p:cNvPicPr preferRelativeResize="0"/>
          <p:nvPr/>
        </p:nvPicPr>
        <p:blipFill>
          <a:blip r:embed="rId3">
            <a:alphaModFix/>
          </a:blip>
          <a:stretch>
            <a:fillRect/>
          </a:stretch>
        </p:blipFill>
        <p:spPr>
          <a:xfrm>
            <a:off x="3443864" y="2620450"/>
            <a:ext cx="2256274" cy="2306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1"/>
          <p:cNvPicPr preferRelativeResize="0"/>
          <p:nvPr/>
        </p:nvPicPr>
        <p:blipFill rotWithShape="1">
          <a:blip r:embed="rId3">
            <a:alphaModFix/>
          </a:blip>
          <a:srcRect b="0" l="0" r="0" t="0"/>
          <a:stretch/>
        </p:blipFill>
        <p:spPr>
          <a:xfrm>
            <a:off x="311800" y="1585175"/>
            <a:ext cx="8520500" cy="3255500"/>
          </a:xfrm>
          <a:prstGeom prst="rect">
            <a:avLst/>
          </a:prstGeom>
          <a:noFill/>
          <a:ln>
            <a:noFill/>
          </a:ln>
        </p:spPr>
      </p:pic>
      <p:sp>
        <p:nvSpPr>
          <p:cNvPr id="234" name="Google Shape;23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Huffman decoding</a:t>
            </a:r>
            <a:endParaRPr/>
          </a:p>
        </p:txBody>
      </p:sp>
      <p:pic>
        <p:nvPicPr>
          <p:cNvPr id="235" name="Google Shape;235;p31"/>
          <p:cNvPicPr preferRelativeResize="0"/>
          <p:nvPr/>
        </p:nvPicPr>
        <p:blipFill>
          <a:blip r:embed="rId4">
            <a:alphaModFix/>
          </a:blip>
          <a:stretch>
            <a:fillRect/>
          </a:stretch>
        </p:blipFill>
        <p:spPr>
          <a:xfrm>
            <a:off x="7331950" y="199675"/>
            <a:ext cx="1545100" cy="1294275"/>
          </a:xfrm>
          <a:prstGeom prst="rect">
            <a:avLst/>
          </a:prstGeom>
          <a:noFill/>
          <a:ln>
            <a:noFill/>
          </a:ln>
        </p:spPr>
      </p:pic>
      <p:pic>
        <p:nvPicPr>
          <p:cNvPr id="236" name="Google Shape;236;p31"/>
          <p:cNvPicPr preferRelativeResize="0"/>
          <p:nvPr/>
        </p:nvPicPr>
        <p:blipFill>
          <a:blip r:embed="rId5">
            <a:alphaModFix/>
          </a:blip>
          <a:stretch>
            <a:fillRect/>
          </a:stretch>
        </p:blipFill>
        <p:spPr>
          <a:xfrm>
            <a:off x="311700" y="1585175"/>
            <a:ext cx="8520600" cy="32555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Outline</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zh-TW"/>
              <a:t>Introduction</a:t>
            </a:r>
            <a:endParaRPr/>
          </a:p>
          <a:p>
            <a:pPr indent="-342900" lvl="0" marL="457200" rtl="0" algn="l">
              <a:spcBef>
                <a:spcPts val="0"/>
              </a:spcBef>
              <a:spcAft>
                <a:spcPts val="0"/>
              </a:spcAft>
              <a:buSzPts val="1800"/>
              <a:buChar char="❖"/>
            </a:pPr>
            <a:r>
              <a:rPr lang="zh-TW"/>
              <a:t>Algorithm</a:t>
            </a:r>
            <a:endParaRPr/>
          </a:p>
          <a:p>
            <a:pPr indent="-342900" lvl="0" marL="457200" rtl="0" algn="l">
              <a:spcBef>
                <a:spcPts val="0"/>
              </a:spcBef>
              <a:spcAft>
                <a:spcPts val="0"/>
              </a:spcAft>
              <a:buSzPts val="1800"/>
              <a:buChar char="❖"/>
            </a:pPr>
            <a:r>
              <a:rPr lang="zh-TW"/>
              <a:t>Development process</a:t>
            </a:r>
            <a:endParaRPr/>
          </a:p>
          <a:p>
            <a:pPr indent="-342900" lvl="0" marL="457200" rtl="0" algn="l">
              <a:spcBef>
                <a:spcPts val="0"/>
              </a:spcBef>
              <a:spcAft>
                <a:spcPts val="0"/>
              </a:spcAft>
              <a:buSzPts val="1800"/>
              <a:buChar char="❖"/>
            </a:pPr>
            <a:r>
              <a:rPr lang="zh-TW"/>
              <a:t>HLS Implementation</a:t>
            </a:r>
            <a:endParaRPr/>
          </a:p>
          <a:p>
            <a:pPr indent="-342900" lvl="0" marL="457200" rtl="0" algn="l">
              <a:spcBef>
                <a:spcPts val="0"/>
              </a:spcBef>
              <a:spcAft>
                <a:spcPts val="0"/>
              </a:spcAft>
              <a:buSzPts val="1800"/>
              <a:buChar char="❖"/>
            </a:pPr>
            <a:r>
              <a:rPr lang="zh-TW"/>
              <a:t>Conclusion</a:t>
            </a:r>
            <a:endParaRPr/>
          </a:p>
          <a:p>
            <a:pPr indent="-342900" lvl="0" marL="457200" rtl="0" algn="l">
              <a:spcBef>
                <a:spcPts val="0"/>
              </a:spcBef>
              <a:spcAft>
                <a:spcPts val="0"/>
              </a:spcAft>
              <a:buSzPts val="1800"/>
              <a:buChar char="❖"/>
            </a:pPr>
            <a:r>
              <a:rPr lang="zh-TW"/>
              <a:t>Reference</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Huffman decoding</a:t>
            </a:r>
            <a:endParaRPr/>
          </a:p>
        </p:txBody>
      </p:sp>
      <p:pic>
        <p:nvPicPr>
          <p:cNvPr id="242" name="Google Shape;242;p32"/>
          <p:cNvPicPr preferRelativeResize="0"/>
          <p:nvPr/>
        </p:nvPicPr>
        <p:blipFill>
          <a:blip r:embed="rId3">
            <a:alphaModFix/>
          </a:blip>
          <a:stretch>
            <a:fillRect/>
          </a:stretch>
        </p:blipFill>
        <p:spPr>
          <a:xfrm>
            <a:off x="7331950" y="199675"/>
            <a:ext cx="1545100" cy="1294275"/>
          </a:xfrm>
          <a:prstGeom prst="rect">
            <a:avLst/>
          </a:prstGeom>
          <a:noFill/>
          <a:ln>
            <a:noFill/>
          </a:ln>
        </p:spPr>
      </p:pic>
      <p:pic>
        <p:nvPicPr>
          <p:cNvPr id="243" name="Google Shape;243;p32"/>
          <p:cNvPicPr preferRelativeResize="0"/>
          <p:nvPr/>
        </p:nvPicPr>
        <p:blipFill rotWithShape="1">
          <a:blip r:embed="rId4">
            <a:alphaModFix/>
          </a:blip>
          <a:srcRect b="0" l="0" r="0" t="0"/>
          <a:stretch/>
        </p:blipFill>
        <p:spPr>
          <a:xfrm>
            <a:off x="311800" y="1585175"/>
            <a:ext cx="8520500" cy="3255500"/>
          </a:xfrm>
          <a:prstGeom prst="rect">
            <a:avLst/>
          </a:prstGeom>
          <a:noFill/>
          <a:ln>
            <a:noFill/>
          </a:ln>
        </p:spPr>
      </p:pic>
      <p:pic>
        <p:nvPicPr>
          <p:cNvPr id="244" name="Google Shape;244;p32"/>
          <p:cNvPicPr preferRelativeResize="0"/>
          <p:nvPr/>
        </p:nvPicPr>
        <p:blipFill rotWithShape="1">
          <a:blip r:embed="rId5">
            <a:alphaModFix/>
          </a:blip>
          <a:srcRect b="86740" l="6484" r="80991" t="0"/>
          <a:stretch/>
        </p:blipFill>
        <p:spPr>
          <a:xfrm>
            <a:off x="853700" y="1585175"/>
            <a:ext cx="1067100" cy="431675"/>
          </a:xfrm>
          <a:prstGeom prst="rect">
            <a:avLst/>
          </a:prstGeom>
          <a:noFill/>
          <a:ln>
            <a:noFill/>
          </a:ln>
        </p:spPr>
      </p:pic>
      <p:sp>
        <p:nvSpPr>
          <p:cNvPr id="245" name="Google Shape;245;p32"/>
          <p:cNvSpPr txBox="1"/>
          <p:nvPr/>
        </p:nvSpPr>
        <p:spPr>
          <a:xfrm>
            <a:off x="311700" y="1184975"/>
            <a:ext cx="18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FF DA = start of scan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3"/>
          <p:cNvPicPr preferRelativeResize="0"/>
          <p:nvPr/>
        </p:nvPicPr>
        <p:blipFill rotWithShape="1">
          <a:blip r:embed="rId3">
            <a:alphaModFix/>
          </a:blip>
          <a:srcRect b="0" l="0" r="0" t="0"/>
          <a:stretch/>
        </p:blipFill>
        <p:spPr>
          <a:xfrm>
            <a:off x="311800" y="1585175"/>
            <a:ext cx="8520500" cy="3255500"/>
          </a:xfrm>
          <a:prstGeom prst="rect">
            <a:avLst/>
          </a:prstGeom>
          <a:noFill/>
          <a:ln>
            <a:noFill/>
          </a:ln>
        </p:spPr>
      </p:pic>
      <p:sp>
        <p:nvSpPr>
          <p:cNvPr id="251" name="Google Shape;25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Huffman decoding</a:t>
            </a:r>
            <a:endParaRPr/>
          </a:p>
        </p:txBody>
      </p:sp>
      <p:pic>
        <p:nvPicPr>
          <p:cNvPr id="252" name="Google Shape;252;p33"/>
          <p:cNvPicPr preferRelativeResize="0"/>
          <p:nvPr/>
        </p:nvPicPr>
        <p:blipFill>
          <a:blip r:embed="rId4">
            <a:alphaModFix/>
          </a:blip>
          <a:stretch>
            <a:fillRect/>
          </a:stretch>
        </p:blipFill>
        <p:spPr>
          <a:xfrm>
            <a:off x="7331950" y="199675"/>
            <a:ext cx="1545100" cy="1294275"/>
          </a:xfrm>
          <a:prstGeom prst="rect">
            <a:avLst/>
          </a:prstGeom>
          <a:noFill/>
          <a:ln>
            <a:noFill/>
          </a:ln>
        </p:spPr>
      </p:pic>
      <p:pic>
        <p:nvPicPr>
          <p:cNvPr id="253" name="Google Shape;253;p33"/>
          <p:cNvPicPr preferRelativeResize="0"/>
          <p:nvPr/>
        </p:nvPicPr>
        <p:blipFill rotWithShape="1">
          <a:blip r:embed="rId5">
            <a:alphaModFix/>
          </a:blip>
          <a:srcRect b="86412" l="19011" r="6344" t="0"/>
          <a:stretch/>
        </p:blipFill>
        <p:spPr>
          <a:xfrm>
            <a:off x="1931475" y="1585175"/>
            <a:ext cx="6360025" cy="442350"/>
          </a:xfrm>
          <a:prstGeom prst="rect">
            <a:avLst/>
          </a:prstGeom>
          <a:noFill/>
          <a:ln>
            <a:noFill/>
          </a:ln>
        </p:spPr>
      </p:pic>
      <p:sp>
        <p:nvSpPr>
          <p:cNvPr id="254" name="Google Shape;254;p33"/>
          <p:cNvSpPr txBox="1"/>
          <p:nvPr/>
        </p:nvSpPr>
        <p:spPr>
          <a:xfrm>
            <a:off x="311700" y="1184975"/>
            <a:ext cx="18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0C </a:t>
            </a:r>
            <a:r>
              <a:rPr lang="zh-TW"/>
              <a:t>=  12 components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4"/>
          <p:cNvPicPr preferRelativeResize="0"/>
          <p:nvPr/>
        </p:nvPicPr>
        <p:blipFill rotWithShape="1">
          <a:blip r:embed="rId3">
            <a:alphaModFix/>
          </a:blip>
          <a:srcRect b="0" l="0" r="0" t="0"/>
          <a:stretch/>
        </p:blipFill>
        <p:spPr>
          <a:xfrm>
            <a:off x="311800" y="1585175"/>
            <a:ext cx="8520500" cy="3255500"/>
          </a:xfrm>
          <a:prstGeom prst="rect">
            <a:avLst/>
          </a:prstGeom>
          <a:noFill/>
          <a:ln>
            <a:noFill/>
          </a:ln>
        </p:spPr>
      </p:pic>
      <p:sp>
        <p:nvSpPr>
          <p:cNvPr id="260" name="Google Shape;26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Huffman decoding</a:t>
            </a:r>
            <a:endParaRPr/>
          </a:p>
        </p:txBody>
      </p:sp>
      <p:pic>
        <p:nvPicPr>
          <p:cNvPr id="261" name="Google Shape;261;p34"/>
          <p:cNvPicPr preferRelativeResize="0"/>
          <p:nvPr/>
        </p:nvPicPr>
        <p:blipFill>
          <a:blip r:embed="rId4">
            <a:alphaModFix/>
          </a:blip>
          <a:stretch>
            <a:fillRect/>
          </a:stretch>
        </p:blipFill>
        <p:spPr>
          <a:xfrm>
            <a:off x="7331950" y="199675"/>
            <a:ext cx="1545100" cy="1294275"/>
          </a:xfrm>
          <a:prstGeom prst="rect">
            <a:avLst/>
          </a:prstGeom>
          <a:noFill/>
          <a:ln>
            <a:noFill/>
          </a:ln>
        </p:spPr>
      </p:pic>
      <p:pic>
        <p:nvPicPr>
          <p:cNvPr id="262" name="Google Shape;262;p34"/>
          <p:cNvPicPr preferRelativeResize="0"/>
          <p:nvPr/>
        </p:nvPicPr>
        <p:blipFill rotWithShape="1">
          <a:blip r:embed="rId5">
            <a:alphaModFix/>
          </a:blip>
          <a:srcRect b="74938" l="0" r="31394" t="13261"/>
          <a:stretch/>
        </p:blipFill>
        <p:spPr>
          <a:xfrm>
            <a:off x="311700" y="2016850"/>
            <a:ext cx="5845551" cy="384150"/>
          </a:xfrm>
          <a:prstGeom prst="rect">
            <a:avLst/>
          </a:prstGeom>
          <a:noFill/>
          <a:ln>
            <a:noFill/>
          </a:ln>
        </p:spPr>
      </p:pic>
      <p:pic>
        <p:nvPicPr>
          <p:cNvPr id="263" name="Google Shape;263;p34"/>
          <p:cNvPicPr preferRelativeResize="0"/>
          <p:nvPr/>
        </p:nvPicPr>
        <p:blipFill rotWithShape="1">
          <a:blip r:embed="rId5">
            <a:alphaModFix/>
          </a:blip>
          <a:srcRect b="86740" l="93778" r="0" t="0"/>
          <a:stretch/>
        </p:blipFill>
        <p:spPr>
          <a:xfrm>
            <a:off x="8302175" y="1585175"/>
            <a:ext cx="530125" cy="431675"/>
          </a:xfrm>
          <a:prstGeom prst="rect">
            <a:avLst/>
          </a:prstGeom>
          <a:noFill/>
          <a:ln>
            <a:noFill/>
          </a:ln>
        </p:spPr>
      </p:pic>
      <p:sp>
        <p:nvSpPr>
          <p:cNvPr id="264" name="Google Shape;264;p34"/>
          <p:cNvSpPr txBox="1"/>
          <p:nvPr/>
        </p:nvSpPr>
        <p:spPr>
          <a:xfrm>
            <a:off x="311800" y="1184975"/>
            <a:ext cx="8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example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Huffman decoding</a:t>
            </a:r>
            <a:endParaRPr/>
          </a:p>
        </p:txBody>
      </p:sp>
      <p:graphicFrame>
        <p:nvGraphicFramePr>
          <p:cNvPr id="270" name="Google Shape;270;p35"/>
          <p:cNvGraphicFramePr/>
          <p:nvPr/>
        </p:nvGraphicFramePr>
        <p:xfrm>
          <a:off x="952500" y="1586863"/>
          <a:ext cx="3000000" cy="3000000"/>
        </p:xfrm>
        <a:graphic>
          <a:graphicData uri="http://schemas.openxmlformats.org/drawingml/2006/table">
            <a:tbl>
              <a:tblPr>
                <a:noFill/>
                <a:tableStyleId>{A4BF1640-45F6-438F-B67F-F1086B5F886A}</a:tableStyleId>
              </a:tblPr>
              <a:tblGrid>
                <a:gridCol w="3619500"/>
                <a:gridCol w="3619500"/>
              </a:tblGrid>
              <a:tr h="381000">
                <a:tc>
                  <a:txBody>
                    <a:bodyPr/>
                    <a:lstStyle/>
                    <a:p>
                      <a:pPr indent="0" lvl="0" marL="0" rtl="0" algn="ctr">
                        <a:spcBef>
                          <a:spcPts val="0"/>
                        </a:spcBef>
                        <a:spcAft>
                          <a:spcPts val="0"/>
                        </a:spcAft>
                        <a:buNone/>
                      </a:pPr>
                      <a:r>
                        <a:rPr lang="zh-TW"/>
                        <a:t>Value of corresponding Huffman table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a:t>Mapping value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zh-TW"/>
                        <a:t>0</a:t>
                      </a:r>
                      <a:r>
                        <a:rPr lang="zh-TW"/>
                        <a:t>、1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a:t>-1</a:t>
                      </a:r>
                      <a:r>
                        <a:rPr lang="zh-TW"/>
                        <a:t>、1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zh-TW"/>
                        <a:t>00</a:t>
                      </a:r>
                      <a:r>
                        <a:rPr lang="zh-TW"/>
                        <a:t>、01、10、11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a:t>-3</a:t>
                      </a:r>
                      <a:r>
                        <a:rPr lang="zh-TW"/>
                        <a:t>、-2、2、3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zh-TW"/>
                        <a:t>000</a:t>
                      </a:r>
                      <a:r>
                        <a:rPr lang="zh-TW"/>
                        <a:t>…011、 100…111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a:t>-7</a:t>
                      </a:r>
                      <a:r>
                        <a:rPr lang="zh-TW">
                          <a:solidFill>
                            <a:schemeClr val="dk1"/>
                          </a:solidFill>
                        </a:rPr>
                        <a:t>…-4、4…7</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zh-TW"/>
                        <a:t>0000</a:t>
                      </a:r>
                      <a:r>
                        <a:rPr lang="zh-TW">
                          <a:solidFill>
                            <a:schemeClr val="dk1"/>
                          </a:solidFill>
                        </a:rPr>
                        <a:t>…0111、1000…1111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TW">
                          <a:solidFill>
                            <a:schemeClr val="dk1"/>
                          </a:solidFill>
                        </a:rPr>
                        <a:t>-15…-8、8…15</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zh-TW"/>
                        <a:t>00000</a:t>
                      </a:r>
                      <a:r>
                        <a:rPr lang="zh-TW">
                          <a:solidFill>
                            <a:schemeClr val="dk1"/>
                          </a:solidFill>
                        </a:rPr>
                        <a:t>…01111、10000…11111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TW">
                          <a:solidFill>
                            <a:schemeClr val="dk1"/>
                          </a:solidFill>
                        </a:rPr>
                        <a:t>-31…-16、16…31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zh-TW"/>
                        <a:t>000000</a:t>
                      </a:r>
                      <a:r>
                        <a:rPr lang="zh-TW">
                          <a:solidFill>
                            <a:schemeClr val="dk1"/>
                          </a:solidFill>
                        </a:rPr>
                        <a:t>…011111、100000…111111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TW">
                          <a:solidFill>
                            <a:schemeClr val="dk1"/>
                          </a:solidFill>
                        </a:rPr>
                        <a:t>-63…-32、32…63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zh-TW"/>
                        <a:t>...etc</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TW">
                          <a:solidFill>
                            <a:schemeClr val="dk1"/>
                          </a:solidFill>
                        </a:rPr>
                        <a:t>...etc</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6"/>
          <p:cNvPicPr preferRelativeResize="0"/>
          <p:nvPr/>
        </p:nvPicPr>
        <p:blipFill>
          <a:blip r:embed="rId3">
            <a:alphaModFix/>
          </a:blip>
          <a:stretch>
            <a:fillRect/>
          </a:stretch>
        </p:blipFill>
        <p:spPr>
          <a:xfrm>
            <a:off x="4440767" y="3219525"/>
            <a:ext cx="1283820" cy="1042050"/>
          </a:xfrm>
          <a:prstGeom prst="rect">
            <a:avLst/>
          </a:prstGeom>
          <a:noFill/>
          <a:ln>
            <a:noFill/>
          </a:ln>
        </p:spPr>
      </p:pic>
      <p:pic>
        <p:nvPicPr>
          <p:cNvPr id="276" name="Google Shape;276;p36"/>
          <p:cNvPicPr preferRelativeResize="0"/>
          <p:nvPr/>
        </p:nvPicPr>
        <p:blipFill>
          <a:blip r:embed="rId4">
            <a:alphaModFix/>
          </a:blip>
          <a:stretch>
            <a:fillRect/>
          </a:stretch>
        </p:blipFill>
        <p:spPr>
          <a:xfrm>
            <a:off x="3043897" y="3219537"/>
            <a:ext cx="1283800" cy="1042034"/>
          </a:xfrm>
          <a:prstGeom prst="rect">
            <a:avLst/>
          </a:prstGeom>
          <a:noFill/>
          <a:ln>
            <a:noFill/>
          </a:ln>
        </p:spPr>
      </p:pic>
      <p:pic>
        <p:nvPicPr>
          <p:cNvPr id="277" name="Google Shape;277;p36"/>
          <p:cNvPicPr preferRelativeResize="0"/>
          <p:nvPr/>
        </p:nvPicPr>
        <p:blipFill>
          <a:blip r:embed="rId5">
            <a:alphaModFix/>
          </a:blip>
          <a:stretch>
            <a:fillRect/>
          </a:stretch>
        </p:blipFill>
        <p:spPr>
          <a:xfrm>
            <a:off x="1881650" y="3219538"/>
            <a:ext cx="1045450" cy="1042050"/>
          </a:xfrm>
          <a:prstGeom prst="rect">
            <a:avLst/>
          </a:prstGeom>
          <a:noFill/>
          <a:ln>
            <a:noFill/>
          </a:ln>
        </p:spPr>
      </p:pic>
      <p:pic>
        <p:nvPicPr>
          <p:cNvPr id="278" name="Google Shape;278;p36"/>
          <p:cNvPicPr preferRelativeResize="0"/>
          <p:nvPr/>
        </p:nvPicPr>
        <p:blipFill rotWithShape="1">
          <a:blip r:embed="rId6">
            <a:alphaModFix/>
          </a:blip>
          <a:srcRect b="88200" l="93778" r="523" t="0"/>
          <a:stretch/>
        </p:blipFill>
        <p:spPr>
          <a:xfrm>
            <a:off x="733025" y="1586506"/>
            <a:ext cx="485475" cy="384150"/>
          </a:xfrm>
          <a:prstGeom prst="rect">
            <a:avLst/>
          </a:prstGeom>
          <a:noFill/>
          <a:ln>
            <a:noFill/>
          </a:ln>
        </p:spPr>
      </p:pic>
      <p:sp>
        <p:nvSpPr>
          <p:cNvPr id="279" name="Google Shape;27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Huffman decoding</a:t>
            </a:r>
            <a:endParaRPr/>
          </a:p>
        </p:txBody>
      </p:sp>
      <p:sp>
        <p:nvSpPr>
          <p:cNvPr id="280" name="Google Shape;280;p36"/>
          <p:cNvSpPr txBox="1"/>
          <p:nvPr/>
        </p:nvSpPr>
        <p:spPr>
          <a:xfrm>
            <a:off x="501550" y="1934650"/>
            <a:ext cx="83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1111_1001_0100_1010_1000_1100_0101_0011_1111_0110_1001_0101</a:t>
            </a:r>
            <a:endParaRPr/>
          </a:p>
        </p:txBody>
      </p:sp>
      <p:pic>
        <p:nvPicPr>
          <p:cNvPr id="281" name="Google Shape;281;p36"/>
          <p:cNvPicPr preferRelativeResize="0"/>
          <p:nvPr/>
        </p:nvPicPr>
        <p:blipFill rotWithShape="1">
          <a:blip r:embed="rId6">
            <a:alphaModFix/>
          </a:blip>
          <a:srcRect b="75350" l="182" r="94119" t="13589"/>
          <a:stretch/>
        </p:blipFill>
        <p:spPr>
          <a:xfrm>
            <a:off x="1692775" y="1610600"/>
            <a:ext cx="485475" cy="360050"/>
          </a:xfrm>
          <a:prstGeom prst="rect">
            <a:avLst/>
          </a:prstGeom>
          <a:noFill/>
          <a:ln>
            <a:noFill/>
          </a:ln>
        </p:spPr>
      </p:pic>
      <p:pic>
        <p:nvPicPr>
          <p:cNvPr id="282" name="Google Shape;282;p36"/>
          <p:cNvPicPr preferRelativeResize="0"/>
          <p:nvPr/>
        </p:nvPicPr>
        <p:blipFill rotWithShape="1">
          <a:blip r:embed="rId6">
            <a:alphaModFix/>
          </a:blip>
          <a:srcRect b="75350" l="6703" r="87598" t="13589"/>
          <a:stretch/>
        </p:blipFill>
        <p:spPr>
          <a:xfrm>
            <a:off x="2652513" y="1610600"/>
            <a:ext cx="485475" cy="360050"/>
          </a:xfrm>
          <a:prstGeom prst="rect">
            <a:avLst/>
          </a:prstGeom>
          <a:noFill/>
          <a:ln>
            <a:noFill/>
          </a:ln>
        </p:spPr>
      </p:pic>
      <p:pic>
        <p:nvPicPr>
          <p:cNvPr id="283" name="Google Shape;283;p36"/>
          <p:cNvPicPr preferRelativeResize="0"/>
          <p:nvPr/>
        </p:nvPicPr>
        <p:blipFill rotWithShape="1">
          <a:blip r:embed="rId6">
            <a:alphaModFix/>
          </a:blip>
          <a:srcRect b="75350" l="12394" r="81908" t="13589"/>
          <a:stretch/>
        </p:blipFill>
        <p:spPr>
          <a:xfrm>
            <a:off x="3612250" y="1610600"/>
            <a:ext cx="485475" cy="360050"/>
          </a:xfrm>
          <a:prstGeom prst="rect">
            <a:avLst/>
          </a:prstGeom>
          <a:noFill/>
          <a:ln>
            <a:noFill/>
          </a:ln>
        </p:spPr>
      </p:pic>
      <p:pic>
        <p:nvPicPr>
          <p:cNvPr id="284" name="Google Shape;284;p36"/>
          <p:cNvPicPr preferRelativeResize="0"/>
          <p:nvPr/>
        </p:nvPicPr>
        <p:blipFill rotWithShape="1">
          <a:blip r:embed="rId6">
            <a:alphaModFix/>
          </a:blip>
          <a:srcRect b="75350" l="19111" r="75191" t="13589"/>
          <a:stretch/>
        </p:blipFill>
        <p:spPr>
          <a:xfrm>
            <a:off x="4518838" y="1610600"/>
            <a:ext cx="485475" cy="360050"/>
          </a:xfrm>
          <a:prstGeom prst="rect">
            <a:avLst/>
          </a:prstGeom>
          <a:noFill/>
          <a:ln>
            <a:noFill/>
          </a:ln>
        </p:spPr>
      </p:pic>
      <p:pic>
        <p:nvPicPr>
          <p:cNvPr id="285" name="Google Shape;285;p36"/>
          <p:cNvPicPr preferRelativeResize="0"/>
          <p:nvPr/>
        </p:nvPicPr>
        <p:blipFill rotWithShape="1">
          <a:blip r:embed="rId6">
            <a:alphaModFix/>
          </a:blip>
          <a:srcRect b="75350" l="24971" r="69330" t="13589"/>
          <a:stretch/>
        </p:blipFill>
        <p:spPr>
          <a:xfrm>
            <a:off x="5531725" y="1610600"/>
            <a:ext cx="485475" cy="360050"/>
          </a:xfrm>
          <a:prstGeom prst="rect">
            <a:avLst/>
          </a:prstGeom>
          <a:noFill/>
          <a:ln>
            <a:noFill/>
          </a:ln>
        </p:spPr>
      </p:pic>
      <p:sp>
        <p:nvSpPr>
          <p:cNvPr id="286" name="Google Shape;286;p36"/>
          <p:cNvSpPr txBox="1"/>
          <p:nvPr>
            <p:ph idx="1" type="body"/>
          </p:nvPr>
        </p:nvSpPr>
        <p:spPr>
          <a:xfrm>
            <a:off x="6777756" y="818773"/>
            <a:ext cx="1241100" cy="36390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688"/>
              <a:buNone/>
            </a:pPr>
            <a:r>
              <a:rPr lang="zh-TW" sz="887">
                <a:solidFill>
                  <a:schemeClr val="dk1"/>
                </a:solidFill>
                <a:highlight>
                  <a:srgbClr val="FFFFFF"/>
                </a:highlight>
                <a:latin typeface="Courier New"/>
                <a:ea typeface="Courier New"/>
                <a:cs typeface="Courier New"/>
                <a:sym typeface="Courier New"/>
              </a:rPr>
              <a:t>DC table:  </a:t>
            </a:r>
            <a:endParaRPr sz="887">
              <a:solidFill>
                <a:schemeClr val="dk1"/>
              </a:solidFill>
              <a:highlight>
                <a:srgbClr val="FFFFFF"/>
              </a:highlight>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highlight>
                  <a:srgbClr val="FFFFFF"/>
                </a:highlight>
                <a:latin typeface="Courier New"/>
                <a:ea typeface="Courier New"/>
                <a:cs typeface="Courier New"/>
                <a:sym typeface="Courier New"/>
              </a:rPr>
              <a:t>00 0x00</a:t>
            </a:r>
            <a:endParaRPr sz="887">
              <a:solidFill>
                <a:schemeClr val="dk1"/>
              </a:solidFill>
              <a:highlight>
                <a:srgbClr val="FFFFFF"/>
              </a:highlight>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010 0x01</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011 0x02</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100 0x03</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101 0x04</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110 0x05</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1110 0x06</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11110 0x07</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111110 0x08</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1111110 0x09</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11111110 0x0A</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1200"/>
              </a:spcAft>
              <a:buSzPts val="688"/>
              <a:buNone/>
            </a:pPr>
            <a:r>
              <a:rPr lang="zh-TW" sz="887">
                <a:solidFill>
                  <a:schemeClr val="dk1"/>
                </a:solidFill>
                <a:latin typeface="Courier New"/>
                <a:ea typeface="Courier New"/>
                <a:cs typeface="Courier New"/>
                <a:sym typeface="Courier New"/>
              </a:rPr>
              <a:t>111111110 0x0B</a:t>
            </a:r>
            <a:endParaRPr sz="1087"/>
          </a:p>
        </p:txBody>
      </p:sp>
      <p:sp>
        <p:nvSpPr>
          <p:cNvPr id="287" name="Google Shape;287;p36"/>
          <p:cNvSpPr txBox="1"/>
          <p:nvPr>
            <p:ph idx="1" type="body"/>
          </p:nvPr>
        </p:nvSpPr>
        <p:spPr>
          <a:xfrm>
            <a:off x="7866450" y="818775"/>
            <a:ext cx="1022100" cy="3809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zh-TW" sz="887">
                <a:solidFill>
                  <a:schemeClr val="dk1"/>
                </a:solidFill>
                <a:latin typeface="Courier New"/>
                <a:ea typeface="Courier New"/>
                <a:cs typeface="Courier New"/>
                <a:sym typeface="Courier New"/>
              </a:rPr>
              <a:t>AC Table:</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00 0x01</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01 0x02</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100 0x03</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1010 0x00</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1011 0x04</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1100 0x11</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11010 0x05</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11011 0x12</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11100 0x21</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111010 0x31</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111011 0x41</a:t>
            </a:r>
            <a:endParaRPr sz="85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850">
              <a:solidFill>
                <a:schemeClr val="dk1"/>
              </a:solidFill>
              <a:highlight>
                <a:srgbClr val="FFFFFF"/>
              </a:highlight>
              <a:latin typeface="Courier New"/>
              <a:ea typeface="Courier New"/>
              <a:cs typeface="Courier New"/>
              <a:sym typeface="Courier New"/>
            </a:endParaRPr>
          </a:p>
        </p:txBody>
      </p:sp>
      <p:sp>
        <p:nvSpPr>
          <p:cNvPr id="288" name="Google Shape;288;p36"/>
          <p:cNvSpPr/>
          <p:nvPr/>
        </p:nvSpPr>
        <p:spPr>
          <a:xfrm>
            <a:off x="581796" y="1982500"/>
            <a:ext cx="657900" cy="30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nvSpPr>
        <p:spPr>
          <a:xfrm>
            <a:off x="2253026" y="1982500"/>
            <a:ext cx="455400" cy="304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
          <p:cNvSpPr/>
          <p:nvPr/>
        </p:nvSpPr>
        <p:spPr>
          <a:xfrm>
            <a:off x="6999002" y="3327975"/>
            <a:ext cx="798600" cy="30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p:nvPr/>
        </p:nvSpPr>
        <p:spPr>
          <a:xfrm>
            <a:off x="1268750" y="1982500"/>
            <a:ext cx="964800" cy="3045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p:nvPr/>
        </p:nvSpPr>
        <p:spPr>
          <a:xfrm>
            <a:off x="8018325" y="1945825"/>
            <a:ext cx="711900" cy="304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
          <p:cNvSpPr/>
          <p:nvPr/>
        </p:nvSpPr>
        <p:spPr>
          <a:xfrm>
            <a:off x="2728730" y="1982500"/>
            <a:ext cx="213000" cy="3045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p:nvPr/>
        </p:nvSpPr>
        <p:spPr>
          <a:xfrm>
            <a:off x="3033525" y="1982500"/>
            <a:ext cx="374400" cy="3045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p:nvPr/>
        </p:nvSpPr>
        <p:spPr>
          <a:xfrm>
            <a:off x="8021550" y="2522300"/>
            <a:ext cx="711900" cy="3045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3509425" y="1982500"/>
            <a:ext cx="102600" cy="304500"/>
          </a:xfrm>
          <a:prstGeom prst="rect">
            <a:avLst/>
          </a:prstGeom>
          <a:noFill/>
          <a:ln cap="flat" cmpd="sng" w="19050">
            <a:solidFill>
              <a:srgbClr val="00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36"/>
          <p:cNvPicPr preferRelativeResize="0"/>
          <p:nvPr/>
        </p:nvPicPr>
        <p:blipFill>
          <a:blip r:embed="rId7">
            <a:alphaModFix/>
          </a:blip>
          <a:stretch>
            <a:fillRect/>
          </a:stretch>
        </p:blipFill>
        <p:spPr>
          <a:xfrm>
            <a:off x="581797" y="3221078"/>
            <a:ext cx="1144150" cy="1042025"/>
          </a:xfrm>
          <a:prstGeom prst="rect">
            <a:avLst/>
          </a:prstGeom>
          <a:noFill/>
          <a:ln>
            <a:noFill/>
          </a:ln>
        </p:spPr>
      </p:pic>
      <p:sp>
        <p:nvSpPr>
          <p:cNvPr id="298" name="Google Shape;298;p36"/>
          <p:cNvSpPr txBox="1"/>
          <p:nvPr/>
        </p:nvSpPr>
        <p:spPr>
          <a:xfrm>
            <a:off x="867513" y="3541988"/>
            <a:ext cx="5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a:solidFill>
                  <a:srgbClr val="CC0000"/>
                </a:solidFill>
              </a:rPr>
              <a:t>Y0</a:t>
            </a:r>
            <a:endParaRPr b="1">
              <a:solidFill>
                <a:srgbClr val="CC0000"/>
              </a:solidFill>
            </a:endParaRPr>
          </a:p>
        </p:txBody>
      </p:sp>
      <p:sp>
        <p:nvSpPr>
          <p:cNvPr id="299" name="Google Shape;299;p36"/>
          <p:cNvSpPr/>
          <p:nvPr/>
        </p:nvSpPr>
        <p:spPr>
          <a:xfrm>
            <a:off x="3631449" y="1982500"/>
            <a:ext cx="455400" cy="3045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p:nvPr/>
        </p:nvSpPr>
        <p:spPr>
          <a:xfrm>
            <a:off x="7978197" y="1897980"/>
            <a:ext cx="798600" cy="4002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p:nvPr/>
        </p:nvSpPr>
        <p:spPr>
          <a:xfrm>
            <a:off x="7125975" y="1121675"/>
            <a:ext cx="572700" cy="3045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4106249" y="1982500"/>
            <a:ext cx="280200" cy="3045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7069350" y="1677700"/>
            <a:ext cx="657900" cy="3045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4450451" y="1982500"/>
            <a:ext cx="213000" cy="304500"/>
          </a:xfrm>
          <a:prstGeom prst="rect">
            <a:avLst/>
          </a:prstGeom>
          <a:noFill/>
          <a:ln cap="flat" cmpd="sng" w="19050">
            <a:solidFill>
              <a:srgbClr val="FF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4669470" y="1982500"/>
            <a:ext cx="551100" cy="3045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7978205" y="3050925"/>
            <a:ext cx="798600" cy="3045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5232948" y="1982500"/>
            <a:ext cx="280200" cy="304500"/>
          </a:xfrm>
          <a:prstGeom prst="rect">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a:off x="5520475" y="1982500"/>
            <a:ext cx="182400" cy="3045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8098732" y="1092561"/>
            <a:ext cx="551100" cy="3045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5725984" y="1992205"/>
            <a:ext cx="102600" cy="304500"/>
          </a:xfrm>
          <a:prstGeom prst="rect">
            <a:avLst/>
          </a:prstGeom>
          <a:noFill/>
          <a:ln cap="flat" cmpd="sng" w="19050">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5922300" y="1982500"/>
            <a:ext cx="182400" cy="30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8098725" y="1426175"/>
            <a:ext cx="551100" cy="30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6103818" y="1982500"/>
            <a:ext cx="213000" cy="304500"/>
          </a:xfrm>
          <a:prstGeom prst="rect">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36"/>
          <p:cNvPicPr preferRelativeResize="0"/>
          <p:nvPr/>
        </p:nvPicPr>
        <p:blipFill>
          <a:blip r:embed="rId8">
            <a:alphaModFix/>
          </a:blip>
          <a:stretch>
            <a:fillRect/>
          </a:stretch>
        </p:blipFill>
        <p:spPr>
          <a:xfrm>
            <a:off x="581800" y="2409047"/>
            <a:ext cx="2126625" cy="221226"/>
          </a:xfrm>
          <a:prstGeom prst="rect">
            <a:avLst/>
          </a:prstGeom>
          <a:noFill/>
          <a:ln>
            <a:noFill/>
          </a:ln>
        </p:spPr>
      </p:pic>
      <p:sp>
        <p:nvSpPr>
          <p:cNvPr id="315" name="Google Shape;315;p36"/>
          <p:cNvSpPr txBox="1"/>
          <p:nvPr/>
        </p:nvSpPr>
        <p:spPr>
          <a:xfrm>
            <a:off x="6316825" y="418575"/>
            <a:ext cx="27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表示後面全零要換下一張Y table</a:t>
            </a:r>
            <a:endParaRPr/>
          </a:p>
        </p:txBody>
      </p:sp>
      <p:cxnSp>
        <p:nvCxnSpPr>
          <p:cNvPr id="316" name="Google Shape;316;p36"/>
          <p:cNvCxnSpPr>
            <a:stCxn id="315" idx="2"/>
            <a:endCxn id="300" idx="1"/>
          </p:cNvCxnSpPr>
          <p:nvPr/>
        </p:nvCxnSpPr>
        <p:spPr>
          <a:xfrm>
            <a:off x="7682275" y="818775"/>
            <a:ext cx="295800" cy="1279200"/>
          </a:xfrm>
          <a:prstGeom prst="straightConnector1">
            <a:avLst/>
          </a:prstGeom>
          <a:noFill/>
          <a:ln cap="flat" cmpd="sng" w="9525">
            <a:solidFill>
              <a:schemeClr val="dk2"/>
            </a:solidFill>
            <a:prstDash val="solid"/>
            <a:round/>
            <a:headEnd len="med" w="med" type="none"/>
            <a:tailEnd len="med" w="med" type="triangle"/>
          </a:ln>
        </p:spPr>
      </p:cxnSp>
      <p:sp>
        <p:nvSpPr>
          <p:cNvPr id="317" name="Google Shape;317;p36"/>
          <p:cNvSpPr txBox="1"/>
          <p:nvPr/>
        </p:nvSpPr>
        <p:spPr>
          <a:xfrm>
            <a:off x="2101900" y="3540463"/>
            <a:ext cx="5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a:solidFill>
                  <a:srgbClr val="CC0000"/>
                </a:solidFill>
              </a:rPr>
              <a:t>Y1</a:t>
            </a:r>
            <a:endParaRPr b="1">
              <a:solidFill>
                <a:srgbClr val="CC0000"/>
              </a:solidFill>
            </a:endParaRPr>
          </a:p>
        </p:txBody>
      </p:sp>
      <p:sp>
        <p:nvSpPr>
          <p:cNvPr id="318" name="Google Shape;318;p36"/>
          <p:cNvSpPr txBox="1"/>
          <p:nvPr/>
        </p:nvSpPr>
        <p:spPr>
          <a:xfrm>
            <a:off x="3399450" y="3540438"/>
            <a:ext cx="5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a:solidFill>
                  <a:srgbClr val="CC0000"/>
                </a:solidFill>
              </a:rPr>
              <a:t>Y2</a:t>
            </a:r>
            <a:endParaRPr b="1">
              <a:solidFill>
                <a:srgbClr val="CC0000"/>
              </a:solidFill>
            </a:endParaRPr>
          </a:p>
        </p:txBody>
      </p:sp>
      <p:sp>
        <p:nvSpPr>
          <p:cNvPr id="319" name="Google Shape;319;p36"/>
          <p:cNvSpPr txBox="1"/>
          <p:nvPr/>
        </p:nvSpPr>
        <p:spPr>
          <a:xfrm>
            <a:off x="7153225" y="4628475"/>
            <a:ext cx="1894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900"/>
              <a:t>0x(連續零的數量)(向後讀位元數)</a:t>
            </a:r>
            <a:endParaRPr sz="900"/>
          </a:p>
        </p:txBody>
      </p:sp>
      <p:cxnSp>
        <p:nvCxnSpPr>
          <p:cNvPr id="320" name="Google Shape;320;p36"/>
          <p:cNvCxnSpPr/>
          <p:nvPr/>
        </p:nvCxnSpPr>
        <p:spPr>
          <a:xfrm flipH="1">
            <a:off x="7163501" y="4173025"/>
            <a:ext cx="1269900" cy="5517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36"/>
          <p:cNvCxnSpPr/>
          <p:nvPr/>
        </p:nvCxnSpPr>
        <p:spPr>
          <a:xfrm>
            <a:off x="8766225" y="4143925"/>
            <a:ext cx="198000" cy="603900"/>
          </a:xfrm>
          <a:prstGeom prst="straightConnector1">
            <a:avLst/>
          </a:prstGeom>
          <a:noFill/>
          <a:ln cap="flat" cmpd="sng" w="9525">
            <a:solidFill>
              <a:schemeClr val="dk2"/>
            </a:solidFill>
            <a:prstDash val="solid"/>
            <a:round/>
            <a:headEnd len="med" w="med" type="none"/>
            <a:tailEnd len="med" w="med" type="none"/>
          </a:ln>
        </p:spPr>
      </p:cxnSp>
      <p:sp>
        <p:nvSpPr>
          <p:cNvPr id="322" name="Google Shape;322;p36"/>
          <p:cNvSpPr/>
          <p:nvPr/>
        </p:nvSpPr>
        <p:spPr>
          <a:xfrm>
            <a:off x="2022717" y="3219628"/>
            <a:ext cx="102600" cy="1554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2125326" y="3209325"/>
            <a:ext cx="182400" cy="155400"/>
          </a:xfrm>
          <a:prstGeom prst="rect">
            <a:avLst/>
          </a:prstGeom>
          <a:noFill/>
          <a:ln cap="flat" cmpd="sng" w="19050">
            <a:solidFill>
              <a:srgbClr val="00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3063748" y="3209325"/>
            <a:ext cx="102600" cy="155400"/>
          </a:xfrm>
          <a:prstGeom prst="rect">
            <a:avLst/>
          </a:prstGeom>
          <a:noFill/>
          <a:ln cap="flat" cmpd="sng" w="19050">
            <a:solidFill>
              <a:srgbClr val="FF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3183384" y="3215125"/>
            <a:ext cx="102600" cy="1554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3303009" y="3209325"/>
            <a:ext cx="182400" cy="155400"/>
          </a:xfrm>
          <a:prstGeom prst="rect">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3550409" y="3209327"/>
            <a:ext cx="102600" cy="155400"/>
          </a:xfrm>
          <a:prstGeom prst="rect">
            <a:avLst/>
          </a:prstGeom>
          <a:noFill/>
          <a:ln cap="flat" cmpd="sng" w="19050">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3695841" y="3209325"/>
            <a:ext cx="182400" cy="155400"/>
          </a:xfrm>
          <a:prstGeom prst="rect">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txBox="1"/>
          <p:nvPr/>
        </p:nvSpPr>
        <p:spPr>
          <a:xfrm>
            <a:off x="4796325" y="3540450"/>
            <a:ext cx="5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a:solidFill>
                  <a:srgbClr val="CC0000"/>
                </a:solidFill>
              </a:rPr>
              <a:t>Y3</a:t>
            </a:r>
            <a:endParaRPr b="1">
              <a:solidFill>
                <a:srgbClr val="CC0000"/>
              </a:solidFill>
            </a:endParaRPr>
          </a:p>
        </p:txBody>
      </p:sp>
      <p:sp>
        <p:nvSpPr>
          <p:cNvPr id="330" name="Google Shape;330;p36"/>
          <p:cNvSpPr/>
          <p:nvPr/>
        </p:nvSpPr>
        <p:spPr>
          <a:xfrm>
            <a:off x="1851019" y="3210359"/>
            <a:ext cx="182400" cy="155400"/>
          </a:xfrm>
          <a:prstGeom prst="rect">
            <a:avLst/>
          </a:prstGeom>
          <a:noFill/>
          <a:ln cap="flat" cmpd="sng" w="19050">
            <a:solidFill>
              <a:srgbClr val="00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37"/>
          <p:cNvPicPr preferRelativeResize="0"/>
          <p:nvPr/>
        </p:nvPicPr>
        <p:blipFill>
          <a:blip r:embed="rId3">
            <a:alphaModFix/>
          </a:blip>
          <a:stretch>
            <a:fillRect/>
          </a:stretch>
        </p:blipFill>
        <p:spPr>
          <a:xfrm>
            <a:off x="581797" y="3221078"/>
            <a:ext cx="1144150" cy="1042025"/>
          </a:xfrm>
          <a:prstGeom prst="rect">
            <a:avLst/>
          </a:prstGeom>
          <a:noFill/>
          <a:ln>
            <a:noFill/>
          </a:ln>
        </p:spPr>
      </p:pic>
      <p:sp>
        <p:nvSpPr>
          <p:cNvPr id="336" name="Google Shape;336;p37"/>
          <p:cNvSpPr txBox="1"/>
          <p:nvPr/>
        </p:nvSpPr>
        <p:spPr>
          <a:xfrm>
            <a:off x="867513" y="3541988"/>
            <a:ext cx="5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a:solidFill>
                  <a:srgbClr val="CC0000"/>
                </a:solidFill>
              </a:rPr>
              <a:t>Y0</a:t>
            </a:r>
            <a:endParaRPr b="1">
              <a:solidFill>
                <a:srgbClr val="CC0000"/>
              </a:solidFill>
            </a:endParaRPr>
          </a:p>
        </p:txBody>
      </p:sp>
      <p:pic>
        <p:nvPicPr>
          <p:cNvPr id="337" name="Google Shape;337;p37"/>
          <p:cNvPicPr preferRelativeResize="0"/>
          <p:nvPr/>
        </p:nvPicPr>
        <p:blipFill>
          <a:blip r:embed="rId4">
            <a:alphaModFix/>
          </a:blip>
          <a:stretch>
            <a:fillRect/>
          </a:stretch>
        </p:blipFill>
        <p:spPr>
          <a:xfrm>
            <a:off x="4440767" y="3219525"/>
            <a:ext cx="1283820" cy="1042050"/>
          </a:xfrm>
          <a:prstGeom prst="rect">
            <a:avLst/>
          </a:prstGeom>
          <a:noFill/>
          <a:ln>
            <a:noFill/>
          </a:ln>
        </p:spPr>
      </p:pic>
      <p:pic>
        <p:nvPicPr>
          <p:cNvPr id="338" name="Google Shape;338;p37"/>
          <p:cNvPicPr preferRelativeResize="0"/>
          <p:nvPr/>
        </p:nvPicPr>
        <p:blipFill>
          <a:blip r:embed="rId5">
            <a:alphaModFix/>
          </a:blip>
          <a:stretch>
            <a:fillRect/>
          </a:stretch>
        </p:blipFill>
        <p:spPr>
          <a:xfrm>
            <a:off x="3043897" y="3219537"/>
            <a:ext cx="1283800" cy="1042034"/>
          </a:xfrm>
          <a:prstGeom prst="rect">
            <a:avLst/>
          </a:prstGeom>
          <a:noFill/>
          <a:ln>
            <a:noFill/>
          </a:ln>
        </p:spPr>
      </p:pic>
      <p:pic>
        <p:nvPicPr>
          <p:cNvPr id="339" name="Google Shape;339;p37"/>
          <p:cNvPicPr preferRelativeResize="0"/>
          <p:nvPr/>
        </p:nvPicPr>
        <p:blipFill>
          <a:blip r:embed="rId6">
            <a:alphaModFix/>
          </a:blip>
          <a:stretch>
            <a:fillRect/>
          </a:stretch>
        </p:blipFill>
        <p:spPr>
          <a:xfrm>
            <a:off x="1881650" y="3219538"/>
            <a:ext cx="1045450" cy="1042050"/>
          </a:xfrm>
          <a:prstGeom prst="rect">
            <a:avLst/>
          </a:prstGeom>
          <a:noFill/>
          <a:ln>
            <a:noFill/>
          </a:ln>
        </p:spPr>
      </p:pic>
      <p:sp>
        <p:nvSpPr>
          <p:cNvPr id="340" name="Google Shape;340;p37"/>
          <p:cNvSpPr txBox="1"/>
          <p:nvPr/>
        </p:nvSpPr>
        <p:spPr>
          <a:xfrm>
            <a:off x="2101900" y="3540463"/>
            <a:ext cx="5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a:solidFill>
                  <a:srgbClr val="CC0000"/>
                </a:solidFill>
              </a:rPr>
              <a:t>Y1</a:t>
            </a:r>
            <a:endParaRPr b="1">
              <a:solidFill>
                <a:srgbClr val="CC0000"/>
              </a:solidFill>
            </a:endParaRPr>
          </a:p>
        </p:txBody>
      </p:sp>
      <p:sp>
        <p:nvSpPr>
          <p:cNvPr id="341" name="Google Shape;341;p37"/>
          <p:cNvSpPr txBox="1"/>
          <p:nvPr/>
        </p:nvSpPr>
        <p:spPr>
          <a:xfrm>
            <a:off x="3399450" y="3540438"/>
            <a:ext cx="5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a:solidFill>
                  <a:srgbClr val="CC0000"/>
                </a:solidFill>
              </a:rPr>
              <a:t>Y2</a:t>
            </a:r>
            <a:endParaRPr b="1">
              <a:solidFill>
                <a:srgbClr val="CC0000"/>
              </a:solidFill>
            </a:endParaRPr>
          </a:p>
        </p:txBody>
      </p:sp>
      <p:sp>
        <p:nvSpPr>
          <p:cNvPr id="342" name="Google Shape;342;p37"/>
          <p:cNvSpPr txBox="1"/>
          <p:nvPr/>
        </p:nvSpPr>
        <p:spPr>
          <a:xfrm>
            <a:off x="4796325" y="3540450"/>
            <a:ext cx="5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a:solidFill>
                  <a:srgbClr val="CC0000"/>
                </a:solidFill>
              </a:rPr>
              <a:t>Y3</a:t>
            </a:r>
            <a:endParaRPr b="1">
              <a:solidFill>
                <a:srgbClr val="CC0000"/>
              </a:solidFill>
            </a:endParaRPr>
          </a:p>
        </p:txBody>
      </p:sp>
      <p:sp>
        <p:nvSpPr>
          <p:cNvPr id="343" name="Google Shape;34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Huffman decoding</a:t>
            </a:r>
            <a:endParaRPr/>
          </a:p>
        </p:txBody>
      </p:sp>
      <p:sp>
        <p:nvSpPr>
          <p:cNvPr id="344" name="Google Shape;344;p37"/>
          <p:cNvSpPr txBox="1"/>
          <p:nvPr/>
        </p:nvSpPr>
        <p:spPr>
          <a:xfrm>
            <a:off x="501550" y="1934650"/>
            <a:ext cx="83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1110_0000_1111_0100_0011_0100_1111_1101_1010_0000_0000_1010</a:t>
            </a:r>
            <a:endParaRPr/>
          </a:p>
        </p:txBody>
      </p:sp>
      <p:pic>
        <p:nvPicPr>
          <p:cNvPr id="345" name="Google Shape;345;p37"/>
          <p:cNvPicPr preferRelativeResize="0"/>
          <p:nvPr/>
        </p:nvPicPr>
        <p:blipFill rotWithShape="1">
          <a:blip r:embed="rId7">
            <a:alphaModFix/>
          </a:blip>
          <a:srcRect b="75350" l="37768" r="56533" t="13589"/>
          <a:stretch/>
        </p:blipFill>
        <p:spPr>
          <a:xfrm>
            <a:off x="1692775" y="1610600"/>
            <a:ext cx="485475" cy="360050"/>
          </a:xfrm>
          <a:prstGeom prst="rect">
            <a:avLst/>
          </a:prstGeom>
          <a:noFill/>
          <a:ln>
            <a:noFill/>
          </a:ln>
        </p:spPr>
      </p:pic>
      <p:pic>
        <p:nvPicPr>
          <p:cNvPr id="346" name="Google Shape;346;p37"/>
          <p:cNvPicPr preferRelativeResize="0"/>
          <p:nvPr/>
        </p:nvPicPr>
        <p:blipFill rotWithShape="1">
          <a:blip r:embed="rId7">
            <a:alphaModFix/>
          </a:blip>
          <a:srcRect b="74755" l="43961" r="50341" t="14184"/>
          <a:stretch/>
        </p:blipFill>
        <p:spPr>
          <a:xfrm>
            <a:off x="2652513" y="1610600"/>
            <a:ext cx="485475" cy="360050"/>
          </a:xfrm>
          <a:prstGeom prst="rect">
            <a:avLst/>
          </a:prstGeom>
          <a:noFill/>
          <a:ln>
            <a:noFill/>
          </a:ln>
        </p:spPr>
      </p:pic>
      <p:pic>
        <p:nvPicPr>
          <p:cNvPr id="347" name="Google Shape;347;p37"/>
          <p:cNvPicPr preferRelativeResize="0"/>
          <p:nvPr/>
        </p:nvPicPr>
        <p:blipFill rotWithShape="1">
          <a:blip r:embed="rId7">
            <a:alphaModFix/>
          </a:blip>
          <a:srcRect b="75348" l="50157" r="44145" t="13591"/>
          <a:stretch/>
        </p:blipFill>
        <p:spPr>
          <a:xfrm>
            <a:off x="3612250" y="1610600"/>
            <a:ext cx="485475" cy="360050"/>
          </a:xfrm>
          <a:prstGeom prst="rect">
            <a:avLst/>
          </a:prstGeom>
          <a:noFill/>
          <a:ln>
            <a:noFill/>
          </a:ln>
        </p:spPr>
      </p:pic>
      <p:pic>
        <p:nvPicPr>
          <p:cNvPr id="348" name="Google Shape;348;p37"/>
          <p:cNvPicPr preferRelativeResize="0"/>
          <p:nvPr/>
        </p:nvPicPr>
        <p:blipFill rotWithShape="1">
          <a:blip r:embed="rId7">
            <a:alphaModFix/>
          </a:blip>
          <a:srcRect b="75053" l="56470" r="37831" t="13887"/>
          <a:stretch/>
        </p:blipFill>
        <p:spPr>
          <a:xfrm>
            <a:off x="4518838" y="1610600"/>
            <a:ext cx="485475" cy="360050"/>
          </a:xfrm>
          <a:prstGeom prst="rect">
            <a:avLst/>
          </a:prstGeom>
          <a:noFill/>
          <a:ln>
            <a:noFill/>
          </a:ln>
        </p:spPr>
      </p:pic>
      <p:pic>
        <p:nvPicPr>
          <p:cNvPr id="349" name="Google Shape;349;p37"/>
          <p:cNvPicPr preferRelativeResize="0"/>
          <p:nvPr/>
        </p:nvPicPr>
        <p:blipFill rotWithShape="1">
          <a:blip r:embed="rId7">
            <a:alphaModFix/>
          </a:blip>
          <a:srcRect b="75050" l="62516" r="31785" t="13890"/>
          <a:stretch/>
        </p:blipFill>
        <p:spPr>
          <a:xfrm>
            <a:off x="5531725" y="1610600"/>
            <a:ext cx="485475" cy="360050"/>
          </a:xfrm>
          <a:prstGeom prst="rect">
            <a:avLst/>
          </a:prstGeom>
          <a:noFill/>
          <a:ln>
            <a:noFill/>
          </a:ln>
        </p:spPr>
      </p:pic>
      <p:sp>
        <p:nvSpPr>
          <p:cNvPr id="350" name="Google Shape;350;p37"/>
          <p:cNvSpPr txBox="1"/>
          <p:nvPr>
            <p:ph idx="1" type="body"/>
          </p:nvPr>
        </p:nvSpPr>
        <p:spPr>
          <a:xfrm>
            <a:off x="6777756" y="818773"/>
            <a:ext cx="1241100" cy="36390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688"/>
              <a:buNone/>
            </a:pPr>
            <a:r>
              <a:rPr lang="zh-TW" sz="887">
                <a:solidFill>
                  <a:schemeClr val="dk1"/>
                </a:solidFill>
                <a:highlight>
                  <a:srgbClr val="FFFFFF"/>
                </a:highlight>
                <a:latin typeface="Courier New"/>
                <a:ea typeface="Courier New"/>
                <a:cs typeface="Courier New"/>
                <a:sym typeface="Courier New"/>
              </a:rPr>
              <a:t>DC table:  </a:t>
            </a:r>
            <a:endParaRPr sz="887">
              <a:solidFill>
                <a:schemeClr val="dk1"/>
              </a:solidFill>
              <a:highlight>
                <a:srgbClr val="FFFFFF"/>
              </a:highlight>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highlight>
                  <a:srgbClr val="FFFFFF"/>
                </a:highlight>
                <a:latin typeface="Courier New"/>
                <a:ea typeface="Courier New"/>
                <a:cs typeface="Courier New"/>
                <a:sym typeface="Courier New"/>
              </a:rPr>
              <a:t>00 0x00</a:t>
            </a:r>
            <a:endParaRPr sz="887">
              <a:solidFill>
                <a:schemeClr val="dk1"/>
              </a:solidFill>
              <a:highlight>
                <a:srgbClr val="FFFFFF"/>
              </a:highlight>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010 0x01</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011 0x02</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100 0x03</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101 0x04</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110 0x05</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1110 0x06</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11110 0x07</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111110 0x08</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1111110 0x09</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0"/>
              </a:spcAft>
              <a:buSzPts val="688"/>
              <a:buNone/>
            </a:pPr>
            <a:r>
              <a:rPr lang="zh-TW" sz="887">
                <a:solidFill>
                  <a:schemeClr val="dk1"/>
                </a:solidFill>
                <a:latin typeface="Courier New"/>
                <a:ea typeface="Courier New"/>
                <a:cs typeface="Courier New"/>
                <a:sym typeface="Courier New"/>
              </a:rPr>
              <a:t>11111110 0x0A</a:t>
            </a:r>
            <a:endParaRPr sz="887">
              <a:solidFill>
                <a:schemeClr val="dk1"/>
              </a:solidFill>
              <a:latin typeface="Courier New"/>
              <a:ea typeface="Courier New"/>
              <a:cs typeface="Courier New"/>
              <a:sym typeface="Courier New"/>
            </a:endParaRPr>
          </a:p>
          <a:p>
            <a:pPr indent="0" lvl="0" marL="0" rtl="0" algn="ctr">
              <a:lnSpc>
                <a:spcPct val="95000"/>
              </a:lnSpc>
              <a:spcBef>
                <a:spcPts val="1200"/>
              </a:spcBef>
              <a:spcAft>
                <a:spcPts val="1200"/>
              </a:spcAft>
              <a:buSzPts val="688"/>
              <a:buNone/>
            </a:pPr>
            <a:r>
              <a:rPr lang="zh-TW" sz="887">
                <a:solidFill>
                  <a:schemeClr val="dk1"/>
                </a:solidFill>
                <a:latin typeface="Courier New"/>
                <a:ea typeface="Courier New"/>
                <a:cs typeface="Courier New"/>
                <a:sym typeface="Courier New"/>
              </a:rPr>
              <a:t>111111110 0x0B</a:t>
            </a:r>
            <a:endParaRPr sz="1087"/>
          </a:p>
        </p:txBody>
      </p:sp>
      <p:sp>
        <p:nvSpPr>
          <p:cNvPr id="351" name="Google Shape;351;p37"/>
          <p:cNvSpPr txBox="1"/>
          <p:nvPr>
            <p:ph idx="1" type="body"/>
          </p:nvPr>
        </p:nvSpPr>
        <p:spPr>
          <a:xfrm>
            <a:off x="7866450" y="818775"/>
            <a:ext cx="1022100" cy="3809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zh-TW" sz="887">
                <a:solidFill>
                  <a:schemeClr val="dk1"/>
                </a:solidFill>
                <a:latin typeface="Courier New"/>
                <a:ea typeface="Courier New"/>
                <a:cs typeface="Courier New"/>
                <a:sym typeface="Courier New"/>
              </a:rPr>
              <a:t>AC Table:</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00 0x01</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01 0x02</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100 0x03</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1010 0x00</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1011 0x04</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1100 0x11</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11010 0x05</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11011 0x12</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11100 0x21</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111010 0x31</a:t>
            </a:r>
            <a:endParaRPr sz="887">
              <a:solidFill>
                <a:schemeClr val="dk1"/>
              </a:solidFill>
              <a:latin typeface="Courier New"/>
              <a:ea typeface="Courier New"/>
              <a:cs typeface="Courier New"/>
              <a:sym typeface="Courier New"/>
            </a:endParaRPr>
          </a:p>
          <a:p>
            <a:pPr indent="0" lvl="0" marL="0" rtl="0" algn="ctr">
              <a:spcBef>
                <a:spcPts val="1200"/>
              </a:spcBef>
              <a:spcAft>
                <a:spcPts val="0"/>
              </a:spcAft>
              <a:buNone/>
            </a:pPr>
            <a:r>
              <a:rPr lang="zh-TW" sz="887">
                <a:solidFill>
                  <a:schemeClr val="dk1"/>
                </a:solidFill>
                <a:latin typeface="Courier New"/>
                <a:ea typeface="Courier New"/>
                <a:cs typeface="Courier New"/>
                <a:sym typeface="Courier New"/>
              </a:rPr>
              <a:t>111011 0x41</a:t>
            </a:r>
            <a:endParaRPr sz="85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850">
              <a:solidFill>
                <a:schemeClr val="dk1"/>
              </a:solidFill>
              <a:highlight>
                <a:srgbClr val="FFFFFF"/>
              </a:highlight>
              <a:latin typeface="Courier New"/>
              <a:ea typeface="Courier New"/>
              <a:cs typeface="Courier New"/>
              <a:sym typeface="Courier New"/>
            </a:endParaRPr>
          </a:p>
        </p:txBody>
      </p:sp>
      <p:sp>
        <p:nvSpPr>
          <p:cNvPr id="352" name="Google Shape;352;p37"/>
          <p:cNvSpPr/>
          <p:nvPr/>
        </p:nvSpPr>
        <p:spPr>
          <a:xfrm>
            <a:off x="581799" y="1982500"/>
            <a:ext cx="572700" cy="30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p:nvPr/>
        </p:nvSpPr>
        <p:spPr>
          <a:xfrm>
            <a:off x="1283196" y="1983275"/>
            <a:ext cx="182400" cy="304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a:off x="7974977" y="3347663"/>
            <a:ext cx="798600" cy="30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1172410" y="1983275"/>
            <a:ext cx="102600" cy="3045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p:nvPr/>
        </p:nvSpPr>
        <p:spPr>
          <a:xfrm>
            <a:off x="8021550" y="1121675"/>
            <a:ext cx="711900" cy="304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
          <p:cNvSpPr/>
          <p:nvPr/>
        </p:nvSpPr>
        <p:spPr>
          <a:xfrm>
            <a:off x="1656069" y="1983275"/>
            <a:ext cx="657900" cy="3045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p:nvPr/>
        </p:nvSpPr>
        <p:spPr>
          <a:xfrm>
            <a:off x="2513130" y="1983275"/>
            <a:ext cx="182400" cy="3045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a:off x="7974975" y="1075319"/>
            <a:ext cx="798600" cy="4002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p:nvPr/>
        </p:nvSpPr>
        <p:spPr>
          <a:xfrm>
            <a:off x="2820774" y="1983263"/>
            <a:ext cx="455400" cy="3045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7"/>
          <p:cNvSpPr/>
          <p:nvPr/>
        </p:nvSpPr>
        <p:spPr>
          <a:xfrm>
            <a:off x="7997609" y="1925154"/>
            <a:ext cx="755100" cy="3600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p:nvPr/>
        </p:nvSpPr>
        <p:spPr>
          <a:xfrm>
            <a:off x="3304104" y="1982500"/>
            <a:ext cx="337200" cy="3045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
          <p:cNvSpPr/>
          <p:nvPr/>
        </p:nvSpPr>
        <p:spPr>
          <a:xfrm>
            <a:off x="7069350" y="1677700"/>
            <a:ext cx="657900" cy="3045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3664472" y="1982500"/>
            <a:ext cx="182400" cy="304500"/>
          </a:xfrm>
          <a:prstGeom prst="rect">
            <a:avLst/>
          </a:prstGeom>
          <a:noFill/>
          <a:ln cap="flat" cmpd="sng" w="19050">
            <a:solidFill>
              <a:srgbClr val="FF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7"/>
          <p:cNvSpPr/>
          <p:nvPr/>
        </p:nvSpPr>
        <p:spPr>
          <a:xfrm>
            <a:off x="3940324" y="1982500"/>
            <a:ext cx="572700" cy="3045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a:off x="7978205" y="3050925"/>
            <a:ext cx="798600" cy="3045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7"/>
          <p:cNvSpPr/>
          <p:nvPr/>
        </p:nvSpPr>
        <p:spPr>
          <a:xfrm>
            <a:off x="4533872" y="1982500"/>
            <a:ext cx="182400" cy="304500"/>
          </a:xfrm>
          <a:prstGeom prst="rect">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7"/>
          <p:cNvSpPr/>
          <p:nvPr/>
        </p:nvSpPr>
        <p:spPr>
          <a:xfrm>
            <a:off x="4732856" y="1982500"/>
            <a:ext cx="280200" cy="3045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7"/>
          <p:cNvSpPr/>
          <p:nvPr/>
        </p:nvSpPr>
        <p:spPr>
          <a:xfrm>
            <a:off x="7927271" y="1046199"/>
            <a:ext cx="905100" cy="4389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
          <p:cNvSpPr/>
          <p:nvPr/>
        </p:nvSpPr>
        <p:spPr>
          <a:xfrm>
            <a:off x="5029217" y="1982505"/>
            <a:ext cx="102600" cy="304500"/>
          </a:xfrm>
          <a:prstGeom prst="rect">
            <a:avLst/>
          </a:prstGeom>
          <a:noFill/>
          <a:ln cap="flat" cmpd="sng" w="19050">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7"/>
          <p:cNvSpPr/>
          <p:nvPr/>
        </p:nvSpPr>
        <p:spPr>
          <a:xfrm>
            <a:off x="5922300" y="1982500"/>
            <a:ext cx="394500" cy="30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7"/>
          <p:cNvSpPr/>
          <p:nvPr/>
        </p:nvSpPr>
        <p:spPr>
          <a:xfrm>
            <a:off x="7946684" y="1882075"/>
            <a:ext cx="849600" cy="43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txBox="1"/>
          <p:nvPr/>
        </p:nvSpPr>
        <p:spPr>
          <a:xfrm>
            <a:off x="6316825" y="418575"/>
            <a:ext cx="27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表示後面全零要換下一張Y table</a:t>
            </a:r>
            <a:endParaRPr/>
          </a:p>
        </p:txBody>
      </p:sp>
      <p:sp>
        <p:nvSpPr>
          <p:cNvPr id="374" name="Google Shape;374;p37"/>
          <p:cNvSpPr txBox="1"/>
          <p:nvPr/>
        </p:nvSpPr>
        <p:spPr>
          <a:xfrm>
            <a:off x="7153225" y="4628475"/>
            <a:ext cx="1894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900"/>
              <a:t>0x(連續零的數量)(向後讀位元數)</a:t>
            </a:r>
            <a:endParaRPr sz="900"/>
          </a:p>
        </p:txBody>
      </p:sp>
      <p:cxnSp>
        <p:nvCxnSpPr>
          <p:cNvPr id="375" name="Google Shape;375;p37"/>
          <p:cNvCxnSpPr/>
          <p:nvPr/>
        </p:nvCxnSpPr>
        <p:spPr>
          <a:xfrm flipH="1">
            <a:off x="7163501" y="4173025"/>
            <a:ext cx="1269900" cy="5517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37"/>
          <p:cNvCxnSpPr/>
          <p:nvPr/>
        </p:nvCxnSpPr>
        <p:spPr>
          <a:xfrm>
            <a:off x="8766225" y="4143925"/>
            <a:ext cx="198000" cy="603900"/>
          </a:xfrm>
          <a:prstGeom prst="straightConnector1">
            <a:avLst/>
          </a:prstGeom>
          <a:noFill/>
          <a:ln cap="flat" cmpd="sng" w="9525">
            <a:solidFill>
              <a:schemeClr val="dk2"/>
            </a:solidFill>
            <a:prstDash val="solid"/>
            <a:round/>
            <a:headEnd len="med" w="med" type="none"/>
            <a:tailEnd len="med" w="med" type="none"/>
          </a:ln>
        </p:spPr>
      </p:cxnSp>
      <p:sp>
        <p:nvSpPr>
          <p:cNvPr id="377" name="Google Shape;377;p37"/>
          <p:cNvSpPr/>
          <p:nvPr/>
        </p:nvSpPr>
        <p:spPr>
          <a:xfrm>
            <a:off x="3841432" y="3352116"/>
            <a:ext cx="182400" cy="155400"/>
          </a:xfrm>
          <a:prstGeom prst="rect">
            <a:avLst/>
          </a:prstGeom>
          <a:noFill/>
          <a:ln cap="flat" cmpd="sng" w="19050">
            <a:solidFill>
              <a:srgbClr val="00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7"/>
          <p:cNvSpPr/>
          <p:nvPr/>
        </p:nvSpPr>
        <p:spPr>
          <a:xfrm>
            <a:off x="4406403" y="3203325"/>
            <a:ext cx="171900" cy="155400"/>
          </a:xfrm>
          <a:prstGeom prst="rect">
            <a:avLst/>
          </a:prstGeom>
          <a:noFill/>
          <a:ln cap="flat" cmpd="sng" w="19050">
            <a:solidFill>
              <a:srgbClr val="FF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7"/>
          <p:cNvSpPr/>
          <p:nvPr/>
        </p:nvSpPr>
        <p:spPr>
          <a:xfrm>
            <a:off x="4587000" y="3202306"/>
            <a:ext cx="102600" cy="1554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7"/>
          <p:cNvSpPr/>
          <p:nvPr/>
        </p:nvSpPr>
        <p:spPr>
          <a:xfrm>
            <a:off x="4694847" y="3208822"/>
            <a:ext cx="182400" cy="155400"/>
          </a:xfrm>
          <a:prstGeom prst="rect">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7"/>
          <p:cNvSpPr/>
          <p:nvPr/>
        </p:nvSpPr>
        <p:spPr>
          <a:xfrm>
            <a:off x="4917907" y="3202319"/>
            <a:ext cx="171900" cy="155400"/>
          </a:xfrm>
          <a:prstGeom prst="rect">
            <a:avLst/>
          </a:prstGeom>
          <a:noFill/>
          <a:ln cap="flat" cmpd="sng" w="19050">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2" name="Google Shape;382;p37"/>
          <p:cNvPicPr preferRelativeResize="0"/>
          <p:nvPr/>
        </p:nvPicPr>
        <p:blipFill rotWithShape="1">
          <a:blip r:embed="rId7">
            <a:alphaModFix/>
          </a:blip>
          <a:srcRect b="76245" l="31297" r="63005" t="12695"/>
          <a:stretch/>
        </p:blipFill>
        <p:spPr>
          <a:xfrm>
            <a:off x="762162" y="1606266"/>
            <a:ext cx="485449" cy="360050"/>
          </a:xfrm>
          <a:prstGeom prst="rect">
            <a:avLst/>
          </a:prstGeom>
          <a:noFill/>
          <a:ln>
            <a:noFill/>
          </a:ln>
        </p:spPr>
      </p:pic>
      <p:sp>
        <p:nvSpPr>
          <p:cNvPr id="383" name="Google Shape;383;p37"/>
          <p:cNvSpPr/>
          <p:nvPr/>
        </p:nvSpPr>
        <p:spPr>
          <a:xfrm>
            <a:off x="3906981" y="3221950"/>
            <a:ext cx="213000" cy="11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7"/>
          <p:cNvSpPr/>
          <p:nvPr/>
        </p:nvSpPr>
        <p:spPr>
          <a:xfrm>
            <a:off x="4147228" y="3219550"/>
            <a:ext cx="182400" cy="1554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7"/>
          <p:cNvSpPr/>
          <p:nvPr/>
        </p:nvSpPr>
        <p:spPr>
          <a:xfrm>
            <a:off x="3003000" y="3341409"/>
            <a:ext cx="182400" cy="155400"/>
          </a:xfrm>
          <a:prstGeom prst="rect">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
          <p:cNvSpPr/>
          <p:nvPr/>
        </p:nvSpPr>
        <p:spPr>
          <a:xfrm>
            <a:off x="1543894" y="1983275"/>
            <a:ext cx="102600" cy="304500"/>
          </a:xfrm>
          <a:prstGeom prst="rect">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7"/>
          <p:cNvSpPr/>
          <p:nvPr/>
        </p:nvSpPr>
        <p:spPr>
          <a:xfrm>
            <a:off x="7974975" y="3690500"/>
            <a:ext cx="798600" cy="2211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7"/>
          <p:cNvSpPr/>
          <p:nvPr/>
        </p:nvSpPr>
        <p:spPr>
          <a:xfrm>
            <a:off x="3196170" y="3335431"/>
            <a:ext cx="455400" cy="1554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7"/>
          <p:cNvSpPr/>
          <p:nvPr/>
        </p:nvSpPr>
        <p:spPr>
          <a:xfrm>
            <a:off x="2323740" y="1983275"/>
            <a:ext cx="102600" cy="304500"/>
          </a:xfrm>
          <a:prstGeom prst="rect">
            <a:avLst/>
          </a:prstGeom>
          <a:noFill/>
          <a:ln cap="flat" cmpd="sng" w="19050">
            <a:solidFill>
              <a:srgbClr val="00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a:off x="3714369" y="3346150"/>
            <a:ext cx="182400" cy="155400"/>
          </a:xfrm>
          <a:prstGeom prst="rect">
            <a:avLst/>
          </a:prstGeom>
          <a:noFill/>
          <a:ln cap="flat" cmpd="sng" w="19050">
            <a:solidFill>
              <a:srgbClr val="00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7"/>
          <p:cNvSpPr/>
          <p:nvPr/>
        </p:nvSpPr>
        <p:spPr>
          <a:xfrm>
            <a:off x="2711641" y="1983250"/>
            <a:ext cx="102600" cy="304500"/>
          </a:xfrm>
          <a:prstGeom prst="rect">
            <a:avLst/>
          </a:prstGeom>
          <a:noFill/>
          <a:ln cap="flat" cmpd="sng" w="19050">
            <a:solidFill>
              <a:srgbClr val="00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
          <p:cNvSpPr/>
          <p:nvPr/>
        </p:nvSpPr>
        <p:spPr>
          <a:xfrm>
            <a:off x="5119802" y="1982500"/>
            <a:ext cx="198000" cy="3045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7"/>
          <p:cNvSpPr/>
          <p:nvPr/>
        </p:nvSpPr>
        <p:spPr>
          <a:xfrm>
            <a:off x="5416167" y="1982505"/>
            <a:ext cx="102600" cy="304500"/>
          </a:xfrm>
          <a:prstGeom prst="rect">
            <a:avLst/>
          </a:prstGeom>
          <a:noFill/>
          <a:ln cap="flat" cmpd="sng" w="19050">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7"/>
          <p:cNvSpPr/>
          <p:nvPr/>
        </p:nvSpPr>
        <p:spPr>
          <a:xfrm>
            <a:off x="5511347" y="1979238"/>
            <a:ext cx="198000" cy="3045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7"/>
          <p:cNvSpPr/>
          <p:nvPr/>
        </p:nvSpPr>
        <p:spPr>
          <a:xfrm>
            <a:off x="5721173" y="1982505"/>
            <a:ext cx="102600" cy="304500"/>
          </a:xfrm>
          <a:prstGeom prst="rect">
            <a:avLst/>
          </a:prstGeom>
          <a:noFill/>
          <a:ln cap="flat" cmpd="sng" w="19050">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p:nvPr/>
        </p:nvSpPr>
        <p:spPr>
          <a:xfrm>
            <a:off x="5130482" y="3208844"/>
            <a:ext cx="171900" cy="155400"/>
          </a:xfrm>
          <a:prstGeom prst="rect">
            <a:avLst/>
          </a:prstGeom>
          <a:noFill/>
          <a:ln cap="flat" cmpd="sng" w="19050">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7"/>
          <p:cNvSpPr/>
          <p:nvPr/>
        </p:nvSpPr>
        <p:spPr>
          <a:xfrm>
            <a:off x="5326257" y="3208844"/>
            <a:ext cx="171900" cy="155400"/>
          </a:xfrm>
          <a:prstGeom prst="rect">
            <a:avLst/>
          </a:prstGeom>
          <a:noFill/>
          <a:ln cap="flat" cmpd="sng" w="19050">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8" name="Google Shape;398;p37"/>
          <p:cNvCxnSpPr>
            <a:stCxn id="373" idx="2"/>
            <a:endCxn id="372" idx="1"/>
          </p:cNvCxnSpPr>
          <p:nvPr/>
        </p:nvCxnSpPr>
        <p:spPr>
          <a:xfrm>
            <a:off x="7682275" y="818775"/>
            <a:ext cx="264300" cy="128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Decoding </a:t>
            </a:r>
            <a:r>
              <a:rPr lang="zh-TW"/>
              <a:t>process</a:t>
            </a:r>
            <a:endParaRPr/>
          </a:p>
        </p:txBody>
      </p:sp>
      <p:pic>
        <p:nvPicPr>
          <p:cNvPr id="404" name="Google Shape;404;p38"/>
          <p:cNvPicPr preferRelativeResize="0"/>
          <p:nvPr/>
        </p:nvPicPr>
        <p:blipFill>
          <a:blip r:embed="rId3">
            <a:alphaModFix/>
          </a:blip>
          <a:stretch>
            <a:fillRect/>
          </a:stretch>
        </p:blipFill>
        <p:spPr>
          <a:xfrm>
            <a:off x="244925" y="2353300"/>
            <a:ext cx="2552876" cy="2311925"/>
          </a:xfrm>
          <a:prstGeom prst="rect">
            <a:avLst/>
          </a:prstGeom>
          <a:noFill/>
          <a:ln>
            <a:noFill/>
          </a:ln>
        </p:spPr>
      </p:pic>
      <p:pic>
        <p:nvPicPr>
          <p:cNvPr id="405" name="Google Shape;405;p38"/>
          <p:cNvPicPr preferRelativeResize="0"/>
          <p:nvPr/>
        </p:nvPicPr>
        <p:blipFill>
          <a:blip r:embed="rId4">
            <a:alphaModFix/>
          </a:blip>
          <a:stretch>
            <a:fillRect/>
          </a:stretch>
        </p:blipFill>
        <p:spPr>
          <a:xfrm>
            <a:off x="3233750" y="2362718"/>
            <a:ext cx="2552875" cy="2293094"/>
          </a:xfrm>
          <a:prstGeom prst="rect">
            <a:avLst/>
          </a:prstGeom>
          <a:noFill/>
          <a:ln>
            <a:noFill/>
          </a:ln>
        </p:spPr>
      </p:pic>
      <p:pic>
        <p:nvPicPr>
          <p:cNvPr id="406" name="Google Shape;406;p38"/>
          <p:cNvPicPr preferRelativeResize="0"/>
          <p:nvPr/>
        </p:nvPicPr>
        <p:blipFill>
          <a:blip r:embed="rId5">
            <a:alphaModFix/>
          </a:blip>
          <a:stretch>
            <a:fillRect/>
          </a:stretch>
        </p:blipFill>
        <p:spPr>
          <a:xfrm>
            <a:off x="6206225" y="2353312"/>
            <a:ext cx="2635725" cy="2311925"/>
          </a:xfrm>
          <a:prstGeom prst="rect">
            <a:avLst/>
          </a:prstGeom>
          <a:noFill/>
          <a:ln>
            <a:noFill/>
          </a:ln>
        </p:spPr>
      </p:pic>
      <p:sp>
        <p:nvSpPr>
          <p:cNvPr id="407" name="Google Shape;407;p38"/>
          <p:cNvSpPr txBox="1"/>
          <p:nvPr/>
        </p:nvSpPr>
        <p:spPr>
          <a:xfrm>
            <a:off x="868250" y="1866750"/>
            <a:ext cx="130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t>Input Data</a:t>
            </a:r>
            <a:endParaRPr/>
          </a:p>
        </p:txBody>
      </p:sp>
      <p:sp>
        <p:nvSpPr>
          <p:cNvPr id="408" name="Google Shape;408;p38"/>
          <p:cNvSpPr txBox="1"/>
          <p:nvPr/>
        </p:nvSpPr>
        <p:spPr>
          <a:xfrm>
            <a:off x="3918888" y="1759050"/>
            <a:ext cx="130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t>Inverse Quantization</a:t>
            </a:r>
            <a:endParaRPr/>
          </a:p>
        </p:txBody>
      </p:sp>
      <p:sp>
        <p:nvSpPr>
          <p:cNvPr id="409" name="Google Shape;409;p38"/>
          <p:cNvSpPr txBox="1"/>
          <p:nvPr/>
        </p:nvSpPr>
        <p:spPr>
          <a:xfrm>
            <a:off x="6657825" y="1759050"/>
            <a:ext cx="1732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t>Convert to </a:t>
            </a:r>
            <a:endParaRPr/>
          </a:p>
          <a:p>
            <a:pPr indent="0" lvl="0" marL="0" rtl="0" algn="ctr">
              <a:spcBef>
                <a:spcPts val="0"/>
              </a:spcBef>
              <a:spcAft>
                <a:spcPts val="0"/>
              </a:spcAft>
              <a:buNone/>
            </a:pPr>
            <a:r>
              <a:rPr lang="zh-TW"/>
              <a:t>spatial  domain</a:t>
            </a:r>
            <a:endParaRPr/>
          </a:p>
        </p:txBody>
      </p:sp>
      <p:sp>
        <p:nvSpPr>
          <p:cNvPr id="410" name="Google Shape;410;p38"/>
          <p:cNvSpPr/>
          <p:nvPr/>
        </p:nvSpPr>
        <p:spPr>
          <a:xfrm>
            <a:off x="2797800" y="3280363"/>
            <a:ext cx="404700" cy="457800"/>
          </a:xfrm>
          <a:prstGeom prst="rightArrow">
            <a:avLst>
              <a:gd fmla="val 50000" name="adj1"/>
              <a:gd fmla="val 50000" name="adj2"/>
            </a:avLst>
          </a:prstGeom>
          <a:solidFill>
            <a:srgbClr val="4A86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5786625" y="3280350"/>
            <a:ext cx="404700" cy="457800"/>
          </a:xfrm>
          <a:prstGeom prst="rightArrow">
            <a:avLst>
              <a:gd fmla="val 50000" name="adj1"/>
              <a:gd fmla="val 50000" name="adj2"/>
            </a:avLst>
          </a:prstGeom>
          <a:solidFill>
            <a:srgbClr val="4A86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YCbCr to RGB</a:t>
            </a:r>
            <a:endParaRPr/>
          </a:p>
        </p:txBody>
      </p:sp>
      <p:grpSp>
        <p:nvGrpSpPr>
          <p:cNvPr id="417" name="Google Shape;417;p39"/>
          <p:cNvGrpSpPr/>
          <p:nvPr/>
        </p:nvGrpSpPr>
        <p:grpSpPr>
          <a:xfrm>
            <a:off x="458975" y="1203505"/>
            <a:ext cx="2329762" cy="3925395"/>
            <a:chOff x="533975" y="1198430"/>
            <a:chExt cx="2329762" cy="3925395"/>
          </a:xfrm>
        </p:grpSpPr>
        <p:pic>
          <p:nvPicPr>
            <p:cNvPr id="418" name="Google Shape;418;p39"/>
            <p:cNvPicPr preferRelativeResize="0"/>
            <p:nvPr/>
          </p:nvPicPr>
          <p:blipFill rotWithShape="1">
            <a:blip r:embed="rId3">
              <a:alphaModFix/>
            </a:blip>
            <a:srcRect b="36524" l="0" r="0" t="0"/>
            <a:stretch/>
          </p:blipFill>
          <p:spPr>
            <a:xfrm>
              <a:off x="533975" y="1198430"/>
              <a:ext cx="2329750" cy="1297120"/>
            </a:xfrm>
            <a:prstGeom prst="rect">
              <a:avLst/>
            </a:prstGeom>
            <a:noFill/>
            <a:ln>
              <a:noFill/>
            </a:ln>
          </p:spPr>
        </p:pic>
        <p:pic>
          <p:nvPicPr>
            <p:cNvPr id="419" name="Google Shape;419;p39"/>
            <p:cNvPicPr preferRelativeResize="0"/>
            <p:nvPr/>
          </p:nvPicPr>
          <p:blipFill>
            <a:blip r:embed="rId4">
              <a:alphaModFix/>
            </a:blip>
            <a:stretch>
              <a:fillRect/>
            </a:stretch>
          </p:blipFill>
          <p:spPr>
            <a:xfrm>
              <a:off x="533987" y="2495550"/>
              <a:ext cx="2329750" cy="2628275"/>
            </a:xfrm>
            <a:prstGeom prst="rect">
              <a:avLst/>
            </a:prstGeom>
            <a:noFill/>
            <a:ln>
              <a:noFill/>
            </a:ln>
          </p:spPr>
        </p:pic>
      </p:grpSp>
      <p:pic>
        <p:nvPicPr>
          <p:cNvPr id="420" name="Google Shape;420;p39"/>
          <p:cNvPicPr preferRelativeResize="0"/>
          <p:nvPr/>
        </p:nvPicPr>
        <p:blipFill>
          <a:blip r:embed="rId5">
            <a:alphaModFix/>
          </a:blip>
          <a:stretch>
            <a:fillRect/>
          </a:stretch>
        </p:blipFill>
        <p:spPr>
          <a:xfrm>
            <a:off x="5593975" y="1198413"/>
            <a:ext cx="2580476" cy="3935550"/>
          </a:xfrm>
          <a:prstGeom prst="rect">
            <a:avLst/>
          </a:prstGeom>
          <a:noFill/>
          <a:ln>
            <a:noFill/>
          </a:ln>
        </p:spPr>
      </p:pic>
      <p:cxnSp>
        <p:nvCxnSpPr>
          <p:cNvPr id="421" name="Google Shape;421;p39"/>
          <p:cNvCxnSpPr>
            <a:stCxn id="422" idx="2"/>
          </p:cNvCxnSpPr>
          <p:nvPr/>
        </p:nvCxnSpPr>
        <p:spPr>
          <a:xfrm rot="10800000">
            <a:off x="2764700" y="3166200"/>
            <a:ext cx="1127400" cy="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39"/>
          <p:cNvCxnSpPr/>
          <p:nvPr/>
        </p:nvCxnSpPr>
        <p:spPr>
          <a:xfrm rot="10800000">
            <a:off x="4490600" y="3166200"/>
            <a:ext cx="1127400" cy="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39"/>
          <p:cNvCxnSpPr/>
          <p:nvPr/>
        </p:nvCxnSpPr>
        <p:spPr>
          <a:xfrm flipH="1">
            <a:off x="2753975" y="3372175"/>
            <a:ext cx="1216200" cy="11820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39"/>
          <p:cNvCxnSpPr/>
          <p:nvPr/>
        </p:nvCxnSpPr>
        <p:spPr>
          <a:xfrm>
            <a:off x="4401800" y="3372175"/>
            <a:ext cx="1216200" cy="11820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39"/>
          <p:cNvCxnSpPr/>
          <p:nvPr/>
        </p:nvCxnSpPr>
        <p:spPr>
          <a:xfrm flipH="1">
            <a:off x="4403338" y="1778225"/>
            <a:ext cx="1216200" cy="11820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39"/>
          <p:cNvCxnSpPr/>
          <p:nvPr/>
        </p:nvCxnSpPr>
        <p:spPr>
          <a:xfrm>
            <a:off x="2741719" y="1788941"/>
            <a:ext cx="1216200" cy="1182000"/>
          </a:xfrm>
          <a:prstGeom prst="straightConnector1">
            <a:avLst/>
          </a:prstGeom>
          <a:noFill/>
          <a:ln cap="flat" cmpd="sng" w="9525">
            <a:solidFill>
              <a:schemeClr val="dk2"/>
            </a:solidFill>
            <a:prstDash val="solid"/>
            <a:round/>
            <a:headEnd len="med" w="med" type="none"/>
            <a:tailEnd len="med" w="med" type="none"/>
          </a:ln>
        </p:spPr>
      </p:cxnSp>
      <p:sp>
        <p:nvSpPr>
          <p:cNvPr id="422" name="Google Shape;422;p39"/>
          <p:cNvSpPr/>
          <p:nvPr/>
        </p:nvSpPr>
        <p:spPr>
          <a:xfrm>
            <a:off x="3892100" y="2866950"/>
            <a:ext cx="598500" cy="59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Output image &amp; comparison</a:t>
            </a:r>
            <a:endParaRPr/>
          </a:p>
        </p:txBody>
      </p:sp>
      <p:pic>
        <p:nvPicPr>
          <p:cNvPr id="433" name="Google Shape;433;p40"/>
          <p:cNvPicPr preferRelativeResize="0"/>
          <p:nvPr/>
        </p:nvPicPr>
        <p:blipFill>
          <a:blip r:embed="rId3">
            <a:alphaModFix/>
          </a:blip>
          <a:stretch>
            <a:fillRect/>
          </a:stretch>
        </p:blipFill>
        <p:spPr>
          <a:xfrm>
            <a:off x="1045025" y="1524625"/>
            <a:ext cx="2856250" cy="1428125"/>
          </a:xfrm>
          <a:prstGeom prst="rect">
            <a:avLst/>
          </a:prstGeom>
          <a:noFill/>
          <a:ln>
            <a:noFill/>
          </a:ln>
        </p:spPr>
      </p:pic>
      <p:pic>
        <p:nvPicPr>
          <p:cNvPr id="434" name="Google Shape;434;p40"/>
          <p:cNvPicPr preferRelativeResize="0"/>
          <p:nvPr/>
        </p:nvPicPr>
        <p:blipFill>
          <a:blip r:embed="rId4">
            <a:alphaModFix/>
          </a:blip>
          <a:stretch>
            <a:fillRect/>
          </a:stretch>
        </p:blipFill>
        <p:spPr>
          <a:xfrm>
            <a:off x="1045025" y="3266350"/>
            <a:ext cx="2856250" cy="1428125"/>
          </a:xfrm>
          <a:prstGeom prst="rect">
            <a:avLst/>
          </a:prstGeom>
          <a:noFill/>
          <a:ln>
            <a:noFill/>
          </a:ln>
        </p:spPr>
      </p:pic>
      <p:pic>
        <p:nvPicPr>
          <p:cNvPr id="435" name="Google Shape;435;p40"/>
          <p:cNvPicPr preferRelativeResize="0"/>
          <p:nvPr/>
        </p:nvPicPr>
        <p:blipFill>
          <a:blip r:embed="rId5">
            <a:alphaModFix/>
          </a:blip>
          <a:stretch>
            <a:fillRect/>
          </a:stretch>
        </p:blipFill>
        <p:spPr>
          <a:xfrm>
            <a:off x="5370900" y="2163588"/>
            <a:ext cx="3374350" cy="1687175"/>
          </a:xfrm>
          <a:prstGeom prst="rect">
            <a:avLst/>
          </a:prstGeom>
          <a:noFill/>
          <a:ln cap="flat" cmpd="sng" w="9525">
            <a:solidFill>
              <a:schemeClr val="dk2"/>
            </a:solidFill>
            <a:prstDash val="solid"/>
            <a:round/>
            <a:headEnd len="sm" w="sm" type="none"/>
            <a:tailEnd len="sm" w="sm" type="none"/>
          </a:ln>
        </p:spPr>
      </p:pic>
      <p:sp>
        <p:nvSpPr>
          <p:cNvPr id="436" name="Google Shape;436;p40"/>
          <p:cNvSpPr txBox="1"/>
          <p:nvPr/>
        </p:nvSpPr>
        <p:spPr>
          <a:xfrm>
            <a:off x="457425" y="1241600"/>
            <a:ext cx="8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Input</a:t>
            </a:r>
            <a:endParaRPr/>
          </a:p>
        </p:txBody>
      </p:sp>
      <p:sp>
        <p:nvSpPr>
          <p:cNvPr id="437" name="Google Shape;437;p40"/>
          <p:cNvSpPr txBox="1"/>
          <p:nvPr/>
        </p:nvSpPr>
        <p:spPr>
          <a:xfrm>
            <a:off x="457425" y="2866150"/>
            <a:ext cx="8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Output</a:t>
            </a:r>
            <a:endParaRPr/>
          </a:p>
        </p:txBody>
      </p:sp>
      <p:sp>
        <p:nvSpPr>
          <p:cNvPr id="438" name="Google Shape;438;p40"/>
          <p:cNvSpPr txBox="1"/>
          <p:nvPr/>
        </p:nvSpPr>
        <p:spPr>
          <a:xfrm>
            <a:off x="4898800" y="1763400"/>
            <a:ext cx="1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Difference</a:t>
            </a:r>
            <a:endParaRPr/>
          </a:p>
        </p:txBody>
      </p:sp>
      <p:sp>
        <p:nvSpPr>
          <p:cNvPr id="439" name="Google Shape;439;p40"/>
          <p:cNvSpPr txBox="1"/>
          <p:nvPr/>
        </p:nvSpPr>
        <p:spPr>
          <a:xfrm>
            <a:off x="5370875" y="4078875"/>
            <a:ext cx="337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solidFill>
                  <a:schemeClr val="dk1"/>
                </a:solidFill>
              </a:rPr>
              <a:t>D</a:t>
            </a:r>
            <a:r>
              <a:rPr lang="zh-TW">
                <a:solidFill>
                  <a:schemeClr val="dk1"/>
                </a:solidFill>
              </a:rPr>
              <a:t>arker pixels mean the output varies more from the input at that location</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Outline</a:t>
            </a:r>
            <a:endParaRPr/>
          </a:p>
        </p:txBody>
      </p:sp>
      <p:sp>
        <p:nvSpPr>
          <p:cNvPr id="445" name="Google Shape;44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D9D9D9"/>
              </a:buClr>
              <a:buSzPts val="1800"/>
              <a:buChar char="❖"/>
            </a:pPr>
            <a:r>
              <a:rPr lang="zh-TW">
                <a:solidFill>
                  <a:srgbClr val="D9D9D9"/>
                </a:solidFill>
              </a:rPr>
              <a:t>Introduction</a:t>
            </a:r>
            <a:endParaRPr/>
          </a:p>
          <a:p>
            <a:pPr indent="-342900" lvl="0" marL="457200" rtl="0" algn="l">
              <a:spcBef>
                <a:spcPts val="0"/>
              </a:spcBef>
              <a:spcAft>
                <a:spcPts val="0"/>
              </a:spcAft>
              <a:buClr>
                <a:srgbClr val="CCCCCC"/>
              </a:buClr>
              <a:buSzPts val="1800"/>
              <a:buChar char="❖"/>
            </a:pPr>
            <a:r>
              <a:rPr lang="zh-TW">
                <a:solidFill>
                  <a:srgbClr val="CCCCCC"/>
                </a:solidFill>
              </a:rPr>
              <a:t>Algorithm</a:t>
            </a:r>
            <a:endParaRPr>
              <a:solidFill>
                <a:srgbClr val="CCCCCC"/>
              </a:solidFill>
            </a:endParaRPr>
          </a:p>
          <a:p>
            <a:pPr indent="-342900" lvl="0" marL="457200" rtl="0" algn="l">
              <a:spcBef>
                <a:spcPts val="0"/>
              </a:spcBef>
              <a:spcAft>
                <a:spcPts val="0"/>
              </a:spcAft>
              <a:buSzPts val="1800"/>
              <a:buChar char="❖"/>
            </a:pPr>
            <a:r>
              <a:rPr lang="zh-TW"/>
              <a:t>Development process</a:t>
            </a:r>
            <a:endParaRPr/>
          </a:p>
          <a:p>
            <a:pPr indent="-342900" lvl="0" marL="457200" rtl="0" algn="l">
              <a:spcBef>
                <a:spcPts val="0"/>
              </a:spcBef>
              <a:spcAft>
                <a:spcPts val="0"/>
              </a:spcAft>
              <a:buClr>
                <a:srgbClr val="D9D9D9"/>
              </a:buClr>
              <a:buSzPts val="1800"/>
              <a:buChar char="❖"/>
            </a:pPr>
            <a:r>
              <a:rPr lang="zh-TW">
                <a:solidFill>
                  <a:srgbClr val="D9D9D9"/>
                </a:solidFill>
              </a:rPr>
              <a:t>HLS Implementation</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Conclusion</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Reference</a:t>
            </a:r>
            <a:endParaRPr>
              <a:solidFill>
                <a:srgbClr val="D9D9D9"/>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Outline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zh-TW"/>
              <a:t>Introduction</a:t>
            </a:r>
            <a:endParaRPr/>
          </a:p>
          <a:p>
            <a:pPr indent="-342900" lvl="0" marL="457200" rtl="0" algn="l">
              <a:spcBef>
                <a:spcPts val="0"/>
              </a:spcBef>
              <a:spcAft>
                <a:spcPts val="0"/>
              </a:spcAft>
              <a:buClr>
                <a:srgbClr val="D9D9D9"/>
              </a:buClr>
              <a:buSzPts val="1800"/>
              <a:buChar char="❖"/>
            </a:pPr>
            <a:r>
              <a:rPr lang="zh-TW">
                <a:solidFill>
                  <a:srgbClr val="D9D9D9"/>
                </a:solidFill>
              </a:rPr>
              <a:t>Algorithm</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Development process</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HLS Implementation</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Conclusion</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Reference</a:t>
            </a:r>
            <a:endParaRPr>
              <a:solidFill>
                <a:srgbClr val="D9D9D9"/>
              </a:solidFil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L1 Developement process</a:t>
            </a:r>
            <a:endParaRPr/>
          </a:p>
        </p:txBody>
      </p:sp>
      <p:sp>
        <p:nvSpPr>
          <p:cNvPr id="451" name="Google Shape;45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Make sure you are in the right shell environment:</a:t>
            </a:r>
            <a:endParaRPr/>
          </a:p>
          <a:p>
            <a:pPr indent="0" lvl="0" marL="0" rtl="0" algn="l">
              <a:spcBef>
                <a:spcPts val="1200"/>
              </a:spcBef>
              <a:spcAft>
                <a:spcPts val="0"/>
              </a:spcAft>
              <a:buNone/>
            </a:pPr>
            <a:r>
              <a:rPr lang="zh-TW"/>
              <a:t>&gt; echo $0</a:t>
            </a:r>
            <a:endParaRPr/>
          </a:p>
          <a:p>
            <a:pPr indent="-342900" lvl="0" marL="457200" rtl="0" algn="l">
              <a:spcBef>
                <a:spcPts val="1200"/>
              </a:spcBef>
              <a:spcAft>
                <a:spcPts val="0"/>
              </a:spcAft>
              <a:buSzPts val="1800"/>
              <a:buChar char="-"/>
            </a:pPr>
            <a:r>
              <a:rPr lang="zh-TW"/>
              <a:t>bash </a:t>
            </a:r>
            <a:endParaRPr/>
          </a:p>
          <a:p>
            <a:pPr indent="0" lvl="0" marL="0" rtl="0" algn="l">
              <a:spcBef>
                <a:spcPts val="1200"/>
              </a:spcBef>
              <a:spcAft>
                <a:spcPts val="0"/>
              </a:spcAft>
              <a:buNone/>
            </a:pPr>
            <a:r>
              <a:rPr lang="zh-TW"/>
              <a:t>If not, type below </a:t>
            </a:r>
            <a:endParaRPr/>
          </a:p>
          <a:p>
            <a:pPr indent="0" lvl="0" marL="0" rtl="0" algn="l">
              <a:spcBef>
                <a:spcPts val="1200"/>
              </a:spcBef>
              <a:spcAft>
                <a:spcPts val="0"/>
              </a:spcAft>
              <a:buNone/>
            </a:pPr>
            <a:r>
              <a:rPr lang="zh-TW"/>
              <a:t>&gt; bash </a:t>
            </a:r>
            <a:endParaRPr/>
          </a:p>
          <a:p>
            <a:pPr indent="0" lvl="0" marL="0" rtl="0" algn="l">
              <a:spcBef>
                <a:spcPts val="1200"/>
              </a:spcBef>
              <a:spcAft>
                <a:spcPts val="0"/>
              </a:spcAft>
              <a:buNone/>
            </a:pPr>
            <a:r>
              <a:rPr lang="zh-TW"/>
              <a:t>&gt; make run CSIM=1 CSYNTH=1 COSIM=1</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L2 Developement process - 1</a:t>
            </a:r>
            <a:endParaRPr/>
          </a:p>
        </p:txBody>
      </p:sp>
      <p:sp>
        <p:nvSpPr>
          <p:cNvPr id="457" name="Google Shape;45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zh-TW"/>
              <a:t>Build Process</a:t>
            </a:r>
            <a:endParaRPr/>
          </a:p>
          <a:p>
            <a:pPr indent="-317182" lvl="0" marL="457200" rtl="0" algn="l">
              <a:spcBef>
                <a:spcPts val="1200"/>
              </a:spcBef>
              <a:spcAft>
                <a:spcPts val="0"/>
              </a:spcAft>
              <a:buSzPct val="100000"/>
              <a:buChar char="-"/>
            </a:pPr>
            <a:r>
              <a:rPr lang="zh-TW"/>
              <a:t>make build TARGET={sw_emu/ hw_emu/ hw}</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zh-TW"/>
              <a:t>Run Host Program (Hardware)</a:t>
            </a:r>
            <a:endParaRPr/>
          </a:p>
          <a:p>
            <a:pPr indent="0" lvl="0" marL="0" rtl="0" algn="l">
              <a:spcBef>
                <a:spcPts val="1200"/>
              </a:spcBef>
              <a:spcAft>
                <a:spcPts val="0"/>
              </a:spcAft>
              <a:buNone/>
            </a:pPr>
            <a:r>
              <a:rPr lang="zh-TW"/>
              <a:t>&gt; export LC_ALL=C</a:t>
            </a:r>
            <a:endParaRPr/>
          </a:p>
          <a:p>
            <a:pPr indent="0" lvl="0" marL="0" rtl="0" algn="l">
              <a:spcBef>
                <a:spcPts val="1200"/>
              </a:spcBef>
              <a:spcAft>
                <a:spcPts val="0"/>
              </a:spcAft>
              <a:buNone/>
            </a:pPr>
            <a:r>
              <a:rPr lang="zh-TW"/>
              <a:t>&gt; export XCL_EMULATION_MODE={sw_emu / hw_emu}</a:t>
            </a:r>
            <a:endParaRPr/>
          </a:p>
          <a:p>
            <a:pPr indent="0" lvl="0" marL="0" rtl="0" algn="l">
              <a:spcBef>
                <a:spcPts val="1200"/>
              </a:spcBef>
              <a:spcAft>
                <a:spcPts val="0"/>
              </a:spcAft>
              <a:buNone/>
            </a:pPr>
            <a:r>
              <a:rPr lang="zh-TW"/>
              <a:t>&gt; ./build_dir.sw_emu.xilinx_u50_gen3x16_xdma_201920_3/host.exe -xclbin </a:t>
            </a:r>
            <a:endParaRPr/>
          </a:p>
          <a:p>
            <a:pPr indent="0" lvl="0" marL="0" rtl="0" algn="l">
              <a:spcBef>
                <a:spcPts val="1200"/>
              </a:spcBef>
              <a:spcAft>
                <a:spcPts val="0"/>
              </a:spcAft>
              <a:buNone/>
            </a:pPr>
            <a:r>
              <a:rPr lang="zh-TW"/>
              <a:t>   ./build_dir.hw.xilinx_u50_gen3x16_xdma_201920_3/kernelJpegDecoder.xclbin -JPEGFile images/t0.jpg</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L2 Developement process - 2</a:t>
            </a:r>
            <a:endParaRPr/>
          </a:p>
        </p:txBody>
      </p:sp>
      <p:sp>
        <p:nvSpPr>
          <p:cNvPr id="463" name="Google Shape;46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在執行host program 後，在images資料夾中得到yuv 跟yuv.h檔案</a:t>
            </a:r>
            <a:endParaRPr/>
          </a:p>
        </p:txBody>
      </p:sp>
      <p:pic>
        <p:nvPicPr>
          <p:cNvPr id="464" name="Google Shape;464;p44"/>
          <p:cNvPicPr preferRelativeResize="0"/>
          <p:nvPr/>
        </p:nvPicPr>
        <p:blipFill>
          <a:blip r:embed="rId3">
            <a:alphaModFix/>
          </a:blip>
          <a:stretch>
            <a:fillRect/>
          </a:stretch>
        </p:blipFill>
        <p:spPr>
          <a:xfrm>
            <a:off x="429575" y="2100275"/>
            <a:ext cx="5161492" cy="2245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L2 Developement process - 3 (YUV viewer)</a:t>
            </a:r>
            <a:endParaRPr/>
          </a:p>
        </p:txBody>
      </p:sp>
      <p:sp>
        <p:nvSpPr>
          <p:cNvPr id="470" name="Google Shape;47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1" name="Google Shape;471;p45"/>
          <p:cNvPicPr preferRelativeResize="0"/>
          <p:nvPr/>
        </p:nvPicPr>
        <p:blipFill rotWithShape="1">
          <a:blip r:embed="rId3">
            <a:alphaModFix/>
          </a:blip>
          <a:srcRect b="0" l="0" r="0" t="9346"/>
          <a:stretch/>
        </p:blipFill>
        <p:spPr>
          <a:xfrm>
            <a:off x="1530875" y="1017725"/>
            <a:ext cx="5748851" cy="3714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Debugging </a:t>
            </a:r>
            <a:r>
              <a:rPr lang="zh-TW"/>
              <a:t>Developement process</a:t>
            </a:r>
            <a:endParaRPr/>
          </a:p>
        </p:txBody>
      </p:sp>
      <p:sp>
        <p:nvSpPr>
          <p:cNvPr id="477" name="Google Shape;477;p4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1.</a:t>
            </a:r>
            <a:r>
              <a:rPr lang="zh-TW"/>
              <a:t>Having some problems running the Makefile: </a:t>
            </a:r>
            <a:endParaRPr/>
          </a:p>
          <a:p>
            <a:pPr indent="0" lvl="0" marL="0" rtl="0" algn="l">
              <a:spcBef>
                <a:spcPts val="1200"/>
              </a:spcBef>
              <a:spcAft>
                <a:spcPts val="0"/>
              </a:spcAft>
              <a:buNone/>
            </a:pPr>
            <a:r>
              <a:rPr lang="zh-TW"/>
              <a:t>&gt;vim Makefile </a:t>
            </a:r>
            <a:endParaRPr/>
          </a:p>
          <a:p>
            <a:pPr indent="0" lvl="0" marL="0" rtl="0" algn="l">
              <a:spcBef>
                <a:spcPts val="1200"/>
              </a:spcBef>
              <a:spcAft>
                <a:spcPts val="0"/>
              </a:spcAft>
              <a:buNone/>
            </a:pPr>
            <a:r>
              <a:rPr lang="zh-TW"/>
              <a:t>=&gt; go to  Keyword “DEVICE” and change the default, </a:t>
            </a:r>
            <a:r>
              <a:rPr lang="zh-TW"/>
              <a:t>device u200 </a:t>
            </a:r>
            <a:r>
              <a:rPr lang="zh-TW" sz="2200"/>
              <a:t>→</a:t>
            </a:r>
            <a:r>
              <a:rPr lang="zh-TW"/>
              <a:t> u50</a:t>
            </a:r>
            <a:endParaRPr/>
          </a:p>
          <a:p>
            <a:pPr indent="0" lvl="0" marL="0" rtl="0" algn="l">
              <a:spcBef>
                <a:spcPts val="1200"/>
              </a:spcBef>
              <a:spcAft>
                <a:spcPts val="0"/>
              </a:spcAft>
              <a:buNone/>
            </a:pPr>
            <a:r>
              <a:rPr lang="zh-TW"/>
              <a:t>2. If an error like the picture on </a:t>
            </a:r>
            <a:endParaRPr/>
          </a:p>
          <a:p>
            <a:pPr indent="0" lvl="0" marL="0" rtl="0" algn="l">
              <a:spcBef>
                <a:spcPts val="1200"/>
              </a:spcBef>
              <a:spcAft>
                <a:spcPts val="0"/>
              </a:spcAft>
              <a:buNone/>
            </a:pPr>
            <a:r>
              <a:rPr lang="zh-TW"/>
              <a:t>the right occurs, set the variable</a:t>
            </a:r>
            <a:endParaRPr/>
          </a:p>
          <a:p>
            <a:pPr indent="0" lvl="0" marL="0" rtl="0" algn="l">
              <a:spcBef>
                <a:spcPts val="1200"/>
              </a:spcBef>
              <a:spcAft>
                <a:spcPts val="0"/>
              </a:spcAft>
              <a:buNone/>
            </a:pPr>
            <a:r>
              <a:rPr lang="zh-TW"/>
              <a:t>=&gt; export LC_ALL=C</a:t>
            </a:r>
            <a:endParaRPr/>
          </a:p>
          <a:p>
            <a:pPr indent="0" lvl="0" marL="0" rtl="0" algn="l">
              <a:spcBef>
                <a:spcPts val="1200"/>
              </a:spcBef>
              <a:spcAft>
                <a:spcPts val="1200"/>
              </a:spcAft>
              <a:buNone/>
            </a:pPr>
            <a:r>
              <a:t/>
            </a:r>
            <a:endParaRPr/>
          </a:p>
        </p:txBody>
      </p:sp>
      <p:pic>
        <p:nvPicPr>
          <p:cNvPr id="478" name="Google Shape;478;p46"/>
          <p:cNvPicPr preferRelativeResize="0"/>
          <p:nvPr/>
        </p:nvPicPr>
        <p:blipFill>
          <a:blip r:embed="rId3">
            <a:alphaModFix/>
          </a:blip>
          <a:stretch>
            <a:fillRect/>
          </a:stretch>
        </p:blipFill>
        <p:spPr>
          <a:xfrm>
            <a:off x="4300525" y="2506601"/>
            <a:ext cx="4702476" cy="2285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Outline</a:t>
            </a:r>
            <a:endParaRPr/>
          </a:p>
        </p:txBody>
      </p:sp>
      <p:sp>
        <p:nvSpPr>
          <p:cNvPr id="484" name="Google Shape;48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D9D9D9"/>
              </a:buClr>
              <a:buSzPts val="1800"/>
              <a:buChar char="❖"/>
            </a:pPr>
            <a:r>
              <a:rPr lang="zh-TW">
                <a:solidFill>
                  <a:srgbClr val="D9D9D9"/>
                </a:solidFill>
              </a:rPr>
              <a:t>Introduction</a:t>
            </a:r>
            <a:endParaRPr/>
          </a:p>
          <a:p>
            <a:pPr indent="-342900" lvl="0" marL="457200" rtl="0" algn="l">
              <a:spcBef>
                <a:spcPts val="0"/>
              </a:spcBef>
              <a:spcAft>
                <a:spcPts val="0"/>
              </a:spcAft>
              <a:buClr>
                <a:srgbClr val="D9D9D9"/>
              </a:buClr>
              <a:buSzPts val="1800"/>
              <a:buChar char="❖"/>
            </a:pPr>
            <a:r>
              <a:rPr lang="zh-TW">
                <a:solidFill>
                  <a:srgbClr val="D9D9D9"/>
                </a:solidFill>
              </a:rPr>
              <a:t>Algorithm</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Development process</a:t>
            </a:r>
            <a:endParaRPr>
              <a:solidFill>
                <a:srgbClr val="D9D9D9"/>
              </a:solidFill>
            </a:endParaRPr>
          </a:p>
          <a:p>
            <a:pPr indent="-342900" lvl="0" marL="457200" rtl="0" algn="l">
              <a:spcBef>
                <a:spcPts val="0"/>
              </a:spcBef>
              <a:spcAft>
                <a:spcPts val="0"/>
              </a:spcAft>
              <a:buSzPts val="1800"/>
              <a:buChar char="❖"/>
            </a:pPr>
            <a:r>
              <a:rPr lang="zh-TW"/>
              <a:t>HLS Implementation</a:t>
            </a:r>
            <a:endParaRPr/>
          </a:p>
          <a:p>
            <a:pPr indent="-342900" lvl="0" marL="457200" rtl="0" algn="l">
              <a:spcBef>
                <a:spcPts val="0"/>
              </a:spcBef>
              <a:spcAft>
                <a:spcPts val="0"/>
              </a:spcAft>
              <a:buClr>
                <a:srgbClr val="D9D9D9"/>
              </a:buClr>
              <a:buSzPts val="1800"/>
              <a:buChar char="❖"/>
            </a:pPr>
            <a:r>
              <a:rPr lang="zh-TW">
                <a:solidFill>
                  <a:srgbClr val="D9D9D9"/>
                </a:solidFill>
              </a:rPr>
              <a:t>Conclusion</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Reference</a:t>
            </a:r>
            <a:endParaRPr>
              <a:solidFill>
                <a:srgbClr val="D9D9D9"/>
              </a:solidFill>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Function Structure</a:t>
            </a:r>
            <a:endParaRPr/>
          </a:p>
        </p:txBody>
      </p:sp>
      <p:pic>
        <p:nvPicPr>
          <p:cNvPr id="490" name="Google Shape;490;p48"/>
          <p:cNvPicPr preferRelativeResize="0"/>
          <p:nvPr/>
        </p:nvPicPr>
        <p:blipFill rotWithShape="1">
          <a:blip r:embed="rId3">
            <a:alphaModFix/>
          </a:blip>
          <a:srcRect b="6638" l="5557" r="2438" t="8255"/>
          <a:stretch/>
        </p:blipFill>
        <p:spPr>
          <a:xfrm>
            <a:off x="124850" y="1607350"/>
            <a:ext cx="8962000" cy="1853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JFIF Parser_0xFFD8</a:t>
            </a:r>
            <a:endParaRPr/>
          </a:p>
        </p:txBody>
      </p:sp>
      <p:sp>
        <p:nvSpPr>
          <p:cNvPr id="496" name="Google Shape;49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solidFill>
                  <a:srgbClr val="1155CC"/>
                </a:solidFill>
              </a:rPr>
              <a:t>parser_jpg_top</a:t>
            </a:r>
            <a:endParaRPr>
              <a:solidFill>
                <a:srgbClr val="1155CC"/>
              </a:solidFill>
            </a:endParaRPr>
          </a:p>
          <a:p>
            <a:pPr indent="-342900" lvl="0" marL="457200" rtl="0" algn="l">
              <a:spcBef>
                <a:spcPts val="1200"/>
              </a:spcBef>
              <a:spcAft>
                <a:spcPts val="0"/>
              </a:spcAft>
              <a:buSzPts val="1800"/>
              <a:buChar char="-"/>
            </a:pPr>
            <a:r>
              <a:rPr lang="zh-TW"/>
              <a:t>Functions to parser the header.</a:t>
            </a:r>
            <a:endParaRPr/>
          </a:p>
        </p:txBody>
      </p:sp>
      <p:pic>
        <p:nvPicPr>
          <p:cNvPr id="497" name="Google Shape;497;p49"/>
          <p:cNvPicPr preferRelativeResize="0"/>
          <p:nvPr/>
        </p:nvPicPr>
        <p:blipFill>
          <a:blip r:embed="rId3">
            <a:alphaModFix/>
          </a:blip>
          <a:stretch>
            <a:fillRect/>
          </a:stretch>
        </p:blipFill>
        <p:spPr>
          <a:xfrm>
            <a:off x="311700" y="2201325"/>
            <a:ext cx="5156625" cy="2759800"/>
          </a:xfrm>
          <a:prstGeom prst="rect">
            <a:avLst/>
          </a:prstGeom>
          <a:noFill/>
          <a:ln>
            <a:noFill/>
          </a:ln>
        </p:spPr>
      </p:pic>
      <p:sp>
        <p:nvSpPr>
          <p:cNvPr id="498" name="Google Shape;498;p49"/>
          <p:cNvSpPr txBox="1"/>
          <p:nvPr/>
        </p:nvSpPr>
        <p:spPr>
          <a:xfrm>
            <a:off x="6135075" y="3592800"/>
            <a:ext cx="25920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zh-TW"/>
              <a:t>rtn: the flag of the decode fail</a:t>
            </a:r>
            <a:endParaRPr/>
          </a:p>
        </p:txBody>
      </p:sp>
      <p:cxnSp>
        <p:nvCxnSpPr>
          <p:cNvPr id="499" name="Google Shape;499;p49"/>
          <p:cNvCxnSpPr/>
          <p:nvPr/>
        </p:nvCxnSpPr>
        <p:spPr>
          <a:xfrm flipH="1">
            <a:off x="2592075" y="3730050"/>
            <a:ext cx="3543000" cy="1257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500" name="Google Shape;500;p49"/>
          <p:cNvGraphicFramePr/>
          <p:nvPr/>
        </p:nvGraphicFramePr>
        <p:xfrm>
          <a:off x="3780000" y="0"/>
          <a:ext cx="3000000" cy="3000000"/>
        </p:xfrm>
        <a:graphic>
          <a:graphicData uri="http://schemas.openxmlformats.org/drawingml/2006/table">
            <a:tbl>
              <a:tblPr>
                <a:noFill/>
                <a:tableStyleId>{A4BF1640-45F6-438F-B67F-F1086B5F886A}</a:tableStyleId>
              </a:tblPr>
              <a:tblGrid>
                <a:gridCol w="670500"/>
                <a:gridCol w="670500"/>
                <a:gridCol w="670500"/>
                <a:gridCol w="670500"/>
                <a:gridCol w="670500"/>
                <a:gridCol w="670500"/>
                <a:gridCol w="670500"/>
                <a:gridCol w="670500"/>
              </a:tblGrid>
              <a:tr h="396200">
                <a:tc>
                  <a:txBody>
                    <a:bodyPr/>
                    <a:lstStyle/>
                    <a:p>
                      <a:pPr indent="0" lvl="0" marL="0" rtl="0" algn="ctr">
                        <a:spcBef>
                          <a:spcPts val="0"/>
                        </a:spcBef>
                        <a:spcAft>
                          <a:spcPts val="0"/>
                        </a:spcAft>
                        <a:buNone/>
                      </a:pPr>
                      <a:r>
                        <a:rPr lang="zh-TW" sz="800">
                          <a:solidFill>
                            <a:schemeClr val="dk1"/>
                          </a:solidFill>
                        </a:rPr>
                        <a:t>Seg.Name</a:t>
                      </a:r>
                      <a:endParaRPr sz="800"/>
                    </a:p>
                  </a:txBody>
                  <a:tcPr marT="91425" marB="91425" marR="91425" marL="91425">
                    <a:lnL cap="flat" cmpd="sng" w="19050">
                      <a:solidFill>
                        <a:schemeClr val="dk1"/>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SOI</a:t>
                      </a:r>
                      <a:endParaRPr sz="1000"/>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EOI</a:t>
                      </a:r>
                      <a:endParaRPr sz="1000">
                        <a:solidFill>
                          <a:schemeClr val="dk1"/>
                        </a:solidFill>
                      </a:endParaRPr>
                    </a:p>
                  </a:txBody>
                  <a:tcPr marT="91425" marB="91425" marR="91425" marL="91425">
                    <a:lnL cap="flat" cmpd="sng" w="19050">
                      <a:solidFill>
                        <a:srgbClr val="FF0000"/>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APP0</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SOF0</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DQT</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DHT</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SOS</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zh-TW" sz="1000">
                          <a:solidFill>
                            <a:schemeClr val="dk1"/>
                          </a:solidFill>
                        </a:rPr>
                        <a:t>Marker</a:t>
                      </a:r>
                      <a:endParaRPr sz="1000"/>
                    </a:p>
                  </a:txBody>
                  <a:tcPr marT="91425" marB="91425" marR="91425" marL="91425">
                    <a:lnL cap="flat" cmpd="sng" w="19050">
                      <a:solidFill>
                        <a:schemeClr val="dk1"/>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0xFFD8</a:t>
                      </a:r>
                      <a:endParaRPr sz="1000"/>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0xFFD9</a:t>
                      </a:r>
                      <a:endParaRPr sz="1000"/>
                    </a:p>
                  </a:txBody>
                  <a:tcPr marT="91425" marB="91425" marR="91425" marL="91425">
                    <a:lnL cap="flat" cmpd="sng" w="19050">
                      <a:solidFill>
                        <a:srgbClr val="FF0000"/>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0xFFE0</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0xFFC0</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0xFFDB</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0xFFC4</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0xFFDA</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501" name="Google Shape;501;p49"/>
          <p:cNvSpPr/>
          <p:nvPr/>
        </p:nvSpPr>
        <p:spPr>
          <a:xfrm>
            <a:off x="4363574" y="3354603"/>
            <a:ext cx="1005000" cy="299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JFIF Parser_</a:t>
            </a:r>
            <a:r>
              <a:rPr lang="zh-TW"/>
              <a:t>0x</a:t>
            </a:r>
            <a:r>
              <a:rPr lang="zh-TW"/>
              <a:t>FFE0</a:t>
            </a:r>
            <a:endParaRPr/>
          </a:p>
        </p:txBody>
      </p:sp>
      <p:pic>
        <p:nvPicPr>
          <p:cNvPr id="507" name="Google Shape;507;p50"/>
          <p:cNvPicPr preferRelativeResize="0"/>
          <p:nvPr/>
        </p:nvPicPr>
        <p:blipFill>
          <a:blip r:embed="rId3">
            <a:alphaModFix/>
          </a:blip>
          <a:stretch>
            <a:fillRect/>
          </a:stretch>
        </p:blipFill>
        <p:spPr>
          <a:xfrm>
            <a:off x="311700" y="1017729"/>
            <a:ext cx="5459550" cy="3867800"/>
          </a:xfrm>
          <a:prstGeom prst="rect">
            <a:avLst/>
          </a:prstGeom>
          <a:noFill/>
          <a:ln>
            <a:noFill/>
          </a:ln>
        </p:spPr>
      </p:pic>
      <p:sp>
        <p:nvSpPr>
          <p:cNvPr id="508" name="Google Shape;508;p50"/>
          <p:cNvSpPr/>
          <p:nvPr/>
        </p:nvSpPr>
        <p:spPr>
          <a:xfrm>
            <a:off x="1353333" y="2550319"/>
            <a:ext cx="3061500" cy="696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0"/>
          <p:cNvSpPr txBox="1"/>
          <p:nvPr/>
        </p:nvSpPr>
        <p:spPr>
          <a:xfrm>
            <a:off x="6695175" y="833650"/>
            <a:ext cx="14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Scan Loop</a:t>
            </a:r>
            <a:endParaRPr/>
          </a:p>
        </p:txBody>
      </p:sp>
      <p:sp>
        <p:nvSpPr>
          <p:cNvPr id="510" name="Google Shape;510;p50"/>
          <p:cNvSpPr txBox="1"/>
          <p:nvPr/>
        </p:nvSpPr>
        <p:spPr>
          <a:xfrm>
            <a:off x="6617025" y="1315600"/>
            <a:ext cx="118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每</a:t>
            </a:r>
            <a:r>
              <a:rPr lang="zh-TW"/>
              <a:t>一次scan須重新計算區段的lengh</a:t>
            </a:r>
            <a:endParaRPr/>
          </a:p>
        </p:txBody>
      </p:sp>
      <p:cxnSp>
        <p:nvCxnSpPr>
          <p:cNvPr id="511" name="Google Shape;511;p50"/>
          <p:cNvCxnSpPr>
            <a:endCxn id="508" idx="3"/>
          </p:cNvCxnSpPr>
          <p:nvPr/>
        </p:nvCxnSpPr>
        <p:spPr>
          <a:xfrm flipH="1">
            <a:off x="4414833" y="1557619"/>
            <a:ext cx="2045700" cy="1341000"/>
          </a:xfrm>
          <a:prstGeom prst="straightConnector1">
            <a:avLst/>
          </a:prstGeom>
          <a:noFill/>
          <a:ln cap="flat" cmpd="sng" w="19050">
            <a:solidFill>
              <a:srgbClr val="FF0000"/>
            </a:solidFill>
            <a:prstDash val="solid"/>
            <a:round/>
            <a:headEnd len="med" w="med" type="none"/>
            <a:tailEnd len="med" w="med" type="triangle"/>
          </a:ln>
        </p:spPr>
      </p:cxnSp>
      <p:cxnSp>
        <p:nvCxnSpPr>
          <p:cNvPr id="512" name="Google Shape;512;p50"/>
          <p:cNvCxnSpPr/>
          <p:nvPr/>
        </p:nvCxnSpPr>
        <p:spPr>
          <a:xfrm flipH="1">
            <a:off x="4446983" y="1046606"/>
            <a:ext cx="2292000" cy="132000"/>
          </a:xfrm>
          <a:prstGeom prst="straightConnector1">
            <a:avLst/>
          </a:prstGeom>
          <a:noFill/>
          <a:ln cap="flat" cmpd="sng" w="19050">
            <a:solidFill>
              <a:srgbClr val="FF0000"/>
            </a:solidFill>
            <a:prstDash val="solid"/>
            <a:round/>
            <a:headEnd len="med" w="med" type="none"/>
            <a:tailEnd len="med" w="med" type="triangle"/>
          </a:ln>
        </p:spPr>
      </p:cxnSp>
      <p:cxnSp>
        <p:nvCxnSpPr>
          <p:cNvPr id="513" name="Google Shape;513;p50"/>
          <p:cNvCxnSpPr/>
          <p:nvPr/>
        </p:nvCxnSpPr>
        <p:spPr>
          <a:xfrm>
            <a:off x="13" y="3407575"/>
            <a:ext cx="9164100" cy="300"/>
          </a:xfrm>
          <a:prstGeom prst="straightConnector1">
            <a:avLst/>
          </a:prstGeom>
          <a:noFill/>
          <a:ln cap="flat" cmpd="sng" w="76200">
            <a:solidFill>
              <a:srgbClr val="F1C232"/>
            </a:solidFill>
            <a:prstDash val="solid"/>
            <a:round/>
            <a:headEnd len="med" w="med" type="none"/>
            <a:tailEnd len="med" w="med" type="none"/>
          </a:ln>
        </p:spPr>
      </p:cxnSp>
      <p:sp>
        <p:nvSpPr>
          <p:cNvPr id="514" name="Google Shape;514;p50"/>
          <p:cNvSpPr txBox="1"/>
          <p:nvPr/>
        </p:nvSpPr>
        <p:spPr>
          <a:xfrm>
            <a:off x="5961075" y="3686250"/>
            <a:ext cx="320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Loop中</a:t>
            </a:r>
            <a:r>
              <a:rPr lang="zh-TW"/>
              <a:t>黃線以下使用byte 2當marker找尋對應區段的code</a:t>
            </a:r>
            <a:endParaRPr/>
          </a:p>
          <a:p>
            <a:pPr indent="0" lvl="0" marL="0" rtl="0" algn="l">
              <a:spcBef>
                <a:spcPts val="0"/>
              </a:spcBef>
              <a:spcAft>
                <a:spcPts val="0"/>
              </a:spcAft>
              <a:buNone/>
            </a:pPr>
            <a:r>
              <a:rPr lang="zh-TW"/>
              <a:t>例如:FF C4為</a:t>
            </a:r>
            <a:r>
              <a:rPr lang="zh-TW">
                <a:solidFill>
                  <a:schemeClr val="dk1"/>
                </a:solidFill>
              </a:rPr>
              <a:t>DHT</a:t>
            </a:r>
            <a:r>
              <a:rPr lang="zh-TW"/>
              <a:t> </a:t>
            </a:r>
            <a:endParaRPr/>
          </a:p>
        </p:txBody>
      </p:sp>
      <p:sp>
        <p:nvSpPr>
          <p:cNvPr id="515" name="Google Shape;515;p50"/>
          <p:cNvSpPr/>
          <p:nvPr/>
        </p:nvSpPr>
        <p:spPr>
          <a:xfrm>
            <a:off x="3399031" y="3568521"/>
            <a:ext cx="865800" cy="299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6" name="Google Shape;516;p50"/>
          <p:cNvCxnSpPr>
            <a:stCxn id="514" idx="1"/>
          </p:cNvCxnSpPr>
          <p:nvPr/>
        </p:nvCxnSpPr>
        <p:spPr>
          <a:xfrm rot="10800000">
            <a:off x="4353075" y="3736800"/>
            <a:ext cx="1608000" cy="3651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517" name="Google Shape;517;p50"/>
          <p:cNvGraphicFramePr/>
          <p:nvPr/>
        </p:nvGraphicFramePr>
        <p:xfrm>
          <a:off x="3780000" y="0"/>
          <a:ext cx="3000000" cy="3000000"/>
        </p:xfrm>
        <a:graphic>
          <a:graphicData uri="http://schemas.openxmlformats.org/drawingml/2006/table">
            <a:tbl>
              <a:tblPr>
                <a:noFill/>
                <a:tableStyleId>{A4BF1640-45F6-438F-B67F-F1086B5F886A}</a:tableStyleId>
              </a:tblPr>
              <a:tblGrid>
                <a:gridCol w="670500"/>
                <a:gridCol w="670500"/>
                <a:gridCol w="670500"/>
                <a:gridCol w="670500"/>
                <a:gridCol w="670500"/>
                <a:gridCol w="670500"/>
                <a:gridCol w="670500"/>
                <a:gridCol w="670500"/>
              </a:tblGrid>
              <a:tr h="396200">
                <a:tc>
                  <a:txBody>
                    <a:bodyPr/>
                    <a:lstStyle/>
                    <a:p>
                      <a:pPr indent="0" lvl="0" marL="0" rtl="0" algn="ctr">
                        <a:spcBef>
                          <a:spcPts val="0"/>
                        </a:spcBef>
                        <a:spcAft>
                          <a:spcPts val="0"/>
                        </a:spcAft>
                        <a:buNone/>
                      </a:pPr>
                      <a:r>
                        <a:rPr lang="zh-TW" sz="800">
                          <a:solidFill>
                            <a:schemeClr val="dk1"/>
                          </a:solidFill>
                        </a:rPr>
                        <a:t>Seg.Name</a:t>
                      </a:r>
                      <a:endParaRPr sz="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SOI</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EOI</a:t>
                      </a:r>
                      <a:endParaRPr sz="10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APP0</a:t>
                      </a:r>
                      <a:endParaRPr sz="1000"/>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SOF0</a:t>
                      </a:r>
                      <a:endParaRPr sz="1000"/>
                    </a:p>
                  </a:txBody>
                  <a:tcPr marT="91425" marB="91425" marR="91425" marL="91425">
                    <a:lnL cap="flat" cmpd="sng" w="19050">
                      <a:solidFill>
                        <a:srgbClr val="FF0000"/>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DQT</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DHT</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SOS</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zh-TW" sz="1000">
                          <a:solidFill>
                            <a:schemeClr val="dk1"/>
                          </a:solidFill>
                        </a:rPr>
                        <a:t>Marker</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0xFFD8</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0xFFD9</a:t>
                      </a:r>
                      <a:endParaRPr sz="1000"/>
                    </a:p>
                  </a:txBody>
                  <a:tcPr marT="91425" marB="91425" marR="91425" marL="91425">
                    <a:lnL cap="flat" cmpd="sng" w="19050">
                      <a:solidFill>
                        <a:schemeClr val="dk1"/>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0xFFE0</a:t>
                      </a:r>
                      <a:endParaRPr sz="1000"/>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0xFFC0</a:t>
                      </a:r>
                      <a:endParaRPr sz="1000"/>
                    </a:p>
                  </a:txBody>
                  <a:tcPr marT="91425" marB="91425" marR="91425" marL="91425">
                    <a:lnL cap="flat" cmpd="sng" w="19050">
                      <a:solidFill>
                        <a:srgbClr val="FF0000"/>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0xFFDB</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0xFFC4</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0xFFDA</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JFIF Parser_0xFFDB</a:t>
            </a:r>
            <a:endParaRPr/>
          </a:p>
        </p:txBody>
      </p:sp>
      <p:pic>
        <p:nvPicPr>
          <p:cNvPr id="523" name="Google Shape;523;p51"/>
          <p:cNvPicPr preferRelativeResize="0"/>
          <p:nvPr/>
        </p:nvPicPr>
        <p:blipFill>
          <a:blip r:embed="rId3">
            <a:alphaModFix/>
          </a:blip>
          <a:stretch>
            <a:fillRect/>
          </a:stretch>
        </p:blipFill>
        <p:spPr>
          <a:xfrm>
            <a:off x="311700" y="1017725"/>
            <a:ext cx="6022799" cy="4063700"/>
          </a:xfrm>
          <a:prstGeom prst="rect">
            <a:avLst/>
          </a:prstGeom>
          <a:noFill/>
          <a:ln>
            <a:noFill/>
          </a:ln>
        </p:spPr>
      </p:pic>
      <p:pic>
        <p:nvPicPr>
          <p:cNvPr id="524" name="Google Shape;524;p51"/>
          <p:cNvPicPr preferRelativeResize="0"/>
          <p:nvPr/>
        </p:nvPicPr>
        <p:blipFill>
          <a:blip r:embed="rId4">
            <a:alphaModFix/>
          </a:blip>
          <a:stretch>
            <a:fillRect/>
          </a:stretch>
        </p:blipFill>
        <p:spPr>
          <a:xfrm>
            <a:off x="6787650" y="1778225"/>
            <a:ext cx="2356350" cy="1587050"/>
          </a:xfrm>
          <a:prstGeom prst="rect">
            <a:avLst/>
          </a:prstGeom>
          <a:noFill/>
          <a:ln>
            <a:noFill/>
          </a:ln>
        </p:spPr>
      </p:pic>
      <p:graphicFrame>
        <p:nvGraphicFramePr>
          <p:cNvPr id="525" name="Google Shape;525;p51"/>
          <p:cNvGraphicFramePr/>
          <p:nvPr/>
        </p:nvGraphicFramePr>
        <p:xfrm>
          <a:off x="3780000" y="0"/>
          <a:ext cx="3000000" cy="3000000"/>
        </p:xfrm>
        <a:graphic>
          <a:graphicData uri="http://schemas.openxmlformats.org/drawingml/2006/table">
            <a:tbl>
              <a:tblPr>
                <a:noFill/>
                <a:tableStyleId>{A4BF1640-45F6-438F-B67F-F1086B5F886A}</a:tableStyleId>
              </a:tblPr>
              <a:tblGrid>
                <a:gridCol w="670500"/>
                <a:gridCol w="670500"/>
                <a:gridCol w="670500"/>
                <a:gridCol w="670500"/>
                <a:gridCol w="670500"/>
                <a:gridCol w="670500"/>
                <a:gridCol w="670500"/>
                <a:gridCol w="670500"/>
              </a:tblGrid>
              <a:tr h="396200">
                <a:tc>
                  <a:txBody>
                    <a:bodyPr/>
                    <a:lstStyle/>
                    <a:p>
                      <a:pPr indent="0" lvl="0" marL="0" rtl="0" algn="ctr">
                        <a:spcBef>
                          <a:spcPts val="0"/>
                        </a:spcBef>
                        <a:spcAft>
                          <a:spcPts val="0"/>
                        </a:spcAft>
                        <a:buNone/>
                      </a:pPr>
                      <a:r>
                        <a:rPr lang="zh-TW" sz="800">
                          <a:solidFill>
                            <a:schemeClr val="dk1"/>
                          </a:solidFill>
                        </a:rPr>
                        <a:t>Seg.Name</a:t>
                      </a:r>
                      <a:endParaRPr sz="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SOI</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EOI</a:t>
                      </a:r>
                      <a:endParaRPr sz="10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APP0</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SOF0</a:t>
                      </a:r>
                      <a:endParaRPr sz="1000"/>
                    </a:p>
                  </a:txBody>
                  <a:tcPr marT="91425" marB="91425" marR="91425" marL="91425">
                    <a:lnL cap="flat" cmpd="sng" w="19050">
                      <a:solidFill>
                        <a:schemeClr val="dk1"/>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DQT</a:t>
                      </a:r>
                      <a:endParaRPr sz="1000"/>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DHT</a:t>
                      </a:r>
                      <a:endParaRPr sz="1000"/>
                    </a:p>
                  </a:txBody>
                  <a:tcPr marT="91425" marB="91425" marR="91425" marL="91425">
                    <a:lnL cap="flat" cmpd="sng" w="19050">
                      <a:solidFill>
                        <a:srgbClr val="FF0000"/>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SOS</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zh-TW" sz="1000">
                          <a:solidFill>
                            <a:schemeClr val="dk1"/>
                          </a:solidFill>
                        </a:rPr>
                        <a:t>Marker</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0xFFD8</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0xFFD9</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0xFFE0</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0xFFC0</a:t>
                      </a:r>
                      <a:endParaRPr sz="1000"/>
                    </a:p>
                  </a:txBody>
                  <a:tcPr marT="91425" marB="91425" marR="91425" marL="91425">
                    <a:lnL cap="flat" cmpd="sng" w="19050">
                      <a:solidFill>
                        <a:schemeClr val="dk1"/>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0xFFDB</a:t>
                      </a:r>
                      <a:endParaRPr sz="1000"/>
                    </a:p>
                  </a:txBody>
                  <a:tcPr marT="91425" marB="91425" marR="91425" marL="91425">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0xFFC4</a:t>
                      </a:r>
                      <a:endParaRPr sz="1000"/>
                    </a:p>
                  </a:txBody>
                  <a:tcPr marT="91425" marB="91425" marR="91425" marL="91425">
                    <a:lnL cap="flat" cmpd="sng" w="19050">
                      <a:solidFill>
                        <a:srgbClr val="FF0000"/>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0xFFDA</a:t>
                      </a:r>
                      <a:endParaRPr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526" name="Google Shape;526;p51"/>
          <p:cNvSpPr/>
          <p:nvPr/>
        </p:nvSpPr>
        <p:spPr>
          <a:xfrm>
            <a:off x="2209603" y="911050"/>
            <a:ext cx="437100" cy="299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JPEG</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JPEG</a:t>
            </a:r>
            <a:endParaRPr/>
          </a:p>
          <a:p>
            <a:pPr indent="-342900" lvl="0" marL="457200" rtl="0" algn="l">
              <a:spcBef>
                <a:spcPts val="1200"/>
              </a:spcBef>
              <a:spcAft>
                <a:spcPts val="0"/>
              </a:spcAft>
              <a:buSzPts val="1800"/>
              <a:buChar char="-"/>
            </a:pPr>
            <a:r>
              <a:rPr lang="zh-TW"/>
              <a:t>Joint Photographic Expert Group — an international standard since 1992.</a:t>
            </a:r>
            <a:endParaRPr/>
          </a:p>
          <a:p>
            <a:pPr indent="-342900" lvl="0" marL="457200" rtl="0" algn="l">
              <a:spcBef>
                <a:spcPts val="0"/>
              </a:spcBef>
              <a:spcAft>
                <a:spcPts val="0"/>
              </a:spcAft>
              <a:buSzPts val="1800"/>
              <a:buChar char="-"/>
            </a:pPr>
            <a:r>
              <a:rPr lang="zh-TW"/>
              <a:t>Commonly used method of lossy compression for digital images.</a:t>
            </a:r>
            <a:endParaRPr/>
          </a:p>
          <a:p>
            <a:pPr indent="0" lvl="0" marL="0" rtl="0" algn="l">
              <a:spcBef>
                <a:spcPts val="1200"/>
              </a:spcBef>
              <a:spcAft>
                <a:spcPts val="0"/>
              </a:spcAft>
              <a:buNone/>
            </a:pPr>
            <a:r>
              <a:rPr lang="zh-TW"/>
              <a:t>Principles of JPEG</a:t>
            </a:r>
            <a:endParaRPr/>
          </a:p>
          <a:p>
            <a:pPr indent="-342900" lvl="0" marL="457200" rtl="0" algn="l">
              <a:spcBef>
                <a:spcPts val="1200"/>
              </a:spcBef>
              <a:spcAft>
                <a:spcPts val="0"/>
              </a:spcAft>
              <a:buSzPts val="1800"/>
              <a:buChar char="-"/>
            </a:pPr>
            <a:r>
              <a:rPr lang="zh-TW"/>
              <a:t>Changes in brightness are more important than changes in color.</a:t>
            </a:r>
            <a:endParaRPr/>
          </a:p>
          <a:p>
            <a:pPr indent="-342900" lvl="0" marL="457200" rtl="0" algn="l">
              <a:spcBef>
                <a:spcPts val="0"/>
              </a:spcBef>
              <a:spcAft>
                <a:spcPts val="0"/>
              </a:spcAft>
              <a:buSzPts val="1800"/>
              <a:buChar char="-"/>
            </a:pPr>
            <a:r>
              <a:rPr lang="zh-TW"/>
              <a:t>Low-frequency changes are more important than high-frequency changes.</a:t>
            </a:r>
            <a:endParaRPr/>
          </a:p>
          <a:p>
            <a:pPr indent="0" lvl="0" marL="0" rtl="0" algn="l">
              <a:spcBef>
                <a:spcPts val="1200"/>
              </a:spcBef>
              <a:spcAft>
                <a:spcPts val="1200"/>
              </a:spcAft>
              <a:buNone/>
            </a:pPr>
            <a:r>
              <a:t/>
            </a:r>
            <a:endParaRPr/>
          </a:p>
        </p:txBody>
      </p:sp>
      <p:pic>
        <p:nvPicPr>
          <p:cNvPr id="76" name="Google Shape;76;p16"/>
          <p:cNvPicPr preferRelativeResize="0"/>
          <p:nvPr/>
        </p:nvPicPr>
        <p:blipFill rotWithShape="1">
          <a:blip r:embed="rId3">
            <a:alphaModFix/>
          </a:blip>
          <a:srcRect b="0" l="14350" r="9840" t="15554"/>
          <a:stretch/>
        </p:blipFill>
        <p:spPr>
          <a:xfrm>
            <a:off x="6879425" y="3613300"/>
            <a:ext cx="2056425" cy="1374450"/>
          </a:xfrm>
          <a:prstGeom prst="rect">
            <a:avLst/>
          </a:prstGeom>
          <a:noFill/>
          <a:ln>
            <a:noFill/>
          </a:ln>
        </p:spPr>
      </p:pic>
      <p:sp>
        <p:nvSpPr>
          <p:cNvPr id="77" name="Google Shape;77;p16"/>
          <p:cNvSpPr txBox="1"/>
          <p:nvPr/>
        </p:nvSpPr>
        <p:spPr>
          <a:xfrm>
            <a:off x="3072000" y="3992725"/>
            <a:ext cx="3000000" cy="646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zh-TW" sz="1500"/>
              <a:t>The human eye is less sensitive to </a:t>
            </a:r>
            <a:r>
              <a:rPr lang="zh-TW" sz="1500"/>
              <a:t>fidelity </a:t>
            </a:r>
            <a:r>
              <a:rPr lang="zh-TW" sz="1500"/>
              <a:t> in higher-frequency.</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Optimization</a:t>
            </a:r>
            <a:r>
              <a:rPr lang="zh-TW"/>
              <a:t>-1(Loop Merge)</a:t>
            </a:r>
            <a:endParaRPr/>
          </a:p>
        </p:txBody>
      </p:sp>
      <p:sp>
        <p:nvSpPr>
          <p:cNvPr id="532" name="Google Shape;532;p52"/>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zh-TW"/>
              <a:t>Inverse quantization and IDCT are combined into one for loop,we called inverse quantization IDCT (IQIDCT), such that the decoded coefficients do not need to be inverse quantized prior to inverse transform. Thus, the computations related to inverse quantization are omitted. Among them, both IDCT and inverse quantization are calculated in loops, so merge can save the wasteful loops entering and exiting other loops, and thus become more efficient.</a:t>
            </a:r>
            <a:endParaRPr sz="1400"/>
          </a:p>
          <a:p>
            <a:pPr indent="0" lvl="0" marL="0" rtl="0" algn="l">
              <a:spcBef>
                <a:spcPts val="1200"/>
              </a:spcBef>
              <a:spcAft>
                <a:spcPts val="1200"/>
              </a:spcAft>
              <a:buNone/>
            </a:pPr>
            <a:r>
              <a:t/>
            </a:r>
            <a:endParaRPr sz="1400">
              <a:solidFill>
                <a:srgbClr val="000000"/>
              </a:solidFill>
            </a:endParaRPr>
          </a:p>
        </p:txBody>
      </p:sp>
      <p:pic>
        <p:nvPicPr>
          <p:cNvPr id="533" name="Google Shape;533;p52"/>
          <p:cNvPicPr preferRelativeResize="0"/>
          <p:nvPr/>
        </p:nvPicPr>
        <p:blipFill rotWithShape="1">
          <a:blip r:embed="rId3">
            <a:alphaModFix/>
          </a:blip>
          <a:srcRect b="59915" l="0" r="0" t="0"/>
          <a:stretch/>
        </p:blipFill>
        <p:spPr>
          <a:xfrm>
            <a:off x="1772838" y="3239387"/>
            <a:ext cx="5598325" cy="1464224"/>
          </a:xfrm>
          <a:prstGeom prst="rect">
            <a:avLst/>
          </a:prstGeom>
          <a:noFill/>
          <a:ln>
            <a:noFill/>
          </a:ln>
        </p:spPr>
      </p:pic>
      <p:sp>
        <p:nvSpPr>
          <p:cNvPr id="534" name="Google Shape;534;p52"/>
          <p:cNvSpPr/>
          <p:nvPr/>
        </p:nvSpPr>
        <p:spPr>
          <a:xfrm>
            <a:off x="2008588" y="4130913"/>
            <a:ext cx="5315400" cy="572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2"/>
          <p:cNvSpPr txBox="1"/>
          <p:nvPr/>
        </p:nvSpPr>
        <p:spPr>
          <a:xfrm>
            <a:off x="474900" y="4703625"/>
            <a:ext cx="819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ref: </a:t>
            </a:r>
            <a:r>
              <a:rPr lang="zh-TW" sz="1200"/>
              <a:t>https://ieeexplore.ieee.org/stamp/stamp.jsp?tp=&amp;arnumber=7077268</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Optimization-2 (Inter LOOP RAW)</a:t>
            </a:r>
            <a:endParaRPr/>
          </a:p>
        </p:txBody>
      </p:sp>
      <p:pic>
        <p:nvPicPr>
          <p:cNvPr id="541" name="Google Shape;541;p53"/>
          <p:cNvPicPr preferRelativeResize="0"/>
          <p:nvPr/>
        </p:nvPicPr>
        <p:blipFill rotWithShape="1">
          <a:blip r:embed="rId3">
            <a:alphaModFix/>
          </a:blip>
          <a:srcRect b="0" l="0" r="0" t="0"/>
          <a:stretch/>
        </p:blipFill>
        <p:spPr>
          <a:xfrm>
            <a:off x="311688" y="1111063"/>
            <a:ext cx="6883376" cy="3192775"/>
          </a:xfrm>
          <a:prstGeom prst="rect">
            <a:avLst/>
          </a:prstGeom>
          <a:noFill/>
          <a:ln>
            <a:noFill/>
          </a:ln>
        </p:spPr>
      </p:pic>
      <p:pic>
        <p:nvPicPr>
          <p:cNvPr id="542" name="Google Shape;542;p53"/>
          <p:cNvPicPr preferRelativeResize="0"/>
          <p:nvPr/>
        </p:nvPicPr>
        <p:blipFill rotWithShape="1">
          <a:blip r:embed="rId4">
            <a:alphaModFix/>
          </a:blip>
          <a:srcRect b="0" l="0" r="33306" t="0"/>
          <a:stretch/>
        </p:blipFill>
        <p:spPr>
          <a:xfrm>
            <a:off x="384625" y="4397175"/>
            <a:ext cx="5495025" cy="314325"/>
          </a:xfrm>
          <a:prstGeom prst="rect">
            <a:avLst/>
          </a:prstGeom>
          <a:noFill/>
          <a:ln>
            <a:noFill/>
          </a:ln>
        </p:spPr>
      </p:pic>
      <p:pic>
        <p:nvPicPr>
          <p:cNvPr id="543" name="Google Shape;543;p53"/>
          <p:cNvPicPr preferRelativeResize="0"/>
          <p:nvPr/>
        </p:nvPicPr>
        <p:blipFill>
          <a:blip r:embed="rId5">
            <a:alphaModFix/>
          </a:blip>
          <a:stretch>
            <a:fillRect/>
          </a:stretch>
        </p:blipFill>
        <p:spPr>
          <a:xfrm>
            <a:off x="5667025" y="483300"/>
            <a:ext cx="3371850" cy="1352550"/>
          </a:xfrm>
          <a:prstGeom prst="rect">
            <a:avLst/>
          </a:prstGeom>
          <a:noFill/>
          <a:ln>
            <a:noFill/>
          </a:ln>
        </p:spPr>
      </p:pic>
      <p:pic>
        <p:nvPicPr>
          <p:cNvPr id="544" name="Google Shape;544;p53"/>
          <p:cNvPicPr preferRelativeResize="0"/>
          <p:nvPr/>
        </p:nvPicPr>
        <p:blipFill rotWithShape="1">
          <a:blip r:embed="rId4">
            <a:alphaModFix/>
          </a:blip>
          <a:srcRect b="0" l="85962" r="-1507" t="0"/>
          <a:stretch/>
        </p:blipFill>
        <p:spPr>
          <a:xfrm>
            <a:off x="4780200" y="4397175"/>
            <a:ext cx="1280775" cy="314325"/>
          </a:xfrm>
          <a:prstGeom prst="rect">
            <a:avLst/>
          </a:prstGeom>
          <a:noFill/>
          <a:ln>
            <a:noFill/>
          </a:ln>
        </p:spPr>
      </p:pic>
      <p:sp>
        <p:nvSpPr>
          <p:cNvPr id="545" name="Google Shape;545;p53"/>
          <p:cNvSpPr/>
          <p:nvPr/>
        </p:nvSpPr>
        <p:spPr>
          <a:xfrm>
            <a:off x="1448900" y="1680325"/>
            <a:ext cx="3723300" cy="24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3"/>
          <p:cNvSpPr/>
          <p:nvPr/>
        </p:nvSpPr>
        <p:spPr>
          <a:xfrm>
            <a:off x="1891750" y="2275375"/>
            <a:ext cx="4810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3"/>
          <p:cNvSpPr/>
          <p:nvPr/>
        </p:nvSpPr>
        <p:spPr>
          <a:xfrm>
            <a:off x="1891750" y="3259550"/>
            <a:ext cx="4810200" cy="124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Optimization-2 (With data forwarding)</a:t>
            </a:r>
            <a:endParaRPr/>
          </a:p>
        </p:txBody>
      </p:sp>
      <p:pic>
        <p:nvPicPr>
          <p:cNvPr id="553" name="Google Shape;553;p54"/>
          <p:cNvPicPr preferRelativeResize="0"/>
          <p:nvPr/>
        </p:nvPicPr>
        <p:blipFill>
          <a:blip r:embed="rId3">
            <a:alphaModFix/>
          </a:blip>
          <a:stretch>
            <a:fillRect/>
          </a:stretch>
        </p:blipFill>
        <p:spPr>
          <a:xfrm>
            <a:off x="311700" y="958100"/>
            <a:ext cx="6634907" cy="4011624"/>
          </a:xfrm>
          <a:prstGeom prst="rect">
            <a:avLst/>
          </a:prstGeom>
          <a:noFill/>
          <a:ln>
            <a:noFill/>
          </a:ln>
        </p:spPr>
      </p:pic>
      <p:pic>
        <p:nvPicPr>
          <p:cNvPr id="554" name="Google Shape;554;p54"/>
          <p:cNvPicPr preferRelativeResize="0"/>
          <p:nvPr/>
        </p:nvPicPr>
        <p:blipFill>
          <a:blip r:embed="rId4">
            <a:alphaModFix/>
          </a:blip>
          <a:stretch>
            <a:fillRect/>
          </a:stretch>
        </p:blipFill>
        <p:spPr>
          <a:xfrm>
            <a:off x="5387825" y="958100"/>
            <a:ext cx="3562350" cy="1409700"/>
          </a:xfrm>
          <a:prstGeom prst="rect">
            <a:avLst/>
          </a:prstGeom>
          <a:noFill/>
          <a:ln>
            <a:noFill/>
          </a:ln>
        </p:spPr>
      </p:pic>
      <p:sp>
        <p:nvSpPr>
          <p:cNvPr id="555" name="Google Shape;555;p54"/>
          <p:cNvSpPr/>
          <p:nvPr/>
        </p:nvSpPr>
        <p:spPr>
          <a:xfrm>
            <a:off x="970850" y="958100"/>
            <a:ext cx="1237500" cy="237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4"/>
          <p:cNvSpPr/>
          <p:nvPr/>
        </p:nvSpPr>
        <p:spPr>
          <a:xfrm>
            <a:off x="1907225" y="2257575"/>
            <a:ext cx="2940000" cy="237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4"/>
          <p:cNvSpPr/>
          <p:nvPr/>
        </p:nvSpPr>
        <p:spPr>
          <a:xfrm>
            <a:off x="1907225" y="3561200"/>
            <a:ext cx="2940000" cy="237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4"/>
          <p:cNvSpPr/>
          <p:nvPr/>
        </p:nvSpPr>
        <p:spPr>
          <a:xfrm>
            <a:off x="1428075" y="1659500"/>
            <a:ext cx="1698300" cy="24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5"/>
          <p:cNvSpPr txBox="1"/>
          <p:nvPr>
            <p:ph type="title"/>
          </p:nvPr>
        </p:nvSpPr>
        <p:spPr>
          <a:xfrm>
            <a:off x="24637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 Synthesis Report (Software)</a:t>
            </a:r>
            <a:endParaRPr/>
          </a:p>
        </p:txBody>
      </p:sp>
      <p:sp>
        <p:nvSpPr>
          <p:cNvPr id="564" name="Google Shape;564;p55"/>
          <p:cNvSpPr txBox="1"/>
          <p:nvPr>
            <p:ph idx="1" type="body"/>
          </p:nvPr>
        </p:nvSpPr>
        <p:spPr>
          <a:xfrm>
            <a:off x="246375" y="3805400"/>
            <a:ext cx="6813600" cy="273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parser_jpg_top contains parsing Table and data, so it needs space to store, resulting in a lot of FF and LUT</a:t>
            </a:r>
            <a:endParaRPr/>
          </a:p>
        </p:txBody>
      </p:sp>
      <p:pic>
        <p:nvPicPr>
          <p:cNvPr id="565" name="Google Shape;565;p55"/>
          <p:cNvPicPr preferRelativeResize="0"/>
          <p:nvPr/>
        </p:nvPicPr>
        <p:blipFill>
          <a:blip r:embed="rId3">
            <a:alphaModFix/>
          </a:blip>
          <a:stretch>
            <a:fillRect/>
          </a:stretch>
        </p:blipFill>
        <p:spPr>
          <a:xfrm>
            <a:off x="246375" y="1152476"/>
            <a:ext cx="8651226" cy="2435049"/>
          </a:xfrm>
          <a:prstGeom prst="rect">
            <a:avLst/>
          </a:prstGeom>
          <a:noFill/>
          <a:ln>
            <a:noFill/>
          </a:ln>
        </p:spPr>
      </p:pic>
      <p:sp>
        <p:nvSpPr>
          <p:cNvPr id="566" name="Google Shape;566;p55"/>
          <p:cNvSpPr/>
          <p:nvPr/>
        </p:nvSpPr>
        <p:spPr>
          <a:xfrm>
            <a:off x="7386450" y="3241975"/>
            <a:ext cx="677100" cy="142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5"/>
          <p:cNvSpPr txBox="1"/>
          <p:nvPr/>
        </p:nvSpPr>
        <p:spPr>
          <a:xfrm>
            <a:off x="3170700" y="1306275"/>
            <a:ext cx="482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t>The estimated throughput of the Synthesis Report = 240.327MHz </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6"/>
          <p:cNvSpPr txBox="1"/>
          <p:nvPr>
            <p:ph type="title"/>
          </p:nvPr>
        </p:nvSpPr>
        <p:spPr>
          <a:xfrm>
            <a:off x="24637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 Synthesis Report (Hardware)</a:t>
            </a:r>
            <a:endParaRPr/>
          </a:p>
        </p:txBody>
      </p:sp>
      <p:sp>
        <p:nvSpPr>
          <p:cNvPr id="573" name="Google Shape;573;p56"/>
          <p:cNvSpPr txBox="1"/>
          <p:nvPr/>
        </p:nvSpPr>
        <p:spPr>
          <a:xfrm>
            <a:off x="4572000" y="2491200"/>
            <a:ext cx="429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t>The estimated throughput of the Synthesis Report = 239.693MHz </a:t>
            </a:r>
            <a:endParaRPr sz="1800"/>
          </a:p>
        </p:txBody>
      </p:sp>
      <p:pic>
        <p:nvPicPr>
          <p:cNvPr id="574" name="Google Shape;574;p56"/>
          <p:cNvPicPr preferRelativeResize="0"/>
          <p:nvPr/>
        </p:nvPicPr>
        <p:blipFill rotWithShape="1">
          <a:blip r:embed="rId3">
            <a:alphaModFix/>
          </a:blip>
          <a:srcRect b="0" l="0" r="24431" t="0"/>
          <a:stretch/>
        </p:blipFill>
        <p:spPr>
          <a:xfrm>
            <a:off x="4476975" y="3230100"/>
            <a:ext cx="4290001" cy="1695450"/>
          </a:xfrm>
          <a:prstGeom prst="rect">
            <a:avLst/>
          </a:prstGeom>
          <a:noFill/>
          <a:ln>
            <a:noFill/>
          </a:ln>
        </p:spPr>
      </p:pic>
      <p:pic>
        <p:nvPicPr>
          <p:cNvPr id="575" name="Google Shape;575;p56"/>
          <p:cNvPicPr preferRelativeResize="0"/>
          <p:nvPr/>
        </p:nvPicPr>
        <p:blipFill>
          <a:blip r:embed="rId4">
            <a:alphaModFix/>
          </a:blip>
          <a:stretch>
            <a:fillRect/>
          </a:stretch>
        </p:blipFill>
        <p:spPr>
          <a:xfrm>
            <a:off x="313675" y="1603175"/>
            <a:ext cx="4163300" cy="3170725"/>
          </a:xfrm>
          <a:prstGeom prst="rect">
            <a:avLst/>
          </a:prstGeom>
          <a:noFill/>
          <a:ln>
            <a:noFill/>
          </a:ln>
        </p:spPr>
      </p:pic>
      <p:pic>
        <p:nvPicPr>
          <p:cNvPr id="576" name="Google Shape;576;p56"/>
          <p:cNvPicPr preferRelativeResize="0"/>
          <p:nvPr/>
        </p:nvPicPr>
        <p:blipFill>
          <a:blip r:embed="rId5">
            <a:alphaModFix/>
          </a:blip>
          <a:stretch>
            <a:fillRect/>
          </a:stretch>
        </p:blipFill>
        <p:spPr>
          <a:xfrm>
            <a:off x="4476975" y="1309812"/>
            <a:ext cx="4667026" cy="1181388"/>
          </a:xfrm>
          <a:prstGeom prst="rect">
            <a:avLst/>
          </a:prstGeom>
          <a:noFill/>
          <a:ln>
            <a:noFill/>
          </a:ln>
        </p:spPr>
      </p:pic>
      <p:sp>
        <p:nvSpPr>
          <p:cNvPr id="577" name="Google Shape;577;p56"/>
          <p:cNvSpPr/>
          <p:nvPr/>
        </p:nvSpPr>
        <p:spPr>
          <a:xfrm>
            <a:off x="313675" y="3393300"/>
            <a:ext cx="4032600" cy="24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Co-SIM Performance</a:t>
            </a:r>
            <a:endParaRPr/>
          </a:p>
        </p:txBody>
      </p:sp>
      <p:sp>
        <p:nvSpPr>
          <p:cNvPr id="583" name="Google Shape;583;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84" name="Google Shape;584;p57"/>
          <p:cNvPicPr preferRelativeResize="0"/>
          <p:nvPr/>
        </p:nvPicPr>
        <p:blipFill>
          <a:blip r:embed="rId3">
            <a:alphaModFix/>
          </a:blip>
          <a:stretch>
            <a:fillRect/>
          </a:stretch>
        </p:blipFill>
        <p:spPr>
          <a:xfrm>
            <a:off x="404800" y="1230125"/>
            <a:ext cx="8334375" cy="3429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Timing Result (SW v.s. HW)</a:t>
            </a:r>
            <a:endParaRPr/>
          </a:p>
        </p:txBody>
      </p:sp>
      <p:pic>
        <p:nvPicPr>
          <p:cNvPr id="590" name="Google Shape;590;p58"/>
          <p:cNvPicPr preferRelativeResize="0"/>
          <p:nvPr/>
        </p:nvPicPr>
        <p:blipFill>
          <a:blip r:embed="rId3">
            <a:alphaModFix/>
          </a:blip>
          <a:stretch>
            <a:fillRect/>
          </a:stretch>
        </p:blipFill>
        <p:spPr>
          <a:xfrm>
            <a:off x="378575" y="1692399"/>
            <a:ext cx="3885350" cy="2618725"/>
          </a:xfrm>
          <a:prstGeom prst="rect">
            <a:avLst/>
          </a:prstGeom>
          <a:noFill/>
          <a:ln>
            <a:noFill/>
          </a:ln>
        </p:spPr>
      </p:pic>
      <p:pic>
        <p:nvPicPr>
          <p:cNvPr id="591" name="Google Shape;591;p58"/>
          <p:cNvPicPr preferRelativeResize="0"/>
          <p:nvPr/>
        </p:nvPicPr>
        <p:blipFill>
          <a:blip r:embed="rId4">
            <a:alphaModFix/>
          </a:blip>
          <a:stretch>
            <a:fillRect/>
          </a:stretch>
        </p:blipFill>
        <p:spPr>
          <a:xfrm>
            <a:off x="4572000" y="1667188"/>
            <a:ext cx="4031775" cy="2669150"/>
          </a:xfrm>
          <a:prstGeom prst="rect">
            <a:avLst/>
          </a:prstGeom>
          <a:noFill/>
          <a:ln>
            <a:noFill/>
          </a:ln>
        </p:spPr>
      </p:pic>
      <p:sp>
        <p:nvSpPr>
          <p:cNvPr id="592" name="Google Shape;592;p58"/>
          <p:cNvSpPr txBox="1"/>
          <p:nvPr/>
        </p:nvSpPr>
        <p:spPr>
          <a:xfrm>
            <a:off x="378575" y="1267000"/>
            <a:ext cx="21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Software emulation</a:t>
            </a:r>
            <a:endParaRPr/>
          </a:p>
        </p:txBody>
      </p:sp>
      <p:sp>
        <p:nvSpPr>
          <p:cNvPr id="593" name="Google Shape;593;p58"/>
          <p:cNvSpPr txBox="1"/>
          <p:nvPr/>
        </p:nvSpPr>
        <p:spPr>
          <a:xfrm>
            <a:off x="4572000" y="1267000"/>
            <a:ext cx="21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Hardware</a:t>
            </a:r>
            <a:endParaRPr/>
          </a:p>
        </p:txBody>
      </p:sp>
      <p:sp>
        <p:nvSpPr>
          <p:cNvPr id="594" name="Google Shape;594;p58"/>
          <p:cNvSpPr/>
          <p:nvPr/>
        </p:nvSpPr>
        <p:spPr>
          <a:xfrm>
            <a:off x="3107900" y="3736150"/>
            <a:ext cx="837600" cy="17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8"/>
          <p:cNvSpPr/>
          <p:nvPr/>
        </p:nvSpPr>
        <p:spPr>
          <a:xfrm>
            <a:off x="7355075" y="3736150"/>
            <a:ext cx="837600" cy="17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Outline</a:t>
            </a:r>
            <a:endParaRPr/>
          </a:p>
        </p:txBody>
      </p:sp>
      <p:sp>
        <p:nvSpPr>
          <p:cNvPr id="601" name="Google Shape;601;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D9D9D9"/>
              </a:buClr>
              <a:buSzPts val="1800"/>
              <a:buChar char="❖"/>
            </a:pPr>
            <a:r>
              <a:rPr lang="zh-TW">
                <a:solidFill>
                  <a:srgbClr val="D9D9D9"/>
                </a:solidFill>
              </a:rPr>
              <a:t>Introduction</a:t>
            </a:r>
            <a:endParaRPr/>
          </a:p>
          <a:p>
            <a:pPr indent="-342900" lvl="0" marL="457200" rtl="0" algn="l">
              <a:spcBef>
                <a:spcPts val="0"/>
              </a:spcBef>
              <a:spcAft>
                <a:spcPts val="0"/>
              </a:spcAft>
              <a:buClr>
                <a:srgbClr val="D9D9D9"/>
              </a:buClr>
              <a:buSzPts val="1800"/>
              <a:buChar char="❖"/>
            </a:pPr>
            <a:r>
              <a:rPr lang="zh-TW">
                <a:solidFill>
                  <a:srgbClr val="D9D9D9"/>
                </a:solidFill>
              </a:rPr>
              <a:t>Algorithm</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Development process</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HLS </a:t>
            </a:r>
            <a:r>
              <a:rPr lang="zh-TW">
                <a:solidFill>
                  <a:srgbClr val="D9D9D9"/>
                </a:solidFill>
              </a:rPr>
              <a:t>Implementation</a:t>
            </a:r>
            <a:endParaRPr>
              <a:solidFill>
                <a:srgbClr val="D9D9D9"/>
              </a:solidFill>
            </a:endParaRPr>
          </a:p>
          <a:p>
            <a:pPr indent="-342900" lvl="0" marL="457200" rtl="0" algn="l">
              <a:spcBef>
                <a:spcPts val="0"/>
              </a:spcBef>
              <a:spcAft>
                <a:spcPts val="0"/>
              </a:spcAft>
              <a:buClr>
                <a:srgbClr val="595959"/>
              </a:buClr>
              <a:buSzPts val="1800"/>
              <a:buChar char="❖"/>
            </a:pPr>
            <a:r>
              <a:rPr lang="zh-TW">
                <a:solidFill>
                  <a:srgbClr val="595959"/>
                </a:solidFill>
              </a:rPr>
              <a:t>Conclusion</a:t>
            </a:r>
            <a:endParaRPr>
              <a:solidFill>
                <a:srgbClr val="595959"/>
              </a:solidFill>
            </a:endParaRPr>
          </a:p>
          <a:p>
            <a:pPr indent="-342900" lvl="0" marL="457200" rtl="0" algn="l">
              <a:spcBef>
                <a:spcPts val="0"/>
              </a:spcBef>
              <a:spcAft>
                <a:spcPts val="0"/>
              </a:spcAft>
              <a:buClr>
                <a:srgbClr val="D9D9D9"/>
              </a:buClr>
              <a:buSzPts val="1800"/>
              <a:buChar char="❖"/>
            </a:pPr>
            <a:r>
              <a:rPr lang="zh-TW">
                <a:solidFill>
                  <a:srgbClr val="D9D9D9"/>
                </a:solidFill>
              </a:rPr>
              <a:t>Reference</a:t>
            </a:r>
            <a:endParaRPr>
              <a:solidFill>
                <a:srgbClr val="D9D9D9"/>
              </a:solidFill>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a:t>
            </a:r>
            <a:endParaRPr/>
          </a:p>
        </p:txBody>
      </p:sp>
      <p:sp>
        <p:nvSpPr>
          <p:cNvPr id="607" name="Google Shape;607;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TW"/>
              <a:t>JPEG </a:t>
            </a:r>
            <a:r>
              <a:rPr lang="zh-TW"/>
              <a:t>algorithm</a:t>
            </a:r>
            <a:r>
              <a:rPr lang="zh-TW"/>
              <a:t> provides a </a:t>
            </a:r>
            <a:r>
              <a:rPr lang="zh-TW"/>
              <a:t>method with </a:t>
            </a:r>
            <a:r>
              <a:rPr lang="zh-TW"/>
              <a:t>high compression ratio, and has good performance in restoring images.</a:t>
            </a:r>
            <a:endParaRPr/>
          </a:p>
          <a:p>
            <a:pPr indent="-342900" lvl="0" marL="457200" rtl="0" algn="l">
              <a:spcBef>
                <a:spcPts val="0"/>
              </a:spcBef>
              <a:spcAft>
                <a:spcPts val="0"/>
              </a:spcAft>
              <a:buSzPts val="1800"/>
              <a:buAutoNum type="arabicPeriod"/>
            </a:pPr>
            <a:r>
              <a:rPr lang="zh-TW"/>
              <a:t>There are a lot of repetitive operations caused by the </a:t>
            </a:r>
            <a:r>
              <a:rPr lang="zh-TW"/>
              <a:t>JPEG algorithm</a:t>
            </a:r>
            <a:r>
              <a:rPr lang="zh-TW"/>
              <a:t>, so the decoding performance can be improved with the paralleled computing hardware.</a:t>
            </a:r>
            <a:endParaRPr/>
          </a:p>
          <a:p>
            <a:pPr indent="-342900" lvl="0" marL="457200" rtl="0" algn="l">
              <a:spcBef>
                <a:spcPts val="0"/>
              </a:spcBef>
              <a:spcAft>
                <a:spcPts val="0"/>
              </a:spcAft>
              <a:buSzPts val="1800"/>
              <a:buAutoNum type="arabicPeriod"/>
            </a:pPr>
            <a:r>
              <a:rPr lang="zh-TW"/>
              <a:t>HLS can be useful with optimizing loops, pragma PIPELINE help us to speed up development process.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Outline</a:t>
            </a:r>
            <a:endParaRPr/>
          </a:p>
        </p:txBody>
      </p:sp>
      <p:sp>
        <p:nvSpPr>
          <p:cNvPr id="613" name="Google Shape;613;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D9D9D9"/>
              </a:buClr>
              <a:buSzPts val="1800"/>
              <a:buChar char="❖"/>
            </a:pPr>
            <a:r>
              <a:rPr lang="zh-TW">
                <a:solidFill>
                  <a:srgbClr val="D9D9D9"/>
                </a:solidFill>
              </a:rPr>
              <a:t>Introduction</a:t>
            </a:r>
            <a:endParaRPr/>
          </a:p>
          <a:p>
            <a:pPr indent="-342900" lvl="0" marL="457200" rtl="0" algn="l">
              <a:spcBef>
                <a:spcPts val="0"/>
              </a:spcBef>
              <a:spcAft>
                <a:spcPts val="0"/>
              </a:spcAft>
              <a:buClr>
                <a:srgbClr val="D9D9D9"/>
              </a:buClr>
              <a:buSzPts val="1800"/>
              <a:buChar char="❖"/>
            </a:pPr>
            <a:r>
              <a:rPr lang="zh-TW">
                <a:solidFill>
                  <a:srgbClr val="D9D9D9"/>
                </a:solidFill>
              </a:rPr>
              <a:t>Algorithm</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Development process</a:t>
            </a:r>
            <a:endParaRPr>
              <a:solidFill>
                <a:srgbClr val="CCCCCC"/>
              </a:solidFill>
            </a:endParaRPr>
          </a:p>
          <a:p>
            <a:pPr indent="-342900" lvl="0" marL="457200" rtl="0" algn="l">
              <a:spcBef>
                <a:spcPts val="0"/>
              </a:spcBef>
              <a:spcAft>
                <a:spcPts val="0"/>
              </a:spcAft>
              <a:buClr>
                <a:srgbClr val="D9D9D9"/>
              </a:buClr>
              <a:buSzPts val="1800"/>
              <a:buChar char="❖"/>
            </a:pPr>
            <a:r>
              <a:rPr lang="zh-TW">
                <a:solidFill>
                  <a:srgbClr val="D9D9D9"/>
                </a:solidFill>
              </a:rPr>
              <a:t>HLS Implementation</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Conclusion</a:t>
            </a:r>
            <a:endParaRPr>
              <a:solidFill>
                <a:srgbClr val="D9D9D9"/>
              </a:solidFill>
            </a:endParaRPr>
          </a:p>
          <a:p>
            <a:pPr indent="-342900" lvl="0" marL="457200" rtl="0" algn="l">
              <a:spcBef>
                <a:spcPts val="0"/>
              </a:spcBef>
              <a:spcAft>
                <a:spcPts val="0"/>
              </a:spcAft>
              <a:buClr>
                <a:srgbClr val="595959"/>
              </a:buClr>
              <a:buSzPts val="1800"/>
              <a:buChar char="❖"/>
            </a:pPr>
            <a:r>
              <a:rPr lang="zh-TW">
                <a:solidFill>
                  <a:srgbClr val="595959"/>
                </a:solidFill>
              </a:rPr>
              <a:t>Reference</a:t>
            </a:r>
            <a:endParaRPr>
              <a:solidFill>
                <a:srgbClr val="595959"/>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Outline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D9D9D9"/>
              </a:buClr>
              <a:buSzPts val="1800"/>
              <a:buChar char="❖"/>
            </a:pPr>
            <a:r>
              <a:rPr lang="zh-TW">
                <a:solidFill>
                  <a:srgbClr val="D9D9D9"/>
                </a:solidFill>
              </a:rPr>
              <a:t>Introduction</a:t>
            </a:r>
            <a:endParaRPr/>
          </a:p>
          <a:p>
            <a:pPr indent="-342900" lvl="0" marL="457200" rtl="0" algn="l">
              <a:spcBef>
                <a:spcPts val="0"/>
              </a:spcBef>
              <a:spcAft>
                <a:spcPts val="0"/>
              </a:spcAft>
              <a:buSzPts val="1800"/>
              <a:buChar char="❖"/>
            </a:pPr>
            <a:r>
              <a:rPr lang="zh-TW"/>
              <a:t>Algorithm</a:t>
            </a:r>
            <a:endParaRPr/>
          </a:p>
          <a:p>
            <a:pPr indent="-342900" lvl="0" marL="457200" rtl="0" algn="l">
              <a:spcBef>
                <a:spcPts val="0"/>
              </a:spcBef>
              <a:spcAft>
                <a:spcPts val="0"/>
              </a:spcAft>
              <a:buClr>
                <a:srgbClr val="D9D9D9"/>
              </a:buClr>
              <a:buSzPts val="1800"/>
              <a:buChar char="❖"/>
            </a:pPr>
            <a:r>
              <a:rPr lang="zh-TW">
                <a:solidFill>
                  <a:srgbClr val="D9D9D9"/>
                </a:solidFill>
              </a:rPr>
              <a:t>Development process</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HLS Implementation</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Conclusion</a:t>
            </a:r>
            <a:endParaRPr>
              <a:solidFill>
                <a:srgbClr val="D9D9D9"/>
              </a:solidFill>
            </a:endParaRPr>
          </a:p>
          <a:p>
            <a:pPr indent="-342900" lvl="0" marL="457200" rtl="0" algn="l">
              <a:spcBef>
                <a:spcPts val="0"/>
              </a:spcBef>
              <a:spcAft>
                <a:spcPts val="0"/>
              </a:spcAft>
              <a:buClr>
                <a:srgbClr val="D9D9D9"/>
              </a:buClr>
              <a:buSzPts val="1800"/>
              <a:buChar char="❖"/>
            </a:pPr>
            <a:r>
              <a:rPr lang="zh-TW">
                <a:solidFill>
                  <a:srgbClr val="D9D9D9"/>
                </a:solidFill>
              </a:rPr>
              <a:t>Reference</a:t>
            </a:r>
            <a:endParaRPr>
              <a:solidFill>
                <a:srgbClr val="D9D9D9"/>
              </a:solidFill>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Reference</a:t>
            </a:r>
            <a:endParaRPr/>
          </a:p>
        </p:txBody>
      </p:sp>
      <p:sp>
        <p:nvSpPr>
          <p:cNvPr id="619" name="Google Shape;619;p62"/>
          <p:cNvSpPr txBox="1"/>
          <p:nvPr>
            <p:ph idx="1" type="body"/>
          </p:nvPr>
        </p:nvSpPr>
        <p:spPr>
          <a:xfrm>
            <a:off x="311700" y="1152475"/>
            <a:ext cx="8660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TW"/>
              <a:t>[1]</a:t>
            </a:r>
            <a:r>
              <a:rPr lang="zh-TW" u="sng">
                <a:solidFill>
                  <a:schemeClr val="hlink"/>
                </a:solidFill>
                <a:hlinkClick r:id="rId3"/>
              </a:rPr>
              <a:t>https://github.com/Xilinx/Vitis_Libraries</a:t>
            </a:r>
            <a:endParaRPr/>
          </a:p>
          <a:p>
            <a:pPr indent="0" lvl="0" marL="0" rtl="0" algn="l">
              <a:spcBef>
                <a:spcPts val="1200"/>
              </a:spcBef>
              <a:spcAft>
                <a:spcPts val="0"/>
              </a:spcAft>
              <a:buNone/>
            </a:pPr>
            <a:r>
              <a:rPr lang="zh-TW"/>
              <a:t>[2]</a:t>
            </a:r>
            <a:r>
              <a:rPr lang="zh-TW" u="sng">
                <a:solidFill>
                  <a:schemeClr val="hlink"/>
                </a:solidFill>
                <a:hlinkClick r:id="rId4"/>
              </a:rPr>
              <a:t>https://zh.m.wikipedia.org/zh-tw/JPEG</a:t>
            </a:r>
            <a:endParaRPr/>
          </a:p>
          <a:p>
            <a:pPr indent="0" lvl="0" marL="0" rtl="0" algn="l">
              <a:spcBef>
                <a:spcPts val="1200"/>
              </a:spcBef>
              <a:spcAft>
                <a:spcPts val="0"/>
              </a:spcAft>
              <a:buNone/>
            </a:pPr>
            <a:r>
              <a:rPr lang="zh-TW"/>
              <a:t>[3]</a:t>
            </a:r>
            <a:r>
              <a:rPr lang="zh-TW" u="sng">
                <a:solidFill>
                  <a:schemeClr val="hlink"/>
                </a:solidFill>
                <a:hlinkClick r:id="rId5"/>
              </a:rPr>
              <a:t>https://ieeexplore.ieee.org/stamp/stamp.jsp?tp=&amp;arnumber=7077268</a:t>
            </a:r>
            <a:endParaRPr/>
          </a:p>
          <a:p>
            <a:pPr indent="0" lvl="0" marL="0" rtl="0" algn="l">
              <a:spcBef>
                <a:spcPts val="1200"/>
              </a:spcBef>
              <a:spcAft>
                <a:spcPts val="0"/>
              </a:spcAft>
              <a:buNone/>
            </a:pPr>
            <a:r>
              <a:rPr lang="zh-TW"/>
              <a:t>[4]</a:t>
            </a:r>
            <a:r>
              <a:rPr lang="zh-TW" u="sng">
                <a:solidFill>
                  <a:schemeClr val="hlink"/>
                </a:solidFill>
                <a:hlinkClick r:id="rId6"/>
              </a:rPr>
              <a:t>https://github.com/MROS/jpeg_tutorial</a:t>
            </a:r>
            <a:endParaRPr/>
          </a:p>
          <a:p>
            <a:pPr indent="0" lvl="0" marL="0" rtl="0" algn="l">
              <a:spcBef>
                <a:spcPts val="1200"/>
              </a:spcBef>
              <a:spcAft>
                <a:spcPts val="0"/>
              </a:spcAft>
              <a:buNone/>
            </a:pPr>
            <a:r>
              <a:rPr lang="zh-TW"/>
              <a:t>[5]</a:t>
            </a:r>
            <a:r>
              <a:rPr lang="zh-TW" u="sng">
                <a:solidFill>
                  <a:schemeClr val="hlink"/>
                </a:solidFill>
                <a:hlinkClick r:id="rId7"/>
              </a:rPr>
              <a:t>http://twins.ee.nctu.edu.tw/courses/soclab_04/lab_hw_pdf/proj1_jpeg_introduction.pdf?fbclid=IwAR2Gu2K17iUQ6HBCnA_EciUFAAWZQMPjbZoJ0tlEY2SWJoNpdf3k7wprY4M</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Github Link</a:t>
            </a:r>
            <a:endParaRPr/>
          </a:p>
        </p:txBody>
      </p:sp>
      <p:sp>
        <p:nvSpPr>
          <p:cNvPr id="625" name="Google Shape;625;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https://github.com/bobwu0224/HLS_lab_C_Codec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JPEG Encoder/Decoder Flow</a:t>
            </a:r>
            <a:endParaRPr/>
          </a:p>
        </p:txBody>
      </p:sp>
      <p:pic>
        <p:nvPicPr>
          <p:cNvPr id="89" name="Google Shape;89;p18"/>
          <p:cNvPicPr preferRelativeResize="0"/>
          <p:nvPr/>
        </p:nvPicPr>
        <p:blipFill>
          <a:blip r:embed="rId3">
            <a:alphaModFix/>
          </a:blip>
          <a:stretch>
            <a:fillRect/>
          </a:stretch>
        </p:blipFill>
        <p:spPr>
          <a:xfrm>
            <a:off x="0" y="1324852"/>
            <a:ext cx="9144000" cy="25996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a:t>
            </a:r>
            <a:r>
              <a:rPr lang="zh-TW"/>
              <a:t>ajor steps in JPEG decoder</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a:t>Parser JFIF header</a:t>
            </a:r>
            <a:endParaRPr/>
          </a:p>
          <a:p>
            <a:pPr indent="-342900" lvl="0" marL="457200" rtl="0" algn="l">
              <a:lnSpc>
                <a:spcPct val="150000"/>
              </a:lnSpc>
              <a:spcBef>
                <a:spcPts val="0"/>
              </a:spcBef>
              <a:spcAft>
                <a:spcPts val="0"/>
              </a:spcAft>
              <a:buSzPts val="1800"/>
              <a:buChar char="●"/>
            </a:pPr>
            <a:r>
              <a:rPr lang="zh-TW"/>
              <a:t>Huffman decoding </a:t>
            </a:r>
            <a:r>
              <a:rPr lang="zh-TW"/>
              <a:t>(</a:t>
            </a:r>
            <a:r>
              <a:rPr lang="zh-TW"/>
              <a:t>Entropy decoding)</a:t>
            </a:r>
            <a:endParaRPr/>
          </a:p>
          <a:p>
            <a:pPr indent="-342900" lvl="0" marL="457200" rtl="0" algn="l">
              <a:lnSpc>
                <a:spcPct val="150000"/>
              </a:lnSpc>
              <a:spcBef>
                <a:spcPts val="0"/>
              </a:spcBef>
              <a:spcAft>
                <a:spcPts val="0"/>
              </a:spcAft>
              <a:buSzPts val="1800"/>
              <a:buChar char="●"/>
            </a:pPr>
            <a:r>
              <a:rPr lang="zh-TW"/>
              <a:t>IQ ( Inverse Quantization )</a:t>
            </a:r>
            <a:endParaRPr/>
          </a:p>
          <a:p>
            <a:pPr indent="-342900" lvl="0" marL="457200" rtl="0" algn="l">
              <a:lnSpc>
                <a:spcPct val="150000"/>
              </a:lnSpc>
              <a:spcBef>
                <a:spcPts val="0"/>
              </a:spcBef>
              <a:spcAft>
                <a:spcPts val="0"/>
              </a:spcAft>
              <a:buSzPts val="1800"/>
              <a:buChar char="●"/>
            </a:pPr>
            <a:r>
              <a:rPr lang="zh-TW"/>
              <a:t>Zig-Zag Scan</a:t>
            </a:r>
            <a:endParaRPr/>
          </a:p>
          <a:p>
            <a:pPr indent="-342900" lvl="0" marL="457200" rtl="0" algn="l">
              <a:lnSpc>
                <a:spcPct val="150000"/>
              </a:lnSpc>
              <a:spcBef>
                <a:spcPts val="0"/>
              </a:spcBef>
              <a:spcAft>
                <a:spcPts val="0"/>
              </a:spcAft>
              <a:buSzPts val="1800"/>
              <a:buChar char="●"/>
            </a:pPr>
            <a:r>
              <a:rPr lang="zh-TW"/>
              <a:t>IDCT (Inverse Discrete Cosine Transform)</a:t>
            </a:r>
            <a:endParaRPr/>
          </a:p>
          <a:p>
            <a:pPr indent="-342900" lvl="0" marL="457200" rtl="0" algn="l">
              <a:lnSpc>
                <a:spcPct val="150000"/>
              </a:lnSpc>
              <a:spcBef>
                <a:spcPts val="0"/>
              </a:spcBef>
              <a:spcAft>
                <a:spcPts val="0"/>
              </a:spcAft>
              <a:buSzPts val="1800"/>
              <a:buChar char="●"/>
            </a:pPr>
            <a:r>
              <a:rPr lang="zh-TW"/>
              <a:t>Output  YUV data.</a:t>
            </a:r>
            <a:endParaRPr/>
          </a:p>
        </p:txBody>
      </p:sp>
      <p:pic>
        <p:nvPicPr>
          <p:cNvPr id="96" name="Google Shape;96;p19"/>
          <p:cNvPicPr preferRelativeResize="0"/>
          <p:nvPr/>
        </p:nvPicPr>
        <p:blipFill>
          <a:blip r:embed="rId3">
            <a:alphaModFix/>
          </a:blip>
          <a:stretch>
            <a:fillRect/>
          </a:stretch>
        </p:blipFill>
        <p:spPr>
          <a:xfrm>
            <a:off x="5697050" y="105638"/>
            <a:ext cx="3232675" cy="49322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What is MCU?</a:t>
            </a:r>
            <a:endParaRPr/>
          </a:p>
        </p:txBody>
      </p:sp>
      <p:sp>
        <p:nvSpPr>
          <p:cNvPr id="102" name="Google Shape;102;p20"/>
          <p:cNvSpPr txBox="1"/>
          <p:nvPr>
            <p:ph idx="1" type="body"/>
          </p:nvPr>
        </p:nvSpPr>
        <p:spPr>
          <a:xfrm>
            <a:off x="311700" y="1152475"/>
            <a:ext cx="8520600" cy="38871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zh-TW"/>
              <a:t>The JPEG data is divided into number of blocks called </a:t>
            </a:r>
            <a:r>
              <a:rPr lang="zh-TW">
                <a:solidFill>
                  <a:srgbClr val="FF0000"/>
                </a:solidFill>
              </a:rPr>
              <a:t>Minimum Coded Unit .</a:t>
            </a:r>
            <a:endParaRPr>
              <a:solidFill>
                <a:srgbClr val="FF0000"/>
              </a:solidFill>
            </a:endParaRPr>
          </a:p>
          <a:p>
            <a:pPr indent="-342900" lvl="0" marL="457200" rtl="0" algn="l">
              <a:spcBef>
                <a:spcPts val="1200"/>
              </a:spcBef>
              <a:spcAft>
                <a:spcPts val="0"/>
              </a:spcAft>
              <a:buSzPts val="1800"/>
              <a:buChar char="-"/>
            </a:pPr>
            <a:r>
              <a:rPr lang="zh-TW"/>
              <a:t>MCU size</a:t>
            </a:r>
            <a:endParaRPr/>
          </a:p>
          <a:p>
            <a:pPr indent="-317500" lvl="1" marL="914400" rtl="0" algn="l">
              <a:spcBef>
                <a:spcPts val="0"/>
              </a:spcBef>
              <a:spcAft>
                <a:spcPts val="0"/>
              </a:spcAft>
              <a:buSzPts val="1400"/>
              <a:buChar char="-"/>
            </a:pPr>
            <a:r>
              <a:rPr lang="zh-TW"/>
              <a:t>MCU width = 8px * max of horizontal sampling facors ( YCbCr )</a:t>
            </a:r>
            <a:endParaRPr/>
          </a:p>
          <a:p>
            <a:pPr indent="-317500" lvl="1" marL="914400" rtl="0" algn="l">
              <a:spcBef>
                <a:spcPts val="0"/>
              </a:spcBef>
              <a:spcAft>
                <a:spcPts val="0"/>
              </a:spcAft>
              <a:buSzPts val="1400"/>
              <a:buChar char="-"/>
            </a:pPr>
            <a:r>
              <a:rPr lang="zh-TW"/>
              <a:t>MCU height = 8px * max of vertical sampling facors ( YCbCr ) </a:t>
            </a:r>
            <a:br>
              <a:rPr lang="zh-TW"/>
            </a:br>
            <a:endParaRPr/>
          </a:p>
          <a:p>
            <a:pPr indent="-342900" lvl="0" marL="457200" rtl="0" algn="l">
              <a:spcBef>
                <a:spcPts val="0"/>
              </a:spcBef>
              <a:spcAft>
                <a:spcPts val="0"/>
              </a:spcAft>
              <a:buSzPts val="1800"/>
              <a:buChar char="-"/>
            </a:pPr>
            <a:r>
              <a:rPr lang="zh-TW"/>
              <a:t>For exmaple with sample factor 4:1:1</a:t>
            </a:r>
            <a:endParaRPr/>
          </a:p>
          <a:p>
            <a:pPr indent="-317500" lvl="1" marL="914400" rtl="0" algn="l">
              <a:spcBef>
                <a:spcPts val="0"/>
              </a:spcBef>
              <a:spcAft>
                <a:spcPts val="0"/>
              </a:spcAft>
              <a:buSzPts val="1400"/>
              <a:buChar char="-"/>
            </a:pPr>
            <a:r>
              <a:rPr lang="zh-TW"/>
              <a:t>M</a:t>
            </a:r>
            <a:r>
              <a:rPr lang="zh-TW"/>
              <a:t>CU width = 8px * 2 = 16px</a:t>
            </a:r>
            <a:endParaRPr/>
          </a:p>
          <a:p>
            <a:pPr indent="-317500" lvl="1" marL="914400" rtl="0" algn="l">
              <a:spcBef>
                <a:spcPts val="0"/>
              </a:spcBef>
              <a:spcAft>
                <a:spcPts val="0"/>
              </a:spcAft>
              <a:buSzPts val="1400"/>
              <a:buChar char="-"/>
            </a:pPr>
            <a:r>
              <a:rPr lang="zh-TW"/>
              <a:t>MCU heigh = 8px * 2 = 16px</a:t>
            </a:r>
            <a:br>
              <a:rPr lang="zh-TW"/>
            </a:br>
            <a:endParaRPr/>
          </a:p>
          <a:p>
            <a:pPr indent="-342900" lvl="0" marL="457200" rtl="0" algn="l">
              <a:spcBef>
                <a:spcPts val="0"/>
              </a:spcBef>
              <a:spcAft>
                <a:spcPts val="0"/>
              </a:spcAft>
              <a:buSzPts val="1800"/>
              <a:buChar char="-"/>
            </a:pPr>
            <a:r>
              <a:rPr lang="zh-TW"/>
              <a:t>Can't be exactly divided</a:t>
            </a:r>
            <a:endParaRPr/>
          </a:p>
          <a:p>
            <a:pPr indent="-317500" lvl="1" marL="914400" rtl="0" algn="l">
              <a:spcBef>
                <a:spcPts val="0"/>
              </a:spcBef>
              <a:spcAft>
                <a:spcPts val="0"/>
              </a:spcAft>
              <a:buSzPts val="1400"/>
              <a:buChar char="-"/>
            </a:pPr>
            <a:r>
              <a:rPr lang="zh-TW"/>
              <a:t>add pixel to fill up a MCU</a:t>
            </a:r>
            <a:endParaRPr/>
          </a:p>
          <a:p>
            <a:pPr indent="-317500" lvl="1" marL="914400" rtl="0" algn="l">
              <a:spcBef>
                <a:spcPts val="0"/>
              </a:spcBef>
              <a:spcAft>
                <a:spcPts val="0"/>
              </a:spcAft>
              <a:buSzPts val="1400"/>
              <a:buChar char="-"/>
            </a:pPr>
            <a:r>
              <a:rPr lang="zh-TW"/>
              <a:t>cause distortion</a:t>
            </a:r>
            <a:endParaRPr/>
          </a:p>
        </p:txBody>
      </p:sp>
      <p:pic>
        <p:nvPicPr>
          <p:cNvPr id="103" name="Google Shape;103;p20"/>
          <p:cNvPicPr preferRelativeResize="0"/>
          <p:nvPr/>
        </p:nvPicPr>
        <p:blipFill>
          <a:blip r:embed="rId3">
            <a:alphaModFix/>
          </a:blip>
          <a:stretch>
            <a:fillRect/>
          </a:stretch>
        </p:blipFill>
        <p:spPr>
          <a:xfrm>
            <a:off x="5331474" y="2764775"/>
            <a:ext cx="3546249" cy="18357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Distortion due to filling up a mcu  </a:t>
            </a:r>
            <a:endParaRPr/>
          </a:p>
        </p:txBody>
      </p:sp>
      <p:pic>
        <p:nvPicPr>
          <p:cNvPr id="109" name="Google Shape;109;p21"/>
          <p:cNvPicPr preferRelativeResize="0"/>
          <p:nvPr/>
        </p:nvPicPr>
        <p:blipFill>
          <a:blip r:embed="rId3">
            <a:alphaModFix/>
          </a:blip>
          <a:stretch>
            <a:fillRect/>
          </a:stretch>
        </p:blipFill>
        <p:spPr>
          <a:xfrm>
            <a:off x="1299875" y="1091350"/>
            <a:ext cx="3165025" cy="2678100"/>
          </a:xfrm>
          <a:prstGeom prst="rect">
            <a:avLst/>
          </a:prstGeom>
          <a:noFill/>
          <a:ln>
            <a:noFill/>
          </a:ln>
        </p:spPr>
      </p:pic>
      <p:pic>
        <p:nvPicPr>
          <p:cNvPr id="110" name="Google Shape;110;p21"/>
          <p:cNvPicPr preferRelativeResize="0"/>
          <p:nvPr/>
        </p:nvPicPr>
        <p:blipFill rotWithShape="1">
          <a:blip r:embed="rId3">
            <a:alphaModFix/>
          </a:blip>
          <a:srcRect b="0" l="0" r="87879" t="97019"/>
          <a:stretch/>
        </p:blipFill>
        <p:spPr>
          <a:xfrm>
            <a:off x="311700" y="3965329"/>
            <a:ext cx="5141375" cy="1069774"/>
          </a:xfrm>
          <a:prstGeom prst="rect">
            <a:avLst/>
          </a:prstGeom>
          <a:noFill/>
          <a:ln>
            <a:noFill/>
          </a:ln>
        </p:spPr>
      </p:pic>
      <p:cxnSp>
        <p:nvCxnSpPr>
          <p:cNvPr id="111" name="Google Shape;111;p21"/>
          <p:cNvCxnSpPr/>
          <p:nvPr/>
        </p:nvCxnSpPr>
        <p:spPr>
          <a:xfrm flipH="1">
            <a:off x="310500" y="3761175"/>
            <a:ext cx="986100" cy="227100"/>
          </a:xfrm>
          <a:prstGeom prst="straightConnector1">
            <a:avLst/>
          </a:prstGeom>
          <a:noFill/>
          <a:ln cap="flat" cmpd="sng" w="9525">
            <a:solidFill>
              <a:srgbClr val="FF0000"/>
            </a:solidFill>
            <a:prstDash val="solid"/>
            <a:round/>
            <a:headEnd len="med" w="med" type="none"/>
            <a:tailEnd len="med" w="med" type="none"/>
          </a:ln>
        </p:spPr>
      </p:cxnSp>
      <p:cxnSp>
        <p:nvCxnSpPr>
          <p:cNvPr id="112" name="Google Shape;112;p21"/>
          <p:cNvCxnSpPr/>
          <p:nvPr/>
        </p:nvCxnSpPr>
        <p:spPr>
          <a:xfrm>
            <a:off x="1478750" y="3771900"/>
            <a:ext cx="3974400" cy="193500"/>
          </a:xfrm>
          <a:prstGeom prst="straightConnector1">
            <a:avLst/>
          </a:prstGeom>
          <a:noFill/>
          <a:ln cap="flat" cmpd="sng" w="9525">
            <a:solidFill>
              <a:srgbClr val="FF0000"/>
            </a:solidFill>
            <a:prstDash val="solid"/>
            <a:round/>
            <a:headEnd len="med" w="med" type="none"/>
            <a:tailEnd len="med" w="med" type="none"/>
          </a:ln>
        </p:spPr>
      </p:cxnSp>
      <p:pic>
        <p:nvPicPr>
          <p:cNvPr id="113" name="Google Shape;113;p21"/>
          <p:cNvPicPr preferRelativeResize="0"/>
          <p:nvPr/>
        </p:nvPicPr>
        <p:blipFill rotWithShape="1">
          <a:blip r:embed="rId3">
            <a:alphaModFix/>
          </a:blip>
          <a:srcRect b="13537" l="96046" r="0" t="71658"/>
          <a:stretch/>
        </p:blipFill>
        <p:spPr>
          <a:xfrm>
            <a:off x="7087676" y="530425"/>
            <a:ext cx="1288449" cy="4082650"/>
          </a:xfrm>
          <a:prstGeom prst="rect">
            <a:avLst/>
          </a:prstGeom>
          <a:noFill/>
          <a:ln>
            <a:noFill/>
          </a:ln>
        </p:spPr>
      </p:pic>
      <p:cxnSp>
        <p:nvCxnSpPr>
          <p:cNvPr id="114" name="Google Shape;114;p21"/>
          <p:cNvCxnSpPr/>
          <p:nvPr/>
        </p:nvCxnSpPr>
        <p:spPr>
          <a:xfrm flipH="1" rot="10800000">
            <a:off x="4468425" y="557450"/>
            <a:ext cx="2604000" cy="2485800"/>
          </a:xfrm>
          <a:prstGeom prst="straightConnector1">
            <a:avLst/>
          </a:prstGeom>
          <a:noFill/>
          <a:ln cap="flat" cmpd="sng" w="9525">
            <a:solidFill>
              <a:srgbClr val="FF0000"/>
            </a:solidFill>
            <a:prstDash val="solid"/>
            <a:round/>
            <a:headEnd len="med" w="med" type="none"/>
            <a:tailEnd len="med" w="med" type="none"/>
          </a:ln>
        </p:spPr>
      </p:cxnSp>
      <p:cxnSp>
        <p:nvCxnSpPr>
          <p:cNvPr id="115" name="Google Shape;115;p21"/>
          <p:cNvCxnSpPr/>
          <p:nvPr/>
        </p:nvCxnSpPr>
        <p:spPr>
          <a:xfrm>
            <a:off x="4468425" y="3257550"/>
            <a:ext cx="2614500" cy="13287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