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311" r:id="rId5"/>
    <p:sldId id="262" r:id="rId6"/>
    <p:sldId id="312" r:id="rId7"/>
    <p:sldId id="313" r:id="rId8"/>
    <p:sldId id="315" r:id="rId9"/>
    <p:sldId id="314" r:id="rId10"/>
    <p:sldId id="316" r:id="rId11"/>
    <p:sldId id="285" r:id="rId12"/>
    <p:sldId id="317" r:id="rId13"/>
    <p:sldId id="323" r:id="rId14"/>
    <p:sldId id="322" r:id="rId15"/>
    <p:sldId id="325" r:id="rId16"/>
    <p:sldId id="324" r:id="rId17"/>
    <p:sldId id="286" r:id="rId18"/>
    <p:sldId id="289" r:id="rId19"/>
    <p:sldId id="318" r:id="rId20"/>
    <p:sldId id="319" r:id="rId21"/>
    <p:sldId id="321" r:id="rId22"/>
    <p:sldId id="287" r:id="rId23"/>
    <p:sldId id="326" r:id="rId24"/>
    <p:sldId id="328" r:id="rId25"/>
    <p:sldId id="330" r:id="rId26"/>
    <p:sldId id="327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46B"/>
    <a:srgbClr val="8C2C2C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0" autoAdjust="0"/>
    <p:restoredTop sz="96400" autoAdjust="0"/>
  </p:normalViewPr>
  <p:slideViewPr>
    <p:cSldViewPr snapToGrid="0" showGuides="1">
      <p:cViewPr varScale="1">
        <p:scale>
          <a:sx n="83" d="100"/>
          <a:sy n="83" d="100"/>
        </p:scale>
        <p:origin x="826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C7FC-3CC8-4214-AAB7-B272A27C17B9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451CE-A8AC-4D3B-9A1F-4813FF81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451CE-A8AC-4D3B-9A1F-4813FF819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3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451CE-A8AC-4D3B-9A1F-4813FF819B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10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451CE-A8AC-4D3B-9A1F-4813FF819B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26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451CE-A8AC-4D3B-9A1F-4813FF819B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25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451CE-A8AC-4D3B-9A1F-4813FF819B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68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39C1-9380-4261-8626-06D21037FD93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845012" y="2816157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81859" y="1874727"/>
            <a:ext cx="93623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5400" b="1" dirty="0" smtClean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Lab C</a:t>
            </a:r>
            <a:endParaRPr lang="en-US" altLang="zh-TW" sz="5400" b="1" dirty="0">
              <a:solidFill>
                <a:schemeClr val="bg2">
                  <a:lumMod val="50000"/>
                </a:schemeClr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  <a:p>
            <a:r>
              <a:rPr lang="zh-TW" altLang="en-US" sz="8800" b="1" dirty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    </a:t>
            </a:r>
            <a:r>
              <a:rPr lang="zh-TW" altLang="en-US" sz="8800" b="1" dirty="0" smtClean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 </a:t>
            </a:r>
            <a:r>
              <a:rPr lang="zh-TW" altLang="en-US" sz="4800" b="1" dirty="0" smtClean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 </a:t>
            </a:r>
            <a:r>
              <a:rPr lang="en-US" altLang="zh-TW" sz="4800" b="1" dirty="0" smtClean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#</a:t>
            </a:r>
            <a:r>
              <a:rPr lang="zh-TW" altLang="en-US" sz="4800" b="1" dirty="0" smtClean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 </a:t>
            </a:r>
            <a:r>
              <a:rPr lang="en-US" altLang="zh-TW" sz="5400" b="1" dirty="0" smtClean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Data Analytics</a:t>
            </a:r>
            <a:endParaRPr lang="zh-CN" altLang="en-US" sz="5400" dirty="0">
              <a:solidFill>
                <a:schemeClr val="bg2">
                  <a:lumMod val="50000"/>
                </a:schemeClr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9070448" y="369507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41557" y="3358644"/>
            <a:ext cx="2393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 smtClean="0"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  <a:p>
            <a:r>
              <a:rPr lang="en-US" altLang="zh-TW" b="1" dirty="0" smtClean="0"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109061564 </a:t>
            </a:r>
            <a:r>
              <a:rPr lang="zh-TW" altLang="en-US" b="1" dirty="0"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馬婕芸 </a:t>
            </a:r>
            <a:endParaRPr lang="en-US" altLang="zh-TW" b="1" dirty="0" smtClean="0"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  <a:p>
            <a:r>
              <a:rPr lang="en-US" altLang="zh-TW" b="1" dirty="0" smtClean="0"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110061551</a:t>
            </a:r>
            <a:r>
              <a:rPr lang="zh-TW" altLang="en-US" b="1" dirty="0" smtClean="0"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  呂</a:t>
            </a:r>
            <a:r>
              <a:rPr lang="zh-TW" altLang="en-US" b="1" dirty="0"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易縉 </a:t>
            </a:r>
            <a:endParaRPr lang="en-US" altLang="zh-TW" b="1" dirty="0" smtClean="0"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  <a:p>
            <a:r>
              <a:rPr lang="en-US" altLang="zh-TW" b="1" dirty="0" smtClean="0"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110061540</a:t>
            </a:r>
            <a:r>
              <a:rPr lang="zh-TW" altLang="en-US" b="1" dirty="0" smtClean="0"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 賴</a:t>
            </a:r>
            <a:r>
              <a:rPr lang="zh-TW" altLang="en-US" b="1" dirty="0"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聖</a:t>
            </a:r>
            <a:r>
              <a:rPr lang="zh-TW" altLang="en-US" b="1" dirty="0" smtClean="0"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耘</a:t>
            </a:r>
            <a:endParaRPr lang="zh-TW" altLang="en-US" b="1" dirty="0"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26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74233" y="457950"/>
            <a:ext cx="7209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In </a:t>
            </a:r>
            <a:r>
              <a:rPr lang="en-US" altLang="zh-TW" sz="4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Vitis</a:t>
            </a:r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 acceleration library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7128" y="1622234"/>
            <a:ext cx="1014323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 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Vitis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data analytics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library 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中，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演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算法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以下列方式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實現。我們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需要提供每個集群的初始中心設置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Prediction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會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迭代更新集群之間的距離以找到最小距離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作為最終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結果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en-US" altLang="zh-TW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每次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迭代都要重新計算每個數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據點到群心的歐式距離，</a:t>
            </a:r>
            <a:r>
              <a:rPr lang="zh-TW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但每次</a:t>
            </a:r>
            <a:r>
              <a:rPr lang="zh-TW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迭代的計算過程都是一樣</a:t>
            </a:r>
            <a:r>
              <a:rPr lang="zh-TW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，在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這種情況下使用加速是有益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的算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法，使其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應用能展現出更好的性能。</a:t>
            </a:r>
            <a:endParaRPr lang="en-US" altLang="zh-TW" sz="1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/>
          <a:srcRect t="46467"/>
          <a:stretch/>
        </p:blipFill>
        <p:spPr>
          <a:xfrm>
            <a:off x="7582225" y="3407434"/>
            <a:ext cx="495369" cy="453875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05" y="3178507"/>
            <a:ext cx="1066949" cy="7335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278" y="2620410"/>
            <a:ext cx="5422930" cy="2343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139" y="5299272"/>
            <a:ext cx="1542422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5330121" y="2743598"/>
            <a:ext cx="1531757" cy="13264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75539" y="117393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02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62788" y="2306695"/>
            <a:ext cx="56664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TW" sz="4800" b="1" dirty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Code </a:t>
            </a:r>
            <a:r>
              <a:rPr lang="en-US" altLang="zh-TW" sz="4800" b="1" dirty="0" smtClean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Explanation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zh-TW" altLang="en-US" sz="4800" b="1" dirty="0" smtClean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程式講解</a:t>
            </a:r>
            <a:endParaRPr lang="zh-CN" altLang="en-US" sz="4800" b="1" dirty="0">
              <a:solidFill>
                <a:schemeClr val="bg2">
                  <a:lumMod val="50000"/>
                </a:schemeClr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427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6831" y="334313"/>
            <a:ext cx="2723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Overview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7127" y="1485644"/>
            <a:ext cx="10143230" cy="644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K-means Clustering 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演算法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實現流程共分為 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 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個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層次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L3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使用正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則表達式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加速</a:t>
            </a:r>
            <a:r>
              <a:rPr lang="en-US" altLang="zh-TW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(Regular Expression Acceleration</a:t>
            </a:r>
            <a:r>
              <a:rPr lang="en-US" altLang="zh-TW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提供了純軟體的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L2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在這裡目標通過加速計算距離，將計算複雜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度從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Nsample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* 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Kcluster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* Dim * 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</a:t>
            </a:r>
            <a:r>
              <a:rPr lang="en-US" altLang="zh-TW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maxIter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）更改為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Nsample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* 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Kcluster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en-US" altLang="zh-TW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KU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）*（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Dim/</a:t>
            </a:r>
            <a:r>
              <a:rPr lang="en-US" altLang="zh-TW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DV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）* </a:t>
            </a:r>
            <a:r>
              <a:rPr lang="en-US" altLang="zh-TW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maxIter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）。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L1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包含基於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HLS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原始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kernel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units test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可供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熟悉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HLS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程式設計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並希望測試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分析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修  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改運算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符或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新運算符的使用者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en-US" altLang="zh-TW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39" y="5299272"/>
            <a:ext cx="1542422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00527" y="334994"/>
            <a:ext cx="4075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L1</a:t>
            </a:r>
            <a:r>
              <a:rPr lang="zh-TW" alt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 </a:t>
            </a:r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-</a:t>
            </a:r>
            <a:r>
              <a:rPr lang="zh-TW" alt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 </a:t>
            </a:r>
            <a:r>
              <a:rPr lang="en-US" altLang="zh-TW" sz="4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repeatData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62070" y="4559654"/>
            <a:ext cx="4824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kMeansPredict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預測每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個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sample 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的集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群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指數。</a:t>
            </a:r>
            <a:endParaRPr lang="en-US" altLang="zh-TW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26" name="Picture 2" descr="https://lh6.googleusercontent.com/EASqtwxZNKcoGK82wUyslg8fP3hQO2G2hcFFk21HAh8YQzWkFK5Lh9TwLnFBFV6yHAtaQh8yf181NOOkePQiqXlT6DS4lgXCy3ZfbHdWqf5IOV0--46-s1wOJmQFmvN9zwsK-n-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6"/>
          <a:stretch/>
        </p:blipFill>
        <p:spPr bwMode="auto">
          <a:xfrm>
            <a:off x="1076366" y="1277249"/>
            <a:ext cx="5019634" cy="530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8" r="26866" b="936"/>
          <a:stretch/>
        </p:blipFill>
        <p:spPr>
          <a:xfrm>
            <a:off x="9168966" y="757431"/>
            <a:ext cx="2697635" cy="258947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139" y="5299272"/>
            <a:ext cx="1542422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77197" y="342564"/>
            <a:ext cx="6237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L1 -</a:t>
            </a:r>
            <a:r>
              <a:rPr lang="zh-TW" alt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 </a:t>
            </a:r>
            <a:r>
              <a:rPr lang="en-US" altLang="zh-TW" sz="4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computingDistance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19463" y="5022475"/>
            <a:ext cx="380467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計算距離計算每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個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sample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與</a:t>
            </a:r>
            <a:endParaRPr lang="en-US" altLang="zh-TW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所有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center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的距離。</a:t>
            </a:r>
            <a:endParaRPr lang="en-US" altLang="zh-TW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en-US" altLang="zh-TW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39" y="5299272"/>
            <a:ext cx="1542422" cy="1329043"/>
          </a:xfrm>
          <a:prstGeom prst="rect">
            <a:avLst/>
          </a:prstGeom>
        </p:spPr>
      </p:pic>
      <p:pic>
        <p:nvPicPr>
          <p:cNvPr id="1028" name="Picture 4" descr="https://lh3.googleusercontent.com/mTX9Gk-PyT35r1cSVmYwerIh4Izy36S7poDFKgGTtvsPKnXBVJHtPG4VAbwnPV4IU9748Bla9OadyyUsVBHpsp7GL6QtpcueFBD21IQMaun6ShG1Kz_OO6m0thm8ctlM-SoXXwL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1292391"/>
            <a:ext cx="5120640" cy="533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873465">
            <a:off x="7842561" y="652102"/>
            <a:ext cx="2597121" cy="48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12874" y="342564"/>
            <a:ext cx="3166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L1 - </a:t>
            </a:r>
            <a:r>
              <a:rPr lang="en-US" altLang="zh-TW" sz="4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MinDist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02209" y="4791440"/>
            <a:ext cx="4068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minDist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根據每個樣本與所有中心的最小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距離找出屬於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哪個集群。</a:t>
            </a:r>
            <a:r>
              <a:rPr lang="zh-TW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en-US" altLang="zh-TW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39" y="5299272"/>
            <a:ext cx="1542422" cy="13290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9599953">
            <a:off x="7481727" y="1210741"/>
            <a:ext cx="4273676" cy="2876394"/>
          </a:xfrm>
          <a:prstGeom prst="rect">
            <a:avLst/>
          </a:prstGeom>
          <a:blipFill dpi="0" rotWithShape="1">
            <a:blip r:embed="rId3">
              <a:alphaModFix amt="7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64" y="1099669"/>
            <a:ext cx="4922982" cy="56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43808" y="342564"/>
            <a:ext cx="4304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L2</a:t>
            </a:r>
            <a:r>
              <a:rPr lang="zh-TW" alt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 </a:t>
            </a:r>
            <a:r>
              <a:rPr lang="en-US" altLang="zh-TW" sz="4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kMeansTrain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0" y="1188257"/>
            <a:ext cx="6345641" cy="5440058"/>
          </a:xfrm>
          <a:prstGeom prst="rect">
            <a:avLst/>
          </a:prstGeom>
        </p:spPr>
      </p:pic>
      <p:sp>
        <p:nvSpPr>
          <p:cNvPr id="10" name="文本框 6"/>
          <p:cNvSpPr txBox="1"/>
          <p:nvPr/>
        </p:nvSpPr>
        <p:spPr>
          <a:xfrm>
            <a:off x="7085289" y="5160498"/>
            <a:ext cx="3804676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Kmeans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訓練流程，與使用到的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各個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sub-function 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功能。</a:t>
            </a:r>
            <a:endParaRPr lang="en-US" altLang="zh-TW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en-US" altLang="zh-TW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8993">
            <a:off x="8295842" y="1499908"/>
            <a:ext cx="2461380" cy="33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8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5330121" y="2743598"/>
            <a:ext cx="1531757" cy="13264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75539" y="117393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03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3526478" y="2306695"/>
            <a:ext cx="51390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4800" b="1" dirty="0" smtClean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Implementation</a:t>
            </a:r>
            <a:endParaRPr lang="en-US" altLang="zh-CN" sz="4800" b="1" dirty="0">
              <a:solidFill>
                <a:schemeClr val="bg2">
                  <a:lumMod val="50000"/>
                </a:schemeClr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TW" altLang="en-US" sz="4800" b="1" dirty="0" smtClean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應</a:t>
            </a:r>
            <a:r>
              <a:rPr lang="zh-TW" altLang="en-US" sz="4800" b="1" dirty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用</a:t>
            </a:r>
            <a:r>
              <a:rPr lang="zh-TW" altLang="en-US" sz="4800" b="1" dirty="0" smtClean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實現</a:t>
            </a:r>
            <a:endParaRPr lang="zh-CN" altLang="en-US" sz="4800" b="1" dirty="0">
              <a:solidFill>
                <a:schemeClr val="bg2">
                  <a:lumMod val="50000"/>
                </a:schemeClr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67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8" r="26866" b="936"/>
          <a:stretch/>
        </p:blipFill>
        <p:spPr>
          <a:xfrm>
            <a:off x="7782126" y="401779"/>
            <a:ext cx="2697635" cy="25894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02088" y="317566"/>
            <a:ext cx="2587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Dataset</a:t>
            </a:r>
            <a:endParaRPr lang="zh-CN" altLang="en-US" sz="4800" dirty="0">
              <a:solidFill>
                <a:schemeClr val="bg2">
                  <a:lumMod val="50000"/>
                </a:schemeClr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5"/>
          <p:cNvSpPr txBox="1"/>
          <p:nvPr/>
        </p:nvSpPr>
        <p:spPr>
          <a:xfrm>
            <a:off x="6899146" y="3085087"/>
            <a:ext cx="52928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為了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驗證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，我們將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使用三個開源鳶尾花數據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集來驗證。 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數據集中有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150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個數據樣本，包含萼片長度、萼片寬度、花瓣長度、花瓣寬度和鳶尾花的類標籤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TW" sz="2000" b="1" dirty="0" smtClean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數據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集的結構安排</a:t>
            </a:r>
            <a:r>
              <a:rPr lang="zh-TW" altLang="en-US" sz="16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如左所示</a:t>
            </a:r>
            <a:r>
              <a:rPr lang="en-US" altLang="zh-TW" sz="16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76442"/>
              </p:ext>
            </p:extLst>
          </p:nvPr>
        </p:nvGraphicFramePr>
        <p:xfrm>
          <a:off x="418615" y="1637604"/>
          <a:ext cx="6284424" cy="41302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7407">
                  <a:extLst>
                    <a:ext uri="{9D8B030D-6E8A-4147-A177-3AD203B41FA5}">
                      <a16:colId xmlns:a16="http://schemas.microsoft.com/office/drawing/2014/main" val="3447804632"/>
                    </a:ext>
                  </a:extLst>
                </a:gridCol>
                <a:gridCol w="906087">
                  <a:extLst>
                    <a:ext uri="{9D8B030D-6E8A-4147-A177-3AD203B41FA5}">
                      <a16:colId xmlns:a16="http://schemas.microsoft.com/office/drawing/2014/main" val="3336052370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1383330523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2055899036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744394799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2132427078"/>
                    </a:ext>
                  </a:extLst>
                </a:gridCol>
              </a:tblGrid>
              <a:tr h="6887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4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#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Sepal length</a:t>
                      </a:r>
                      <a:endParaRPr lang="zh-TW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Sepal width</a:t>
                      </a:r>
                      <a:endParaRPr lang="zh-TW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Petal length</a:t>
                      </a:r>
                      <a:endParaRPr lang="zh-TW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Petal width</a:t>
                      </a:r>
                      <a:endParaRPr lang="zh-TW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label</a:t>
                      </a:r>
                      <a:endParaRPr lang="zh-TW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31449"/>
                  </a:ext>
                </a:extLst>
              </a:tr>
              <a:tr h="6887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zh-TW" sz="1800" b="1" u="none" strike="noStrike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  <a:r>
                        <a:rPr lang="en-US" altLang="zh-TW" sz="18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065239"/>
                  </a:ext>
                </a:extLst>
              </a:tr>
              <a:tr h="6887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TW" sz="1800" b="1" u="none" strike="noStrike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  <a:r>
                        <a:rPr lang="en-US" altLang="zh-TW" sz="18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804198"/>
                  </a:ext>
                </a:extLst>
              </a:tr>
              <a:tr h="73508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zh-TW" sz="1800" b="1" u="none" strike="noStrike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Setosa</a:t>
                      </a:r>
                      <a:r>
                        <a:rPr lang="en-US" altLang="zh-TW" sz="18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685834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56785"/>
                  </a:ext>
                </a:extLst>
              </a:tr>
              <a:tr h="6887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TW" sz="1800" b="1" u="none" strike="noStrike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Virginica</a:t>
                      </a:r>
                      <a:r>
                        <a:rPr lang="en-US" altLang="zh-TW" sz="1800" b="1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6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0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34239" y="439191"/>
            <a:ext cx="5123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Function </a:t>
            </a:r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hierarchy</a:t>
            </a:r>
            <a:endParaRPr lang="zh-CN" altLang="en-US" sz="72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7694" y="1485643"/>
            <a:ext cx="1033660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首先，在 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L2 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實現內部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Host program 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內部的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block diagram 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如下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所示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TW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對於 </a:t>
            </a:r>
            <a:r>
              <a:rPr lang="en-US" altLang="zh-TW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kmeansKernel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，它包含三個部分，包括將數據從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DDR streaming 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到 </a:t>
            </a:r>
            <a:r>
              <a:rPr lang="en-US" altLang="zh-TW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kmeansPredict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TW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kmeansPredict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TW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kerenl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和從 </a:t>
            </a:r>
            <a:r>
              <a:rPr lang="en-US" altLang="zh-TW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kmeansPredict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輸出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 stream 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到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update center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TW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en-US" altLang="zh-TW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139" y="5299272"/>
            <a:ext cx="1542422" cy="132904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3714" t="9961" r="3830" b="9961"/>
          <a:stretch/>
        </p:blipFill>
        <p:spPr>
          <a:xfrm>
            <a:off x="2647602" y="3046461"/>
            <a:ext cx="6896794" cy="223637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24955" y="5396053"/>
            <a:ext cx="6819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inputData</a:t>
            </a:r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是經過預處理的鳶尾花數據集，預處理由宿主程序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完成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endParaRPr lang="en-US" altLang="zh-TW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center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是預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先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定義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參數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輸出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 </a:t>
            </a:r>
            <a:r>
              <a:rPr lang="en-US" altLang="zh-TW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out_buf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526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1" t="28085" r="42235" b="39574"/>
          <a:stretch/>
        </p:blipFill>
        <p:spPr>
          <a:xfrm>
            <a:off x="5502611" y="1691076"/>
            <a:ext cx="1147865" cy="12344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9659" y="-1"/>
            <a:ext cx="1108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</a:t>
            </a:r>
            <a:endParaRPr lang="en-US" altLang="zh-CN" sz="7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TW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錄</a:t>
            </a:r>
            <a:endParaRPr lang="zh-CN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36209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介紹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02235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程式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講解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8261" y="3819181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應用實現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34287" y="3819181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結果分析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78715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44741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10767" y="3103124"/>
            <a:ext cx="31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84982" y="3103124"/>
            <a:ext cx="31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38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88842" y="469969"/>
            <a:ext cx="6614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D</a:t>
            </a:r>
            <a:r>
              <a:rPr lang="en-US" altLang="zh-TW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ataflow </a:t>
            </a:r>
            <a:r>
              <a:rPr lang="en-US" altLang="zh-TW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and </a:t>
            </a:r>
            <a:r>
              <a:rPr lang="en-US" altLang="zh-TW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Control flow</a:t>
            </a:r>
            <a:endParaRPr lang="zh-CN" altLang="en-US" sz="166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7694" y="1485643"/>
            <a:ext cx="1033660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下圖顯示了在 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L1 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中實現的 </a:t>
            </a:r>
            <a:r>
              <a:rPr lang="en-US" altLang="zh-TW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kmeansPredict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kernel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dataflow 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control flow 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TW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該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kernel 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主要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計算每個樣本與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所有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群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心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的距離。</a:t>
            </a:r>
            <a:endParaRPr lang="en-US" altLang="zh-TW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en-US" altLang="zh-TW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82" t="469" r="333"/>
          <a:stretch/>
        </p:blipFill>
        <p:spPr>
          <a:xfrm>
            <a:off x="2275613" y="2613804"/>
            <a:ext cx="7640770" cy="387412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01016" y="2514158"/>
            <a:ext cx="2901948" cy="33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0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8" r="26866" b="936"/>
          <a:stretch/>
        </p:blipFill>
        <p:spPr>
          <a:xfrm>
            <a:off x="7782126" y="401779"/>
            <a:ext cx="2697635" cy="25894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97899" y="533226"/>
            <a:ext cx="7196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Dataflow and Control flow</a:t>
            </a:r>
            <a:endParaRPr lang="zh-CN" altLang="en-US" sz="181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5"/>
          <p:cNvSpPr txBox="1"/>
          <p:nvPr/>
        </p:nvSpPr>
        <p:spPr>
          <a:xfrm>
            <a:off x="6717991" y="3128219"/>
            <a:ext cx="5474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至於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L2 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dataflow 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左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所示。</a:t>
            </a:r>
            <a:endParaRPr lang="en-US" altLang="zh-TW" sz="2000" b="1" dirty="0" smtClean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其中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s2 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的深度大於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s1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，因為 </a:t>
            </a:r>
            <a:r>
              <a:rPr lang="en-US" altLang="zh-TW" sz="2000" b="1" dirty="0" err="1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kMeansPredict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有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一個 </a:t>
            </a:r>
            <a:r>
              <a:rPr lang="en-US" altLang="zh-TW" sz="20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ping – pong buffer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來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重複輸出每個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sample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，每個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sample 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計算於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Update center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，直到它被預測。 </a:t>
            </a: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9" y="2122787"/>
            <a:ext cx="6035563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5330121" y="2743598"/>
            <a:ext cx="1531757" cy="13264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75539" y="117393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04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3943" y="2575807"/>
            <a:ext cx="98641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dirty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PERFORMANCE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</a:t>
            </a:r>
            <a:r>
              <a:rPr lang="en-US" altLang="zh-TW" sz="4800" b="1" dirty="0" smtClean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b="1" dirty="0" smtClean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結果分析</a:t>
            </a:r>
            <a:endParaRPr lang="zh-CN" altLang="en-US" sz="4800" b="1" dirty="0">
              <a:solidFill>
                <a:schemeClr val="bg2">
                  <a:lumMod val="50000"/>
                </a:schemeClr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571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39148" y="462516"/>
            <a:ext cx="6160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System block </a:t>
            </a:r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diagram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7128" y="1622234"/>
            <a:ext cx="1014323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當我們在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U50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平台上實現整個系統時，系統框圖如下圖所示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en-US" altLang="zh-TW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該系統在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FPGA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內部佔用了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42700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個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LUT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45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個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BRAM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個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URAM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48159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個寄存器和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64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個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DSP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此外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，它還使用一個 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HBM 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端口通過 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PCIe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與 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x86 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處理器通信。</a:t>
            </a:r>
            <a:endParaRPr lang="en-US" altLang="zh-TW" sz="1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/>
          <a:srcRect t="46467"/>
          <a:stretch/>
        </p:blipFill>
        <p:spPr>
          <a:xfrm>
            <a:off x="7582225" y="3407434"/>
            <a:ext cx="495369" cy="453875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05" y="3178507"/>
            <a:ext cx="1066949" cy="73352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564" y="2521066"/>
            <a:ext cx="6856357" cy="20484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80655" y="2001400"/>
            <a:ext cx="2901948" cy="330431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6470" y="1982212"/>
            <a:ext cx="2901948" cy="33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5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69879" y="474753"/>
            <a:ext cx="40991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Timeline </a:t>
            </a:r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trace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/>
          <a:srcRect t="46467"/>
          <a:stretch/>
        </p:blipFill>
        <p:spPr>
          <a:xfrm>
            <a:off x="7582225" y="3407434"/>
            <a:ext cx="495369" cy="453875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05" y="3178507"/>
            <a:ext cx="1066949" cy="7335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t="10138" b="18664"/>
          <a:stretch/>
        </p:blipFill>
        <p:spPr>
          <a:xfrm>
            <a:off x="854819" y="2104845"/>
            <a:ext cx="10482362" cy="33039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670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39148" y="462516"/>
            <a:ext cx="6160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System block </a:t>
            </a:r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diagram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4385" y="1457873"/>
            <a:ext cx="10143230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下圖顯示了數據從 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DDR 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傳輸到 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KmeansKernel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並傳回到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DDR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的過程，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整個過程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由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Host Program 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 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openCL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API 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完成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/>
          <a:srcRect t="46467"/>
          <a:stretch/>
        </p:blipFill>
        <p:spPr>
          <a:xfrm>
            <a:off x="7582225" y="3407434"/>
            <a:ext cx="495369" cy="453875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05" y="3178507"/>
            <a:ext cx="1066949" cy="7335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23563" b="28257"/>
          <a:stretch/>
        </p:blipFill>
        <p:spPr>
          <a:xfrm>
            <a:off x="2386791" y="2394352"/>
            <a:ext cx="7418418" cy="2026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l="23633" b="32859"/>
          <a:stretch/>
        </p:blipFill>
        <p:spPr>
          <a:xfrm>
            <a:off x="2386791" y="4517478"/>
            <a:ext cx="7412433" cy="2127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944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48665" y="462516"/>
            <a:ext cx="4541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Resource </a:t>
            </a:r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Usage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7127" y="1516593"/>
            <a:ext cx="1014323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從下圖中我們可以看出，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AVEG_LOOP 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的迭代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Latency 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很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長，並且沒有使用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任何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pipeline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，這表示每次迭代都是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sequential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的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 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然而每個集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群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的平均值都可單獨計算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我們認為這樣的計算過程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也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可以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pipeline 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來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實現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，儘管它可能會佔用更多資源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。為了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實現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這個想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法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我們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需要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unroll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整個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AVEG_LOOP 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並設置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#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pragma HLS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pipeline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en-US" altLang="zh-TW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/>
          <a:srcRect t="46467"/>
          <a:stretch/>
        </p:blipFill>
        <p:spPr>
          <a:xfrm>
            <a:off x="7582225" y="3407434"/>
            <a:ext cx="495369" cy="453875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05" y="3178507"/>
            <a:ext cx="1066949" cy="733527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1374716" y="3353170"/>
            <a:ext cx="9408053" cy="2846228"/>
            <a:chOff x="1374716" y="3353170"/>
            <a:chExt cx="9408053" cy="2846228"/>
          </a:xfrm>
        </p:grpSpPr>
        <p:grpSp>
          <p:nvGrpSpPr>
            <p:cNvPr id="8" name="群組 7"/>
            <p:cNvGrpSpPr/>
            <p:nvPr/>
          </p:nvGrpSpPr>
          <p:grpSpPr>
            <a:xfrm>
              <a:off x="1374716" y="3353170"/>
              <a:ext cx="9408053" cy="2846228"/>
              <a:chOff x="1121433" y="3355655"/>
              <a:chExt cx="9408053" cy="2846228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 rotWithShape="1">
              <a:blip r:embed="rId4"/>
              <a:srcRect t="71865"/>
              <a:stretch/>
            </p:blipFill>
            <p:spPr>
              <a:xfrm>
                <a:off x="1121433" y="4747013"/>
                <a:ext cx="9408053" cy="1454870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 rotWithShape="1">
              <a:blip r:embed="rId5"/>
              <a:srcRect b="82900"/>
              <a:stretch/>
            </p:blipFill>
            <p:spPr>
              <a:xfrm>
                <a:off x="1122543" y="3355655"/>
                <a:ext cx="9406943" cy="885100"/>
              </a:xfrm>
              <a:prstGeom prst="rect">
                <a:avLst/>
              </a:prstGeom>
            </p:spPr>
          </p:pic>
        </p:grpSp>
        <p:sp>
          <p:nvSpPr>
            <p:cNvPr id="10" name="文字方塊 9"/>
            <p:cNvSpPr txBox="1"/>
            <p:nvPr/>
          </p:nvSpPr>
          <p:spPr>
            <a:xfrm>
              <a:off x="5918096" y="4171166"/>
              <a:ext cx="40276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 smtClean="0">
                  <a:latin typeface="Berlin Sans FB Demi" panose="020E0802020502020306" pitchFamily="34" charset="0"/>
                </a:rPr>
                <a:t>.</a:t>
              </a:r>
            </a:p>
            <a:p>
              <a:r>
                <a:rPr lang="en-US" altLang="zh-TW" sz="1050" b="1" dirty="0" smtClean="0">
                  <a:latin typeface="Berlin Sans FB Demi" panose="020E0802020502020306" pitchFamily="34" charset="0"/>
                </a:rPr>
                <a:t>.</a:t>
              </a:r>
            </a:p>
            <a:p>
              <a:r>
                <a:rPr lang="en-US" altLang="zh-TW" sz="1050" b="1" dirty="0">
                  <a:latin typeface="Berlin Sans FB Demi" panose="020E0802020502020306" pitchFamily="34" charset="0"/>
                </a:rPr>
                <a:t>.</a:t>
              </a:r>
              <a:endParaRPr lang="zh-TW" altLang="en-US" sz="1050" b="1" dirty="0"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64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845012" y="2816157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6418" y="1905505"/>
            <a:ext cx="5109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Thank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9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9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you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48173" y="3258418"/>
            <a:ext cx="2393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109061564 </a:t>
            </a:r>
            <a:r>
              <a:rPr lang="zh-TW" altLang="en-US" b="1" dirty="0"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馬婕芸 </a:t>
            </a:r>
            <a:endParaRPr lang="en-US" altLang="zh-TW" b="1" dirty="0"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  <a:p>
            <a:r>
              <a:rPr lang="en-US" altLang="zh-TW" b="1" dirty="0"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110061551</a:t>
            </a:r>
            <a:r>
              <a:rPr lang="zh-TW" altLang="en-US" b="1" dirty="0"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  呂易縉 </a:t>
            </a:r>
            <a:endParaRPr lang="en-US" altLang="zh-TW" b="1" dirty="0"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  <a:p>
            <a:r>
              <a:rPr lang="en-US" altLang="zh-TW" b="1" dirty="0"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110061540</a:t>
            </a:r>
            <a:r>
              <a:rPr lang="zh-TW" altLang="en-US" b="1" dirty="0"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 賴聖耘</a:t>
            </a:r>
          </a:p>
        </p:txBody>
      </p:sp>
    </p:spTree>
    <p:extLst>
      <p:ext uri="{BB962C8B-B14F-4D97-AF65-F5344CB8AC3E}">
        <p14:creationId xmlns:p14="http://schemas.microsoft.com/office/powerpoint/2010/main" val="39972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5330121" y="2743598"/>
            <a:ext cx="1531757" cy="13264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51642" y="6151389"/>
            <a:ext cx="5940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5539" y="117393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1716" y="2306695"/>
            <a:ext cx="8108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Background </a:t>
            </a:r>
            <a:r>
              <a:rPr lang="en-US" altLang="zh-TW" sz="4800" b="1" dirty="0" smtClean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I</a:t>
            </a:r>
            <a:r>
              <a:rPr lang="en-US" altLang="zh-CN" sz="4800" b="1" dirty="0" smtClean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ntroduction</a:t>
            </a:r>
          </a:p>
          <a:p>
            <a:pPr algn="ctr">
              <a:lnSpc>
                <a:spcPct val="150000"/>
              </a:lnSpc>
            </a:pPr>
            <a:r>
              <a:rPr lang="zh-TW" altLang="en-US" sz="4800" b="1" dirty="0" smtClean="0">
                <a:solidFill>
                  <a:schemeClr val="bg2">
                    <a:lumMod val="50000"/>
                  </a:schemeClr>
                </a:solidFill>
                <a:latin typeface="Noto Serif CJK TC Black" panose="02020900000000000000" pitchFamily="18" charset="-120"/>
                <a:ea typeface="Noto Serif CJK TC Black" panose="02020900000000000000" pitchFamily="18" charset="-120"/>
              </a:rPr>
              <a:t>背景介紹</a:t>
            </a:r>
            <a:endParaRPr lang="zh-CN" altLang="en-US" sz="4800" b="1" dirty="0">
              <a:solidFill>
                <a:schemeClr val="bg2">
                  <a:lumMod val="50000"/>
                </a:schemeClr>
              </a:solidFill>
              <a:latin typeface="Noto Serif CJK TC Black" panose="02020900000000000000" pitchFamily="18" charset="-120"/>
              <a:ea typeface="Noto Serif CJK TC Black" panose="020209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70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41079" y="522722"/>
            <a:ext cx="5509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Library Introduction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4665" y="1652706"/>
            <a:ext cx="8481809" cy="3854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Vitis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Data Analytics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Library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是一個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Open Source 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 </a:t>
            </a:r>
            <a:r>
              <a:rPr lang="en-US" altLang="zh-TW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Vitis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資料庫，</a:t>
            </a:r>
            <a:endParaRPr lang="en-US" altLang="zh-TW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以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C++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編寫，用於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加速</a:t>
            </a: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各種數據分析的應用。</a:t>
            </a: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en-US" altLang="zh-TW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10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共提供了三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種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供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大家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選用，其中大家最常使用的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為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 Mining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APIs:</a:t>
            </a:r>
          </a:p>
          <a:p>
            <a:pPr>
              <a:lnSpc>
                <a:spcPct val="150000"/>
              </a:lnSpc>
            </a:pPr>
            <a:r>
              <a:rPr lang="zh-TW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TW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endParaRPr lang="en-US" altLang="zh-TW" sz="7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Classification</a:t>
            </a:r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決策樹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 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隨機森林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 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貝氏分類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及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SVM 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TW" sz="16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Clustering</a:t>
            </a:r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K-means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TW" sz="16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Regression</a:t>
            </a:r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線性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梯度下降 和基於決策樹的演算法。</a:t>
            </a:r>
            <a:endParaRPr lang="en-US" altLang="zh-TW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636" y="1922466"/>
            <a:ext cx="2597121" cy="48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68670" y="584570"/>
            <a:ext cx="7654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Algorithm </a:t>
            </a:r>
            <a:r>
              <a:rPr lang="en-US" altLang="zh-CN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what we </a:t>
            </a:r>
            <a:r>
              <a:rPr lang="en-US" altLang="zh-CN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choose ?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98181" y="1664271"/>
            <a:ext cx="7005539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在這次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Lab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中，我們選擇實現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K-Means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這個演算法，</a:t>
            </a:r>
            <a:endParaRPr lang="en-US" altLang="zh-TW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K-means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是目前人們最常使用的 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Clustering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演算法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之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一，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它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可以應⽤於許多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領域中，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包括營銷、⽣物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信息學、電腦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視覺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等。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endParaRPr lang="en-US" altLang="zh-TW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基本上大多數的 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Clustering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演算法，都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是非監督式學習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(Unsupervised learning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，而什麼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是非監督式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學習呢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就是你得到的資料你沒有任何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Ground truth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，不需要事先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以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人力處理標籤，機器面對資料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時只有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資料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本身，機器會</a:t>
            </a: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依照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關聯性去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歸類、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找出潛在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規則，進而把資料形成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集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群。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r="67541"/>
          <a:stretch/>
        </p:blipFill>
        <p:spPr>
          <a:xfrm>
            <a:off x="8203720" y="2190470"/>
            <a:ext cx="3674854" cy="42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6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62273" y="573092"/>
            <a:ext cx="5854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k</a:t>
            </a:r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-Means Introduction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6438" y="1404089"/>
            <a:ext cx="10666159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目標</a:t>
            </a:r>
            <a:r>
              <a:rPr lang="en-US" altLang="zh-TW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TW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TW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將給定的數據資料劃分為 </a:t>
            </a:r>
            <a:r>
              <a:rPr lang="en-US" altLang="zh-TW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</a:t>
            </a:r>
            <a:r>
              <a:rPr lang="zh-TW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個群集，並給出每個數據對應的集群中心。</a:t>
            </a:r>
            <a:endParaRPr lang="en-US" altLang="zh-TW" sz="1100" dirty="0">
              <a:solidFill>
                <a:schemeClr val="accent2">
                  <a:lumMod val="60000"/>
                  <a:lumOff val="4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6"/>
          <p:cNvSpPr txBox="1"/>
          <p:nvPr/>
        </p:nvSpPr>
        <p:spPr>
          <a:xfrm>
            <a:off x="762920" y="3884249"/>
            <a:ext cx="10666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在數學式上，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k-Means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的算法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如下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給定一組觀測值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k-Means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會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將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 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個觀測值劃分為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 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個集合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，且會最小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化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 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的協方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差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5" y="4519939"/>
            <a:ext cx="5431388" cy="77933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群組 17"/>
          <p:cNvGrpSpPr/>
          <p:nvPr/>
        </p:nvGrpSpPr>
        <p:grpSpPr>
          <a:xfrm>
            <a:off x="3520936" y="2184050"/>
            <a:ext cx="5122109" cy="1611574"/>
            <a:chOff x="3520936" y="2184050"/>
            <a:chExt cx="5122109" cy="1611574"/>
          </a:xfrm>
        </p:grpSpPr>
        <p:grpSp>
          <p:nvGrpSpPr>
            <p:cNvPr id="13" name="群組 12"/>
            <p:cNvGrpSpPr/>
            <p:nvPr/>
          </p:nvGrpSpPr>
          <p:grpSpPr>
            <a:xfrm>
              <a:off x="3520936" y="2184050"/>
              <a:ext cx="5114105" cy="1611574"/>
              <a:chOff x="5121680" y="4372796"/>
              <a:chExt cx="6907367" cy="2299081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 rotWithShape="1">
              <a:blip r:embed="rId3"/>
              <a:srcRect r="55010"/>
              <a:stretch/>
            </p:blipFill>
            <p:spPr>
              <a:xfrm>
                <a:off x="5121680" y="4372796"/>
                <a:ext cx="3107920" cy="2299081"/>
              </a:xfrm>
              <a:prstGeom prst="rect">
                <a:avLst/>
              </a:prstGeom>
            </p:spPr>
          </p:pic>
          <p:pic>
            <p:nvPicPr>
              <p:cNvPr id="11" name="圖片 10"/>
              <p:cNvPicPr>
                <a:picLocks noChangeAspect="1"/>
              </p:cNvPicPr>
              <p:nvPr/>
            </p:nvPicPr>
            <p:blipFill rotWithShape="1">
              <a:blip r:embed="rId4"/>
              <a:srcRect l="55457"/>
              <a:stretch/>
            </p:blipFill>
            <p:spPr>
              <a:xfrm>
                <a:off x="8952271" y="4372796"/>
                <a:ext cx="3076776" cy="2298391"/>
              </a:xfrm>
              <a:prstGeom prst="rect">
                <a:avLst/>
              </a:prstGeom>
            </p:spPr>
          </p:pic>
          <p:sp>
            <p:nvSpPr>
              <p:cNvPr id="12" name="向右箭號 11"/>
              <p:cNvSpPr/>
              <p:nvPr/>
            </p:nvSpPr>
            <p:spPr>
              <a:xfrm>
                <a:off x="8322868" y="5279675"/>
                <a:ext cx="558005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5"/>
            <a:srcRect l="54625" r="675"/>
            <a:stretch/>
          </p:blipFill>
          <p:spPr>
            <a:xfrm>
              <a:off x="6357045" y="2184050"/>
              <a:ext cx="2286000" cy="1611090"/>
            </a:xfrm>
            <a:prstGeom prst="rect">
              <a:avLst/>
            </a:prstGeom>
          </p:spPr>
        </p:pic>
      </p:grpSp>
      <p:pic>
        <p:nvPicPr>
          <p:cNvPr id="19" name="圖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4139" y="5299272"/>
            <a:ext cx="1542422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3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8334" y="443928"/>
            <a:ext cx="5362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k</a:t>
            </a:r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-Means each Steps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33640" y="1480611"/>
            <a:ext cx="9911751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Step 1. 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先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設定好要分成多少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(k)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群。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Step 2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 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然後在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feature space(x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軸身高和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y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軸體重組出來的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維空間，假設資料是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維，則會組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出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維空間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隨機給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k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個群心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Step 3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 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每個資料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都計算到群心的歐式距離</a:t>
            </a: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TW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也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可以換成別種距離公式，但基本上都還是以歐式距離為主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1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1188401" y="3484388"/>
            <a:ext cx="9815197" cy="3167927"/>
            <a:chOff x="988671" y="3346919"/>
            <a:chExt cx="10431039" cy="3511081"/>
          </a:xfrm>
        </p:grpSpPr>
        <p:grpSp>
          <p:nvGrpSpPr>
            <p:cNvPr id="23" name="群組 22"/>
            <p:cNvGrpSpPr/>
            <p:nvPr/>
          </p:nvGrpSpPr>
          <p:grpSpPr>
            <a:xfrm>
              <a:off x="988671" y="3399955"/>
              <a:ext cx="10431039" cy="3458045"/>
              <a:chOff x="988671" y="3399955"/>
              <a:chExt cx="10431039" cy="3458045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988671" y="3465770"/>
                <a:ext cx="10431039" cy="3392230"/>
                <a:chOff x="988671" y="3465770"/>
                <a:chExt cx="10431039" cy="3392230"/>
              </a:xfrm>
            </p:grpSpPr>
            <p:pic>
              <p:nvPicPr>
                <p:cNvPr id="4" name="圖片 3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-120" t="2706" r="58043" b="74575"/>
                <a:stretch/>
              </p:blipFill>
              <p:spPr>
                <a:xfrm>
                  <a:off x="988671" y="3502325"/>
                  <a:ext cx="3031238" cy="3013381"/>
                </a:xfrm>
                <a:prstGeom prst="rect">
                  <a:avLst/>
                </a:prstGeom>
              </p:spPr>
            </p:pic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1660" t="10551" r="14213"/>
                <a:stretch/>
              </p:blipFill>
              <p:spPr>
                <a:xfrm>
                  <a:off x="4566677" y="3510951"/>
                  <a:ext cx="3179844" cy="3004755"/>
                </a:xfrm>
                <a:prstGeom prst="rect">
                  <a:avLst/>
                </a:prstGeom>
              </p:spPr>
            </p:pic>
            <p:pic>
              <p:nvPicPr>
                <p:cNvPr id="9" name="圖片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93289" y="3465770"/>
                  <a:ext cx="3126421" cy="3392230"/>
                </a:xfrm>
                <a:prstGeom prst="rect">
                  <a:avLst/>
                </a:prstGeom>
              </p:spPr>
            </p:pic>
            <p:sp>
              <p:nvSpPr>
                <p:cNvPr id="15" name="向右箭號 14"/>
                <p:cNvSpPr/>
                <p:nvPr/>
              </p:nvSpPr>
              <p:spPr>
                <a:xfrm>
                  <a:off x="3925019" y="4591579"/>
                  <a:ext cx="546768" cy="4846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向右箭號 19"/>
                <p:cNvSpPr/>
                <p:nvPr/>
              </p:nvSpPr>
              <p:spPr>
                <a:xfrm>
                  <a:off x="7640128" y="4595458"/>
                  <a:ext cx="546768" cy="4846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pic>
            <p:nvPicPr>
              <p:cNvPr id="22" name="圖片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71119" y="3399955"/>
                <a:ext cx="504895" cy="543001"/>
              </a:xfrm>
              <a:prstGeom prst="rect">
                <a:avLst/>
              </a:prstGeom>
            </p:spPr>
          </p:pic>
        </p:grpSp>
        <p:sp>
          <p:nvSpPr>
            <p:cNvPr id="27" name="文字方塊 26"/>
            <p:cNvSpPr txBox="1"/>
            <p:nvPr/>
          </p:nvSpPr>
          <p:spPr>
            <a:xfrm>
              <a:off x="2008801" y="3346919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" panose="020B0502040204020203" pitchFamily="34" charset="0"/>
                </a:rPr>
                <a:t>Original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14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8334" y="443928"/>
            <a:ext cx="5362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k</a:t>
            </a:r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-Means each Steps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40124" y="1695650"/>
            <a:ext cx="991175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Step 4. 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將每筆資料分類判給距離最近的那個群心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Step 5. 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每個群心內都會有被分類過來的資料，用這些資料更新一次新的群心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TW" sz="1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146841" y="2677978"/>
            <a:ext cx="9148716" cy="3676121"/>
            <a:chOff x="2146841" y="2677978"/>
            <a:chExt cx="9148716" cy="3676121"/>
          </a:xfrm>
        </p:grpSpPr>
        <p:grpSp>
          <p:nvGrpSpPr>
            <p:cNvPr id="16" name="群組 15"/>
            <p:cNvGrpSpPr/>
            <p:nvPr/>
          </p:nvGrpSpPr>
          <p:grpSpPr>
            <a:xfrm>
              <a:off x="2146841" y="2849812"/>
              <a:ext cx="9148716" cy="3504287"/>
              <a:chOff x="1896676" y="3213646"/>
              <a:chExt cx="9148716" cy="3504287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1896676" y="3503331"/>
                <a:ext cx="9148716" cy="3214602"/>
                <a:chOff x="590518" y="3437370"/>
                <a:chExt cx="9148716" cy="3214602"/>
              </a:xfrm>
            </p:grpSpPr>
            <p:pic>
              <p:nvPicPr>
                <p:cNvPr id="11" name="圖片 1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6591" r="4460"/>
                <a:stretch/>
              </p:blipFill>
              <p:spPr>
                <a:xfrm>
                  <a:off x="590518" y="3437370"/>
                  <a:ext cx="4014498" cy="3214602"/>
                </a:xfrm>
                <a:prstGeom prst="rect">
                  <a:avLst/>
                </a:prstGeom>
              </p:spPr>
            </p:pic>
            <p:grpSp>
              <p:nvGrpSpPr>
                <p:cNvPr id="23" name="群組 22"/>
                <p:cNvGrpSpPr/>
                <p:nvPr/>
              </p:nvGrpSpPr>
              <p:grpSpPr>
                <a:xfrm>
                  <a:off x="4239394" y="3532243"/>
                  <a:ext cx="5499840" cy="1512428"/>
                  <a:chOff x="4231095" y="3399955"/>
                  <a:chExt cx="5844919" cy="1676256"/>
                </a:xfrm>
              </p:grpSpPr>
              <p:sp>
                <p:nvSpPr>
                  <p:cNvPr id="15" name="向右箭號 14"/>
                  <p:cNvSpPr/>
                  <p:nvPr/>
                </p:nvSpPr>
                <p:spPr>
                  <a:xfrm>
                    <a:off x="4231095" y="4591579"/>
                    <a:ext cx="546768" cy="484632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pic>
                <p:nvPicPr>
                  <p:cNvPr id="22" name="圖片 21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571119" y="3399955"/>
                    <a:ext cx="504895" cy="543001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6914" y="3213646"/>
                <a:ext cx="3201758" cy="3504287"/>
              </a:xfrm>
              <a:prstGeom prst="rect">
                <a:avLst/>
              </a:prstGeom>
            </p:spPr>
          </p:pic>
        </p:grp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3836" y="2677978"/>
              <a:ext cx="1181265" cy="783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59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8334" y="443928"/>
            <a:ext cx="5362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k</a:t>
            </a:r>
            <a:r>
              <a:rPr lang="en-US" altLang="zh-TW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  <a:ea typeface="幼圆" panose="02010509060101010101" pitchFamily="49" charset="-122"/>
              </a:rPr>
              <a:t>-Means each Steps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33640" y="2028383"/>
            <a:ext cx="99117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Step 6. 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一直重複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3–5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，直到所有群心不在有太大的變動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收斂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，結束。</a:t>
            </a:r>
            <a:endParaRPr lang="en-US" altLang="zh-TW" sz="10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/>
          <a:srcRect t="46467"/>
          <a:stretch/>
        </p:blipFill>
        <p:spPr>
          <a:xfrm>
            <a:off x="7582225" y="3407434"/>
            <a:ext cx="495369" cy="453875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05" y="3178507"/>
            <a:ext cx="1066949" cy="733527"/>
          </a:xfrm>
          <a:prstGeom prst="rect">
            <a:avLst/>
          </a:prstGeom>
        </p:spPr>
      </p:pic>
      <p:grpSp>
        <p:nvGrpSpPr>
          <p:cNvPr id="47" name="群組 46"/>
          <p:cNvGrpSpPr/>
          <p:nvPr/>
        </p:nvGrpSpPr>
        <p:grpSpPr>
          <a:xfrm>
            <a:off x="989566" y="2901690"/>
            <a:ext cx="10706189" cy="3372690"/>
            <a:chOff x="1006819" y="3062235"/>
            <a:chExt cx="10706189" cy="3372690"/>
          </a:xfrm>
        </p:grpSpPr>
        <p:pic>
          <p:nvPicPr>
            <p:cNvPr id="41" name="圖片 40"/>
            <p:cNvPicPr>
              <a:picLocks noChangeAspect="1"/>
            </p:cNvPicPr>
            <p:nvPr/>
          </p:nvPicPr>
          <p:blipFill rotWithShape="1">
            <a:blip r:embed="rId4"/>
            <a:srcRect r="57791"/>
            <a:stretch/>
          </p:blipFill>
          <p:spPr>
            <a:xfrm>
              <a:off x="4543688" y="3178507"/>
              <a:ext cx="2812690" cy="3176187"/>
            </a:xfrm>
            <a:prstGeom prst="rect">
              <a:avLst/>
            </a:prstGeom>
          </p:spPr>
        </p:pic>
        <p:grpSp>
          <p:nvGrpSpPr>
            <p:cNvPr id="46" name="群組 45"/>
            <p:cNvGrpSpPr/>
            <p:nvPr/>
          </p:nvGrpSpPr>
          <p:grpSpPr>
            <a:xfrm>
              <a:off x="1006819" y="3062235"/>
              <a:ext cx="10706189" cy="3372690"/>
              <a:chOff x="1006819" y="3062235"/>
              <a:chExt cx="10706189" cy="3372690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3944904" y="3394218"/>
                <a:ext cx="5787844" cy="1515928"/>
                <a:chOff x="3925019" y="3399955"/>
                <a:chExt cx="6150995" cy="1680135"/>
              </a:xfrm>
            </p:grpSpPr>
            <p:grpSp>
              <p:nvGrpSpPr>
                <p:cNvPr id="32" name="群組 31"/>
                <p:cNvGrpSpPr/>
                <p:nvPr/>
              </p:nvGrpSpPr>
              <p:grpSpPr>
                <a:xfrm>
                  <a:off x="3925019" y="4591579"/>
                  <a:ext cx="4261877" cy="488511"/>
                  <a:chOff x="3925019" y="4591579"/>
                  <a:chExt cx="4261877" cy="488511"/>
                </a:xfrm>
              </p:grpSpPr>
              <p:sp>
                <p:nvSpPr>
                  <p:cNvPr id="37" name="向右箭號 36"/>
                  <p:cNvSpPr/>
                  <p:nvPr/>
                </p:nvSpPr>
                <p:spPr>
                  <a:xfrm>
                    <a:off x="3925019" y="4591579"/>
                    <a:ext cx="546768" cy="484632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向右箭號 37"/>
                  <p:cNvSpPr/>
                  <p:nvPr/>
                </p:nvSpPr>
                <p:spPr>
                  <a:xfrm>
                    <a:off x="7640128" y="4595458"/>
                    <a:ext cx="546768" cy="484632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pic>
              <p:nvPicPr>
                <p:cNvPr id="33" name="圖片 3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71119" y="3399955"/>
                  <a:ext cx="504895" cy="543001"/>
                </a:xfrm>
                <a:prstGeom prst="rect">
                  <a:avLst/>
                </a:prstGeom>
              </p:spPr>
            </p:pic>
          </p:grpSp>
          <p:grpSp>
            <p:nvGrpSpPr>
              <p:cNvPr id="40" name="群組 39"/>
              <p:cNvGrpSpPr/>
              <p:nvPr/>
            </p:nvGrpSpPr>
            <p:grpSpPr>
              <a:xfrm>
                <a:off x="1006819" y="3258738"/>
                <a:ext cx="3027373" cy="3015726"/>
                <a:chOff x="1006819" y="3258738"/>
                <a:chExt cx="3027373" cy="3015726"/>
              </a:xfrm>
            </p:grpSpPr>
            <p:pic>
              <p:nvPicPr>
                <p:cNvPr id="17" name="圖片 16"/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18863"/>
                <a:stretch/>
              </p:blipFill>
              <p:spPr>
                <a:xfrm>
                  <a:off x="1006819" y="3258738"/>
                  <a:ext cx="3027373" cy="3015726"/>
                </a:xfrm>
                <a:prstGeom prst="rect">
                  <a:avLst/>
                </a:prstGeom>
              </p:spPr>
            </p:pic>
            <p:pic>
              <p:nvPicPr>
                <p:cNvPr id="39" name="圖片 3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3631" y="3305712"/>
                  <a:ext cx="562053" cy="657317"/>
                </a:xfrm>
                <a:prstGeom prst="rect">
                  <a:avLst/>
                </a:prstGeom>
              </p:spPr>
            </p:pic>
          </p:grpSp>
          <p:pic>
            <p:nvPicPr>
              <p:cNvPr id="42" name="圖片 41"/>
              <p:cNvPicPr>
                <a:picLocks noChangeAspect="1"/>
              </p:cNvPicPr>
              <p:nvPr/>
            </p:nvPicPr>
            <p:blipFill rotWithShape="1">
              <a:blip r:embed="rId4"/>
              <a:srcRect l="45445"/>
              <a:stretch/>
            </p:blipFill>
            <p:spPr>
              <a:xfrm>
                <a:off x="8077594" y="3258738"/>
                <a:ext cx="3635414" cy="3176187"/>
              </a:xfrm>
              <a:prstGeom prst="rect">
                <a:avLst/>
              </a:prstGeom>
            </p:spPr>
          </p:pic>
          <p:pic>
            <p:nvPicPr>
              <p:cNvPr id="44" name="圖片 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2525" y="3062236"/>
                <a:ext cx="1066949" cy="733527"/>
              </a:xfrm>
              <a:prstGeom prst="rect">
                <a:avLst/>
              </a:prstGeom>
            </p:spPr>
          </p:pic>
          <p:pic>
            <p:nvPicPr>
              <p:cNvPr id="45" name="圖片 4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9273" y="3062235"/>
                <a:ext cx="1066949" cy="7335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453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1253</Words>
  <Application>Microsoft Office PowerPoint</Application>
  <PresentationFormat>寬螢幕</PresentationFormat>
  <Paragraphs>204</Paragraphs>
  <Slides>27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9" baseType="lpstr">
      <vt:lpstr>等线</vt:lpstr>
      <vt:lpstr>等线 Light</vt:lpstr>
      <vt:lpstr>Noto Serif CJK TC Black</vt:lpstr>
      <vt:lpstr>华文琥珀</vt:lpstr>
      <vt:lpstr>幼圆</vt:lpstr>
      <vt:lpstr>新細明體</vt:lpstr>
      <vt:lpstr>楷体</vt:lpstr>
      <vt:lpstr>Arial</vt:lpstr>
      <vt:lpstr>Bahnschrift</vt:lpstr>
      <vt:lpstr>Berlin Sans FB Demi</vt:lpstr>
      <vt:lpstr>Candara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易縉 呂</cp:lastModifiedBy>
  <cp:revision>121</cp:revision>
  <dcterms:created xsi:type="dcterms:W3CDTF">2020-06-27T07:35:23Z</dcterms:created>
  <dcterms:modified xsi:type="dcterms:W3CDTF">2022-05-04T02:52:05Z</dcterms:modified>
</cp:coreProperties>
</file>