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03B486-179F-48D6-9BB9-6E37A354E5ED}">
  <a:tblStyle styleId="{7D03B486-179F-48D6-9BB9-6E37A354E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32556b81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32556b81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4e8d156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4e8d15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4e8d156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4e8d156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e8d156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4e8d156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4e8d1569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4e8d1569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32556b81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32556b81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584724f2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584724f2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32556b81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332556b81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584724f2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3584724f2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da5454574ea93c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da5454574ea93c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2556b81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32556b81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da5454574ea93c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da5454574ea93c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3584724f2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3584724f2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3584724f2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3584724f2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332556b81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332556b81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332556b81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332556b81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f434d95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f434d95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da5454574ea93c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da5454574ea93c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ff3b3c3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ff3b3c3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f434d956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f434d956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359265c6f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359265c6f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2556b8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2556b8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359265c6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359265c6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59265c6f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59265c6f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59265c6f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59265c6f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da5454574ea93c4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da5454574ea93c4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2556b81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32556b81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2556b81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2556b81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2556b81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32556b81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2556b81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32556b81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32556b8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32556b8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32556b81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32556b81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pcl.inf.ethz.ch/Publications/.pdf/gemm-fpga.pdf" TargetMode="External"/><Relationship Id="rId4" Type="http://schemas.openxmlformats.org/officeDocument/2006/relationships/hyperlink" Target="https://github.com/spcl/gemm_hl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th005151/NYCU_HLS_FP_GC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HLS Final Project Report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胡晉瑄 林修賢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 Code -  SpM</a:t>
            </a:r>
            <a:r>
              <a:rPr lang="zh-TW"/>
              <a:t>M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1657350"/>
            <a:ext cx="6650200" cy="22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SpMV Computation </a:t>
            </a:r>
            <a:r>
              <a:rPr lang="zh-TW"/>
              <a:t>Illustration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675100" y="893275"/>
            <a:ext cx="62751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556425" y="1960050"/>
            <a:ext cx="2262900" cy="21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1361480" y="41667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4013617" y="1960050"/>
            <a:ext cx="251400" cy="2146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172864" y="2708348"/>
            <a:ext cx="468600" cy="5001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5315759" y="1960050"/>
            <a:ext cx="251400" cy="2146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4583021" y="2783896"/>
            <a:ext cx="4146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3955580" y="42240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5257705" y="42240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SpMV Computation Illustration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556425" y="1960050"/>
            <a:ext cx="2262900" cy="21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1361480" y="41667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4013617" y="1960050"/>
            <a:ext cx="251400" cy="2146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3172864" y="2708348"/>
            <a:ext cx="468600" cy="5001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315759" y="1960050"/>
            <a:ext cx="251400" cy="2146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4583021" y="2783896"/>
            <a:ext cx="4146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955580" y="42240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5257705" y="42240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556425" y="19600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95275" y="21328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976775" y="27083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1860800" y="23056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1547475" y="3063388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976775" y="32838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196975" y="32838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2456325" y="27083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1547475" y="19600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2637825" y="3629475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1547475" y="3456675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556425" y="39334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860800" y="39334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2637825" y="2305638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2456325" y="23056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547475" y="2511713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SpMV Computation Illustration</a:t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556425" y="1960050"/>
            <a:ext cx="2262900" cy="21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1361480" y="41667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4013617" y="1960050"/>
            <a:ext cx="251400" cy="2146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3172864" y="2708348"/>
            <a:ext cx="468600" cy="5001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5315759" y="1960050"/>
            <a:ext cx="251400" cy="2146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4583021" y="2783896"/>
            <a:ext cx="4146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3955580" y="42240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5257705" y="422402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556425" y="19600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795275" y="21328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976775" y="27083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1860800" y="23056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1547475" y="3063388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976775" y="32838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2196975" y="32838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2456325" y="27083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547475" y="19600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637825" y="3629475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1547475" y="3456675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556425" y="39334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1860800" y="39334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2637825" y="2305638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2456325" y="23056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1547475" y="2511713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25"/>
          <p:cNvCxnSpPr>
            <a:stCxn id="268" idx="1"/>
          </p:cNvCxnSpPr>
          <p:nvPr/>
        </p:nvCxnSpPr>
        <p:spPr>
          <a:xfrm>
            <a:off x="556425" y="2046450"/>
            <a:ext cx="2106000" cy="11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5"/>
          <p:cNvCxnSpPr/>
          <p:nvPr/>
        </p:nvCxnSpPr>
        <p:spPr>
          <a:xfrm flipH="1">
            <a:off x="432250" y="2046450"/>
            <a:ext cx="2143800" cy="123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5"/>
          <p:cNvCxnSpPr/>
          <p:nvPr/>
        </p:nvCxnSpPr>
        <p:spPr>
          <a:xfrm flipH="1" rot="10800000">
            <a:off x="466800" y="2169925"/>
            <a:ext cx="2204400" cy="6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5"/>
          <p:cNvCxnSpPr/>
          <p:nvPr/>
        </p:nvCxnSpPr>
        <p:spPr>
          <a:xfrm flipH="1">
            <a:off x="544725" y="2253750"/>
            <a:ext cx="2093100" cy="158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5"/>
          <p:cNvCxnSpPr>
            <a:endCxn id="282" idx="3"/>
          </p:cNvCxnSpPr>
          <p:nvPr/>
        </p:nvCxnSpPr>
        <p:spPr>
          <a:xfrm flipH="1" rot="10800000">
            <a:off x="579225" y="2392050"/>
            <a:ext cx="2058600" cy="45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5"/>
          <p:cNvCxnSpPr/>
          <p:nvPr/>
        </p:nvCxnSpPr>
        <p:spPr>
          <a:xfrm flipH="1">
            <a:off x="536000" y="2414850"/>
            <a:ext cx="2348100" cy="15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605125" y="2584725"/>
            <a:ext cx="2221800" cy="51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SpMV Computation Illustration</a:t>
            </a:r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388971" y="3212900"/>
            <a:ext cx="7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A_CSR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4039567" y="1718000"/>
            <a:ext cx="251400" cy="2146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2955314" y="2480998"/>
            <a:ext cx="468600" cy="5001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6005425" y="1752625"/>
            <a:ext cx="251400" cy="22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5039371" y="2635359"/>
            <a:ext cx="4146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3981530" y="398197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5947380" y="398197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13398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5213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508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4323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7953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6138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9768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1158375" y="2718250"/>
            <a:ext cx="181500" cy="172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1867225" y="2766250"/>
            <a:ext cx="69300" cy="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143950" y="2760800"/>
            <a:ext cx="69300" cy="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 flipH="1">
            <a:off x="2416200" y="2760800"/>
            <a:ext cx="69300" cy="6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26"/>
          <p:cNvCxnSpPr/>
          <p:nvPr/>
        </p:nvCxnSpPr>
        <p:spPr>
          <a:xfrm flipH="1" rot="10800000">
            <a:off x="263167" y="1718000"/>
            <a:ext cx="3776400" cy="100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6"/>
          <p:cNvCxnSpPr/>
          <p:nvPr/>
        </p:nvCxnSpPr>
        <p:spPr>
          <a:xfrm flipH="1" rot="10800000">
            <a:off x="479467" y="2480988"/>
            <a:ext cx="3557700" cy="224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6"/>
          <p:cNvCxnSpPr/>
          <p:nvPr/>
        </p:nvCxnSpPr>
        <p:spPr>
          <a:xfrm flipH="1" rot="10800000">
            <a:off x="701517" y="1988350"/>
            <a:ext cx="3327000" cy="7779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6"/>
          <p:cNvCxnSpPr/>
          <p:nvPr/>
        </p:nvCxnSpPr>
        <p:spPr>
          <a:xfrm>
            <a:off x="1086517" y="2932050"/>
            <a:ext cx="2933100" cy="4998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6"/>
          <p:cNvCxnSpPr/>
          <p:nvPr/>
        </p:nvCxnSpPr>
        <p:spPr>
          <a:xfrm>
            <a:off x="1237017" y="2891088"/>
            <a:ext cx="2782800" cy="7482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6"/>
          <p:cNvCxnSpPr/>
          <p:nvPr/>
        </p:nvCxnSpPr>
        <p:spPr>
          <a:xfrm>
            <a:off x="1444567" y="2891000"/>
            <a:ext cx="2540700" cy="9300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6"/>
          <p:cNvSpPr/>
          <p:nvPr/>
        </p:nvSpPr>
        <p:spPr>
          <a:xfrm>
            <a:off x="6005425" y="1977025"/>
            <a:ext cx="251400" cy="224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005425" y="2201425"/>
            <a:ext cx="251400" cy="2244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 txBox="1"/>
          <p:nvPr>
            <p:ph type="title"/>
          </p:nvPr>
        </p:nvSpPr>
        <p:spPr>
          <a:xfrm>
            <a:off x="71875" y="4292800"/>
            <a:ext cx="2005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60"/>
              <a:t>streaming in</a:t>
            </a:r>
            <a:endParaRPr sz="1660"/>
          </a:p>
        </p:txBody>
      </p:sp>
      <p:sp>
        <p:nvSpPr>
          <p:cNvPr id="323" name="Google Shape;323;p26"/>
          <p:cNvSpPr txBox="1"/>
          <p:nvPr>
            <p:ph type="title"/>
          </p:nvPr>
        </p:nvSpPr>
        <p:spPr>
          <a:xfrm>
            <a:off x="3122125" y="4303425"/>
            <a:ext cx="1780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60"/>
              <a:t>random access</a:t>
            </a:r>
            <a:endParaRPr sz="1660"/>
          </a:p>
        </p:txBody>
      </p:sp>
      <p:sp>
        <p:nvSpPr>
          <p:cNvPr id="324" name="Google Shape;324;p26"/>
          <p:cNvSpPr txBox="1"/>
          <p:nvPr>
            <p:ph type="title"/>
          </p:nvPr>
        </p:nvSpPr>
        <p:spPr>
          <a:xfrm>
            <a:off x="5402375" y="4303425"/>
            <a:ext cx="22221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60"/>
              <a:t>streaming out</a:t>
            </a:r>
            <a:endParaRPr sz="166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SpMV Kernel Timeline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522609" y="1476766"/>
            <a:ext cx="1076400" cy="9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27"/>
          <p:cNvCxnSpPr/>
          <p:nvPr/>
        </p:nvCxnSpPr>
        <p:spPr>
          <a:xfrm flipH="1" rot="10800000">
            <a:off x="522586" y="1704221"/>
            <a:ext cx="1076400" cy="108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/>
          <p:nvPr/>
        </p:nvCxnSpPr>
        <p:spPr>
          <a:xfrm flipH="1" rot="10800000">
            <a:off x="522586" y="1994485"/>
            <a:ext cx="1076400" cy="108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/>
          <p:nvPr/>
        </p:nvCxnSpPr>
        <p:spPr>
          <a:xfrm flipH="1" rot="10800000">
            <a:off x="538147" y="2229475"/>
            <a:ext cx="1070700" cy="54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7"/>
          <p:cNvCxnSpPr/>
          <p:nvPr/>
        </p:nvCxnSpPr>
        <p:spPr>
          <a:xfrm flipH="1">
            <a:off x="769186" y="1476766"/>
            <a:ext cx="5400" cy="9747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 flipH="1">
            <a:off x="1045100" y="1476766"/>
            <a:ext cx="5400" cy="9747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 flipH="1">
            <a:off x="1321015" y="1476766"/>
            <a:ext cx="5400" cy="9747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513200" y="142257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513275" y="17042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39" name="Google Shape;339;p27"/>
          <p:cNvSpPr txBox="1"/>
          <p:nvPr>
            <p:ph idx="1" type="body"/>
          </p:nvPr>
        </p:nvSpPr>
        <p:spPr>
          <a:xfrm>
            <a:off x="513275" y="19641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513275" y="21816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1321025" y="1422563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1321025" y="165757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3" name="Google Shape;343;p27"/>
          <p:cNvSpPr txBox="1"/>
          <p:nvPr>
            <p:ph idx="1" type="body"/>
          </p:nvPr>
        </p:nvSpPr>
        <p:spPr>
          <a:xfrm>
            <a:off x="1326425" y="19167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1321025" y="21816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5" name="Google Shape;345;p27"/>
          <p:cNvSpPr txBox="1"/>
          <p:nvPr>
            <p:ph idx="1" type="body"/>
          </p:nvPr>
        </p:nvSpPr>
        <p:spPr>
          <a:xfrm>
            <a:off x="774575" y="21816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6" name="Google Shape;346;p27"/>
          <p:cNvSpPr txBox="1"/>
          <p:nvPr>
            <p:ph idx="1" type="body"/>
          </p:nvPr>
        </p:nvSpPr>
        <p:spPr>
          <a:xfrm>
            <a:off x="1055113" y="21816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1055125" y="142257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48" name="Google Shape;348;p27"/>
          <p:cNvSpPr txBox="1"/>
          <p:nvPr>
            <p:ph idx="1" type="body"/>
          </p:nvPr>
        </p:nvSpPr>
        <p:spPr>
          <a:xfrm>
            <a:off x="1055125" y="19641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769175" y="139877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779175" y="17042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1065125" y="17042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779175" y="1964125"/>
            <a:ext cx="2613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4383003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4767330" y="3647847"/>
            <a:ext cx="383400" cy="44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2077042" y="3647847"/>
            <a:ext cx="383400" cy="44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2461369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3230022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2845696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3614349" y="3647847"/>
            <a:ext cx="383400" cy="44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3998676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7457619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7841946" y="3647847"/>
            <a:ext cx="383400" cy="44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5151657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5535984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6304638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5920311" y="3647847"/>
            <a:ext cx="383400" cy="442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6688965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7073292" y="3647847"/>
            <a:ext cx="383400" cy="442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5127975" y="1502613"/>
            <a:ext cx="261300" cy="991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27"/>
          <p:cNvCxnSpPr/>
          <p:nvPr/>
        </p:nvCxnSpPr>
        <p:spPr>
          <a:xfrm flipH="1" rot="10800000">
            <a:off x="4953625" y="1741613"/>
            <a:ext cx="506100" cy="51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7"/>
          <p:cNvCxnSpPr/>
          <p:nvPr/>
        </p:nvCxnSpPr>
        <p:spPr>
          <a:xfrm>
            <a:off x="5127975" y="2015813"/>
            <a:ext cx="261300" cy="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7"/>
          <p:cNvCxnSpPr/>
          <p:nvPr/>
        </p:nvCxnSpPr>
        <p:spPr>
          <a:xfrm>
            <a:off x="5127975" y="2259138"/>
            <a:ext cx="261300" cy="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27"/>
          <p:cNvSpPr txBox="1"/>
          <p:nvPr>
            <p:ph idx="1" type="body"/>
          </p:nvPr>
        </p:nvSpPr>
        <p:spPr>
          <a:xfrm>
            <a:off x="5067475" y="1423437"/>
            <a:ext cx="506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41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5067475" y="1691662"/>
            <a:ext cx="506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67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5067475" y="1950812"/>
            <a:ext cx="506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34</a:t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5127975" y="2192063"/>
            <a:ext cx="477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539757" y="3647847"/>
            <a:ext cx="383400" cy="442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924084" y="3647847"/>
            <a:ext cx="383400" cy="442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1692738" y="3647847"/>
            <a:ext cx="383400" cy="442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1308411" y="3647847"/>
            <a:ext cx="383400" cy="442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1986425" y="2051275"/>
            <a:ext cx="26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col_index : 0 2 3 0 3 0 3 0 1 2 3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1998225" y="1626500"/>
            <a:ext cx="23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row_length: 3 2 2 4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522582" y="3332725"/>
            <a:ext cx="646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X[0]</a:t>
            </a:r>
            <a:endParaRPr sz="1200"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887413" y="3332725"/>
            <a:ext cx="646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X[1]</a:t>
            </a:r>
            <a:endParaRPr sz="1200"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1260802" y="3332725"/>
            <a:ext cx="646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X[2]</a:t>
            </a:r>
            <a:endParaRPr sz="1200"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1645625" y="3332725"/>
            <a:ext cx="477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X[3]</a:t>
            </a:r>
            <a:endParaRPr sz="1200"/>
          </a:p>
        </p:txBody>
      </p:sp>
      <p:sp>
        <p:nvSpPr>
          <p:cNvPr id="387" name="Google Shape;387;p27"/>
          <p:cNvSpPr txBox="1"/>
          <p:nvPr/>
        </p:nvSpPr>
        <p:spPr>
          <a:xfrm>
            <a:off x="864055" y="2404100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5074880" y="2474163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2102275" y="3332725"/>
            <a:ext cx="4137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</a:t>
            </a:r>
            <a:endParaRPr sz="1200"/>
          </a:p>
        </p:txBody>
      </p:sp>
      <p:sp>
        <p:nvSpPr>
          <p:cNvPr id="390" name="Google Shape;390;p27"/>
          <p:cNvSpPr txBox="1"/>
          <p:nvPr>
            <p:ph idx="1" type="body"/>
          </p:nvPr>
        </p:nvSpPr>
        <p:spPr>
          <a:xfrm>
            <a:off x="470550" y="3614453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41</a:t>
            </a:r>
            <a:endParaRPr/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866445" y="3614451"/>
            <a:ext cx="5604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67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1220092" y="3614453"/>
            <a:ext cx="5604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34</a:t>
            </a:r>
            <a:endParaRPr/>
          </a:p>
        </p:txBody>
      </p:sp>
      <p:sp>
        <p:nvSpPr>
          <p:cNvPr id="393" name="Google Shape;393;p27"/>
          <p:cNvSpPr txBox="1"/>
          <p:nvPr>
            <p:ph idx="1" type="body"/>
          </p:nvPr>
        </p:nvSpPr>
        <p:spPr>
          <a:xfrm>
            <a:off x="1682979" y="36144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94" name="Google Shape;394;p27"/>
          <p:cNvSpPr txBox="1"/>
          <p:nvPr>
            <p:ph idx="1" type="body"/>
          </p:nvPr>
        </p:nvSpPr>
        <p:spPr>
          <a:xfrm>
            <a:off x="2051975" y="3614450"/>
            <a:ext cx="477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0/3</a:t>
            </a:r>
            <a:endParaRPr/>
          </a:p>
        </p:txBody>
      </p:sp>
      <p:sp>
        <p:nvSpPr>
          <p:cNvPr id="395" name="Google Shape;395;p27"/>
          <p:cNvSpPr txBox="1"/>
          <p:nvPr>
            <p:ph idx="1" type="body"/>
          </p:nvPr>
        </p:nvSpPr>
        <p:spPr>
          <a:xfrm>
            <a:off x="2456508" y="36144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96" name="Google Shape;396;p27"/>
          <p:cNvSpPr txBox="1"/>
          <p:nvPr>
            <p:ph idx="1" type="body"/>
          </p:nvPr>
        </p:nvSpPr>
        <p:spPr>
          <a:xfrm>
            <a:off x="2833171" y="36144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3217483" y="36145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398" name="Google Shape;398;p27"/>
          <p:cNvSpPr txBox="1"/>
          <p:nvPr>
            <p:ph idx="1" type="body"/>
          </p:nvPr>
        </p:nvSpPr>
        <p:spPr>
          <a:xfrm>
            <a:off x="3635075" y="3332725"/>
            <a:ext cx="3834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</a:t>
            </a:r>
            <a:endParaRPr sz="1200"/>
          </a:p>
        </p:txBody>
      </p:sp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3608075" y="3614450"/>
            <a:ext cx="52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0/2</a:t>
            </a:r>
            <a:endParaRPr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4073133" y="361440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01" name="Google Shape;401;p27"/>
          <p:cNvSpPr txBox="1"/>
          <p:nvPr>
            <p:ph idx="1" type="body"/>
          </p:nvPr>
        </p:nvSpPr>
        <p:spPr>
          <a:xfrm>
            <a:off x="4457446" y="361450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02" name="Google Shape;402;p27"/>
          <p:cNvSpPr txBox="1"/>
          <p:nvPr>
            <p:ph idx="1" type="body"/>
          </p:nvPr>
        </p:nvSpPr>
        <p:spPr>
          <a:xfrm>
            <a:off x="4723850" y="3614400"/>
            <a:ext cx="52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0/2</a:t>
            </a:r>
            <a:endParaRPr/>
          </a:p>
        </p:txBody>
      </p: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5188896" y="36143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04" name="Google Shape;404;p27"/>
          <p:cNvSpPr txBox="1"/>
          <p:nvPr>
            <p:ph idx="1" type="body"/>
          </p:nvPr>
        </p:nvSpPr>
        <p:spPr>
          <a:xfrm>
            <a:off x="5573208" y="36144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5898575" y="3614550"/>
            <a:ext cx="52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0/4</a:t>
            </a:r>
            <a:endParaRPr/>
          </a:p>
        </p:txBody>
      </p:sp>
      <p:sp>
        <p:nvSpPr>
          <p:cNvPr id="406" name="Google Shape;406;p27"/>
          <p:cNvSpPr txBox="1"/>
          <p:nvPr>
            <p:ph idx="1" type="body"/>
          </p:nvPr>
        </p:nvSpPr>
        <p:spPr>
          <a:xfrm>
            <a:off x="6363633" y="361450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07" name="Google Shape;407;p27"/>
          <p:cNvSpPr txBox="1"/>
          <p:nvPr>
            <p:ph idx="1" type="body"/>
          </p:nvPr>
        </p:nvSpPr>
        <p:spPr>
          <a:xfrm>
            <a:off x="6747946" y="361460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08" name="Google Shape;408;p27"/>
          <p:cNvSpPr txBox="1"/>
          <p:nvPr>
            <p:ph idx="1" type="body"/>
          </p:nvPr>
        </p:nvSpPr>
        <p:spPr>
          <a:xfrm>
            <a:off x="7154046" y="36145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09" name="Google Shape;409;p27"/>
          <p:cNvSpPr txBox="1"/>
          <p:nvPr>
            <p:ph idx="1" type="body"/>
          </p:nvPr>
        </p:nvSpPr>
        <p:spPr>
          <a:xfrm>
            <a:off x="7538358" y="3614650"/>
            <a:ext cx="522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10" name="Google Shape;410;p27"/>
          <p:cNvSpPr txBox="1"/>
          <p:nvPr>
            <p:ph idx="1" type="body"/>
          </p:nvPr>
        </p:nvSpPr>
        <p:spPr>
          <a:xfrm>
            <a:off x="7893550" y="3614350"/>
            <a:ext cx="52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411" name="Google Shape;411;p27"/>
          <p:cNvSpPr txBox="1"/>
          <p:nvPr>
            <p:ph idx="1" type="body"/>
          </p:nvPr>
        </p:nvSpPr>
        <p:spPr>
          <a:xfrm>
            <a:off x="4788048" y="3332725"/>
            <a:ext cx="4137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</a:t>
            </a:r>
            <a:endParaRPr sz="1200"/>
          </a:p>
        </p:txBody>
      </p:sp>
      <p:sp>
        <p:nvSpPr>
          <p:cNvPr id="412" name="Google Shape;412;p27"/>
          <p:cNvSpPr txBox="1"/>
          <p:nvPr>
            <p:ph idx="1" type="body"/>
          </p:nvPr>
        </p:nvSpPr>
        <p:spPr>
          <a:xfrm>
            <a:off x="5926375" y="3351500"/>
            <a:ext cx="4371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</a:t>
            </a:r>
            <a:endParaRPr sz="1200"/>
          </a:p>
        </p:txBody>
      </p:sp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3654512" y="4040700"/>
            <a:ext cx="354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W</a:t>
            </a:r>
            <a:endParaRPr sz="1200"/>
          </a:p>
        </p:txBody>
      </p:sp>
      <p:sp>
        <p:nvSpPr>
          <p:cNvPr id="414" name="Google Shape;414;p27"/>
          <p:cNvSpPr txBox="1"/>
          <p:nvPr>
            <p:ph idx="1" type="body"/>
          </p:nvPr>
        </p:nvSpPr>
        <p:spPr>
          <a:xfrm>
            <a:off x="4807487" y="4040700"/>
            <a:ext cx="354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W</a:t>
            </a:r>
            <a:endParaRPr sz="1200"/>
          </a:p>
        </p:txBody>
      </p:sp>
      <p:sp>
        <p:nvSpPr>
          <p:cNvPr id="415" name="Google Shape;415;p27"/>
          <p:cNvSpPr txBox="1"/>
          <p:nvPr>
            <p:ph idx="1" type="body"/>
          </p:nvPr>
        </p:nvSpPr>
        <p:spPr>
          <a:xfrm>
            <a:off x="5960462" y="4040700"/>
            <a:ext cx="354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W</a:t>
            </a:r>
            <a:endParaRPr sz="1200"/>
          </a:p>
        </p:txBody>
      </p:sp>
      <p:sp>
        <p:nvSpPr>
          <p:cNvPr id="416" name="Google Shape;416;p27"/>
          <p:cNvSpPr txBox="1"/>
          <p:nvPr>
            <p:ph idx="1" type="body"/>
          </p:nvPr>
        </p:nvSpPr>
        <p:spPr>
          <a:xfrm>
            <a:off x="7858687" y="4040700"/>
            <a:ext cx="3540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W</a:t>
            </a:r>
            <a:endParaRPr sz="1200"/>
          </a:p>
        </p:txBody>
      </p:sp>
      <p:sp>
        <p:nvSpPr>
          <p:cNvPr id="417" name="Google Shape;417;p27"/>
          <p:cNvSpPr/>
          <p:nvPr/>
        </p:nvSpPr>
        <p:spPr>
          <a:xfrm>
            <a:off x="1770450" y="1928675"/>
            <a:ext cx="2280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250275" y="1502625"/>
            <a:ext cx="261300" cy="991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419" name="Google Shape;419;p27"/>
          <p:cNvCxnSpPr/>
          <p:nvPr/>
        </p:nvCxnSpPr>
        <p:spPr>
          <a:xfrm flipH="1" rot="10800000">
            <a:off x="6075925" y="1741613"/>
            <a:ext cx="506100" cy="51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7"/>
          <p:cNvCxnSpPr/>
          <p:nvPr/>
        </p:nvCxnSpPr>
        <p:spPr>
          <a:xfrm>
            <a:off x="6250275" y="2015813"/>
            <a:ext cx="261300" cy="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7"/>
          <p:cNvCxnSpPr/>
          <p:nvPr/>
        </p:nvCxnSpPr>
        <p:spPr>
          <a:xfrm>
            <a:off x="6250275" y="2259138"/>
            <a:ext cx="261300" cy="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7"/>
          <p:cNvSpPr txBox="1"/>
          <p:nvPr/>
        </p:nvSpPr>
        <p:spPr>
          <a:xfrm>
            <a:off x="6247730" y="2486275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3" name="Google Shape;423;p27"/>
          <p:cNvCxnSpPr/>
          <p:nvPr/>
        </p:nvCxnSpPr>
        <p:spPr>
          <a:xfrm flipH="1" rot="10800000">
            <a:off x="8030975" y="1200063"/>
            <a:ext cx="506100" cy="510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7"/>
          <p:cNvCxnSpPr/>
          <p:nvPr/>
        </p:nvCxnSpPr>
        <p:spPr>
          <a:xfrm>
            <a:off x="8205325" y="1474263"/>
            <a:ext cx="261300" cy="0"/>
          </a:xfrm>
          <a:prstGeom prst="straightConnector1">
            <a:avLst/>
          </a:prstGeom>
          <a:noFill/>
          <a:ln cap="flat" cmpd="sng" w="19050">
            <a:solidFill>
              <a:srgbClr val="2012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7"/>
          <p:cNvSpPr txBox="1"/>
          <p:nvPr>
            <p:ph idx="1" type="body"/>
          </p:nvPr>
        </p:nvSpPr>
        <p:spPr>
          <a:xfrm>
            <a:off x="6178413" y="1697087"/>
            <a:ext cx="506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41</a:t>
            </a:r>
            <a:endParaRPr/>
          </a:p>
        </p:txBody>
      </p:sp>
      <p:sp>
        <p:nvSpPr>
          <p:cNvPr id="426" name="Google Shape;426;p27"/>
          <p:cNvSpPr txBox="1"/>
          <p:nvPr>
            <p:ph idx="1" type="body"/>
          </p:nvPr>
        </p:nvSpPr>
        <p:spPr>
          <a:xfrm>
            <a:off x="6191750" y="1407349"/>
            <a:ext cx="506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75</a:t>
            </a:r>
            <a:endParaRPr/>
          </a:p>
        </p:txBody>
      </p:sp>
      <p:sp>
        <p:nvSpPr>
          <p:cNvPr id="427" name="Google Shape;427;p27"/>
          <p:cNvSpPr txBox="1"/>
          <p:nvPr>
            <p:ph idx="1" type="body"/>
          </p:nvPr>
        </p:nvSpPr>
        <p:spPr>
          <a:xfrm>
            <a:off x="6191750" y="1934724"/>
            <a:ext cx="5061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41</a:t>
            </a:r>
            <a:endParaRPr/>
          </a:p>
        </p:txBody>
      </p:sp>
      <p:sp>
        <p:nvSpPr>
          <p:cNvPr id="428" name="Google Shape;428;p27"/>
          <p:cNvSpPr txBox="1"/>
          <p:nvPr>
            <p:ph idx="1" type="body"/>
          </p:nvPr>
        </p:nvSpPr>
        <p:spPr>
          <a:xfrm>
            <a:off x="6142125" y="2199200"/>
            <a:ext cx="4776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100"/>
              <a:t>142</a:t>
            </a:r>
            <a:endParaRPr sz="1100"/>
          </a:p>
        </p:txBody>
      </p:sp>
      <p:sp>
        <p:nvSpPr>
          <p:cNvPr id="429" name="Google Shape;429;p27"/>
          <p:cNvSpPr txBox="1"/>
          <p:nvPr>
            <p:ph idx="1" type="body"/>
          </p:nvPr>
        </p:nvSpPr>
        <p:spPr>
          <a:xfrm>
            <a:off x="3578482" y="4309525"/>
            <a:ext cx="646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Y[</a:t>
            </a:r>
            <a:r>
              <a:rPr lang="zh-TW" sz="1200"/>
              <a:t>0]</a:t>
            </a:r>
            <a:endParaRPr sz="1200"/>
          </a:p>
        </p:txBody>
      </p:sp>
      <p:sp>
        <p:nvSpPr>
          <p:cNvPr id="430" name="Google Shape;430;p27"/>
          <p:cNvSpPr txBox="1"/>
          <p:nvPr>
            <p:ph idx="1" type="body"/>
          </p:nvPr>
        </p:nvSpPr>
        <p:spPr>
          <a:xfrm>
            <a:off x="4731438" y="4309425"/>
            <a:ext cx="646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Y[</a:t>
            </a:r>
            <a:r>
              <a:rPr lang="zh-TW" sz="1200"/>
              <a:t>1]</a:t>
            </a:r>
            <a:endParaRPr sz="1200"/>
          </a:p>
        </p:txBody>
      </p:sp>
      <p:sp>
        <p:nvSpPr>
          <p:cNvPr id="431" name="Google Shape;431;p27"/>
          <p:cNvSpPr txBox="1"/>
          <p:nvPr>
            <p:ph idx="1" type="body"/>
          </p:nvPr>
        </p:nvSpPr>
        <p:spPr>
          <a:xfrm>
            <a:off x="5884427" y="4309525"/>
            <a:ext cx="646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Y[</a:t>
            </a:r>
            <a:r>
              <a:rPr lang="zh-TW" sz="1200"/>
              <a:t>2]</a:t>
            </a:r>
            <a:endParaRPr sz="1200"/>
          </a:p>
        </p:txBody>
      </p:sp>
      <p:sp>
        <p:nvSpPr>
          <p:cNvPr id="432" name="Google Shape;432;p27"/>
          <p:cNvSpPr txBox="1"/>
          <p:nvPr>
            <p:ph idx="1" type="body"/>
          </p:nvPr>
        </p:nvSpPr>
        <p:spPr>
          <a:xfrm>
            <a:off x="7783575" y="4309525"/>
            <a:ext cx="5220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Y[</a:t>
            </a:r>
            <a:r>
              <a:rPr lang="zh-TW" sz="1200"/>
              <a:t>3]</a:t>
            </a:r>
            <a:endParaRPr sz="1200"/>
          </a:p>
        </p:txBody>
      </p:sp>
      <p:sp>
        <p:nvSpPr>
          <p:cNvPr id="433" name="Google Shape;433;p27"/>
          <p:cNvSpPr txBox="1"/>
          <p:nvPr>
            <p:ph idx="1" type="body"/>
          </p:nvPr>
        </p:nvSpPr>
        <p:spPr>
          <a:xfrm>
            <a:off x="2097175" y="3093275"/>
            <a:ext cx="413700" cy="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r0</a:t>
            </a:r>
            <a:endParaRPr sz="1200"/>
          </a:p>
        </p:txBody>
      </p:sp>
      <p:sp>
        <p:nvSpPr>
          <p:cNvPr id="434" name="Google Shape;434;p27"/>
          <p:cNvSpPr txBox="1"/>
          <p:nvPr>
            <p:ph idx="1" type="body"/>
          </p:nvPr>
        </p:nvSpPr>
        <p:spPr>
          <a:xfrm>
            <a:off x="3629975" y="3093275"/>
            <a:ext cx="383400" cy="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r1</a:t>
            </a:r>
            <a:endParaRPr sz="1200"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4782948" y="3093275"/>
            <a:ext cx="413700" cy="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r2</a:t>
            </a:r>
            <a:endParaRPr sz="1200"/>
          </a:p>
        </p:txBody>
      </p:sp>
      <p:sp>
        <p:nvSpPr>
          <p:cNvPr id="436" name="Google Shape;436;p27"/>
          <p:cNvSpPr txBox="1"/>
          <p:nvPr>
            <p:ph idx="1" type="body"/>
          </p:nvPr>
        </p:nvSpPr>
        <p:spPr>
          <a:xfrm>
            <a:off x="5921275" y="3105638"/>
            <a:ext cx="437100" cy="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r3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/>
          <p:nvPr/>
        </p:nvSpPr>
        <p:spPr>
          <a:xfrm>
            <a:off x="53750" y="2391962"/>
            <a:ext cx="14817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28"/>
          <p:cNvCxnSpPr/>
          <p:nvPr/>
        </p:nvCxnSpPr>
        <p:spPr>
          <a:xfrm>
            <a:off x="1001056" y="2244350"/>
            <a:ext cx="0" cy="16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8"/>
          <p:cNvCxnSpPr/>
          <p:nvPr/>
        </p:nvCxnSpPr>
        <p:spPr>
          <a:xfrm>
            <a:off x="503104" y="2244350"/>
            <a:ext cx="0" cy="16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28"/>
          <p:cNvSpPr txBox="1"/>
          <p:nvPr/>
        </p:nvSpPr>
        <p:spPr>
          <a:xfrm>
            <a:off x="54050" y="32435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8"/>
          <p:cNvSpPr txBox="1"/>
          <p:nvPr/>
        </p:nvSpPr>
        <p:spPr>
          <a:xfrm>
            <a:off x="503467" y="32435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1025579" y="32435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2118855" y="2391962"/>
            <a:ext cx="164700" cy="1260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28"/>
          <p:cNvCxnSpPr/>
          <p:nvPr/>
        </p:nvCxnSpPr>
        <p:spPr>
          <a:xfrm>
            <a:off x="1891352" y="2774993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8"/>
          <p:cNvCxnSpPr/>
          <p:nvPr/>
        </p:nvCxnSpPr>
        <p:spPr>
          <a:xfrm>
            <a:off x="1891352" y="3243555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8"/>
          <p:cNvSpPr/>
          <p:nvPr/>
        </p:nvSpPr>
        <p:spPr>
          <a:xfrm>
            <a:off x="1547698" y="2774983"/>
            <a:ext cx="416100" cy="435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3307050" y="941450"/>
            <a:ext cx="4497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28"/>
          <p:cNvCxnSpPr/>
          <p:nvPr/>
        </p:nvCxnSpPr>
        <p:spPr>
          <a:xfrm>
            <a:off x="4254350" y="944450"/>
            <a:ext cx="0" cy="15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8"/>
          <p:cNvCxnSpPr/>
          <p:nvPr/>
        </p:nvCxnSpPr>
        <p:spPr>
          <a:xfrm>
            <a:off x="3756400" y="944450"/>
            <a:ext cx="0" cy="15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28"/>
          <p:cNvSpPr txBox="1"/>
          <p:nvPr/>
        </p:nvSpPr>
        <p:spPr>
          <a:xfrm>
            <a:off x="3307350" y="17930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28"/>
          <p:cNvSpPr/>
          <p:nvPr/>
        </p:nvSpPr>
        <p:spPr>
          <a:xfrm>
            <a:off x="5413425" y="1293133"/>
            <a:ext cx="164700" cy="400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28"/>
          <p:cNvCxnSpPr/>
          <p:nvPr/>
        </p:nvCxnSpPr>
        <p:spPr>
          <a:xfrm>
            <a:off x="5185927" y="1676168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8"/>
          <p:cNvSpPr/>
          <p:nvPr/>
        </p:nvSpPr>
        <p:spPr>
          <a:xfrm>
            <a:off x="4751948" y="1344133"/>
            <a:ext cx="416100" cy="435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3748675" y="2271550"/>
            <a:ext cx="4980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28"/>
          <p:cNvCxnSpPr/>
          <p:nvPr/>
        </p:nvCxnSpPr>
        <p:spPr>
          <a:xfrm>
            <a:off x="4254356" y="2123950"/>
            <a:ext cx="0" cy="16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8"/>
          <p:cNvCxnSpPr/>
          <p:nvPr/>
        </p:nvCxnSpPr>
        <p:spPr>
          <a:xfrm>
            <a:off x="3756404" y="2123950"/>
            <a:ext cx="0" cy="16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8"/>
          <p:cNvSpPr txBox="1"/>
          <p:nvPr/>
        </p:nvSpPr>
        <p:spPr>
          <a:xfrm>
            <a:off x="3756767" y="31231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5372150" y="2654602"/>
            <a:ext cx="164700" cy="47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28"/>
          <p:cNvCxnSpPr/>
          <p:nvPr/>
        </p:nvCxnSpPr>
        <p:spPr>
          <a:xfrm>
            <a:off x="5144652" y="2654593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8"/>
          <p:cNvCxnSpPr/>
          <p:nvPr/>
        </p:nvCxnSpPr>
        <p:spPr>
          <a:xfrm>
            <a:off x="5144652" y="3123155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8"/>
          <p:cNvSpPr/>
          <p:nvPr/>
        </p:nvSpPr>
        <p:spPr>
          <a:xfrm>
            <a:off x="4751948" y="2633908"/>
            <a:ext cx="416100" cy="435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259025" y="3663750"/>
            <a:ext cx="5220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28"/>
          <p:cNvCxnSpPr/>
          <p:nvPr/>
        </p:nvCxnSpPr>
        <p:spPr>
          <a:xfrm>
            <a:off x="4246625" y="3516150"/>
            <a:ext cx="0" cy="15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8"/>
          <p:cNvCxnSpPr/>
          <p:nvPr/>
        </p:nvCxnSpPr>
        <p:spPr>
          <a:xfrm>
            <a:off x="3748675" y="3516150"/>
            <a:ext cx="0" cy="150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28"/>
          <p:cNvSpPr txBox="1"/>
          <p:nvPr/>
        </p:nvSpPr>
        <p:spPr>
          <a:xfrm>
            <a:off x="4271154" y="45153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5409513" y="4068426"/>
            <a:ext cx="164700" cy="400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28"/>
          <p:cNvCxnSpPr/>
          <p:nvPr/>
        </p:nvCxnSpPr>
        <p:spPr>
          <a:xfrm>
            <a:off x="5182014" y="4059930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8"/>
          <p:cNvSpPr/>
          <p:nvPr/>
        </p:nvSpPr>
        <p:spPr>
          <a:xfrm>
            <a:off x="4793273" y="4046783"/>
            <a:ext cx="416100" cy="435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2653875" y="2913200"/>
            <a:ext cx="2892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 txBox="1"/>
          <p:nvPr>
            <p:ph type="title"/>
          </p:nvPr>
        </p:nvSpPr>
        <p:spPr>
          <a:xfrm>
            <a:off x="1297500" y="27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Matrix Partition_vertically</a:t>
            </a: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5896996" y="1344121"/>
            <a:ext cx="4146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5859221" y="2676796"/>
            <a:ext cx="4146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5859221" y="4089671"/>
            <a:ext cx="4146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6596205" y="941462"/>
            <a:ext cx="164700" cy="126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6596205" y="2290462"/>
            <a:ext cx="164700" cy="126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6596205" y="3639462"/>
            <a:ext cx="164700" cy="126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8384380" y="3781438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8506505" y="2271562"/>
            <a:ext cx="164700" cy="1260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7254200" y="2553050"/>
            <a:ext cx="759000" cy="67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</a:t>
            </a:r>
            <a:endParaRPr/>
          </a:p>
        </p:txBody>
      </p:sp>
      <p:cxnSp>
        <p:nvCxnSpPr>
          <p:cNvPr id="484" name="Google Shape;484;p28"/>
          <p:cNvCxnSpPr>
            <a:endCxn id="483" idx="0"/>
          </p:cNvCxnSpPr>
          <p:nvPr/>
        </p:nvCxnSpPr>
        <p:spPr>
          <a:xfrm>
            <a:off x="6761000" y="1551050"/>
            <a:ext cx="872700" cy="1002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8"/>
          <p:cNvCxnSpPr>
            <a:stCxn id="480" idx="3"/>
            <a:endCxn id="483" idx="4"/>
          </p:cNvCxnSpPr>
          <p:nvPr/>
        </p:nvCxnSpPr>
        <p:spPr>
          <a:xfrm flipH="1" rot="10800000">
            <a:off x="6760905" y="3230412"/>
            <a:ext cx="872700" cy="1039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8"/>
          <p:cNvCxnSpPr>
            <a:stCxn id="479" idx="3"/>
            <a:endCxn id="483" idx="2"/>
          </p:cNvCxnSpPr>
          <p:nvPr/>
        </p:nvCxnSpPr>
        <p:spPr>
          <a:xfrm flipH="1" rot="10800000">
            <a:off x="6760905" y="2891812"/>
            <a:ext cx="493200" cy="28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8"/>
          <p:cNvCxnSpPr>
            <a:stCxn id="483" idx="6"/>
            <a:endCxn id="482" idx="1"/>
          </p:cNvCxnSpPr>
          <p:nvPr/>
        </p:nvCxnSpPr>
        <p:spPr>
          <a:xfrm>
            <a:off x="8013200" y="2891750"/>
            <a:ext cx="493200" cy="9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28"/>
          <p:cNvSpPr txBox="1"/>
          <p:nvPr/>
        </p:nvSpPr>
        <p:spPr>
          <a:xfrm>
            <a:off x="623125" y="3901850"/>
            <a:ext cx="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2030049" y="3901850"/>
            <a:ext cx="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Streaming Accumulator</a:t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357700" y="1534363"/>
            <a:ext cx="102900" cy="67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357700" y="2260571"/>
            <a:ext cx="102900" cy="67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57700" y="2986779"/>
            <a:ext cx="102900" cy="67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 txBox="1"/>
          <p:nvPr/>
        </p:nvSpPr>
        <p:spPr>
          <a:xfrm>
            <a:off x="1474588" y="3063208"/>
            <a:ext cx="2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29"/>
          <p:cNvSpPr/>
          <p:nvPr/>
        </p:nvSpPr>
        <p:spPr>
          <a:xfrm>
            <a:off x="1550868" y="2250396"/>
            <a:ext cx="102900" cy="678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768672" y="2401931"/>
            <a:ext cx="545100" cy="36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01" name="Google Shape;501;p29"/>
          <p:cNvCxnSpPr>
            <a:endCxn id="500" idx="0"/>
          </p:cNvCxnSpPr>
          <p:nvPr/>
        </p:nvCxnSpPr>
        <p:spPr>
          <a:xfrm>
            <a:off x="496122" y="1862831"/>
            <a:ext cx="545100" cy="539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29"/>
          <p:cNvCxnSpPr>
            <a:stCxn id="497" idx="3"/>
            <a:endCxn id="500" idx="4"/>
          </p:cNvCxnSpPr>
          <p:nvPr/>
        </p:nvCxnSpPr>
        <p:spPr>
          <a:xfrm flipH="1" rot="10800000">
            <a:off x="460600" y="2766729"/>
            <a:ext cx="580500" cy="559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29"/>
          <p:cNvCxnSpPr>
            <a:stCxn id="496" idx="3"/>
            <a:endCxn id="500" idx="2"/>
          </p:cNvCxnSpPr>
          <p:nvPr/>
        </p:nvCxnSpPr>
        <p:spPr>
          <a:xfrm flipH="1" rot="10800000">
            <a:off x="460600" y="2584421"/>
            <a:ext cx="308100" cy="15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29"/>
          <p:cNvCxnSpPr>
            <a:stCxn id="500" idx="6"/>
            <a:endCxn id="499" idx="1"/>
          </p:cNvCxnSpPr>
          <p:nvPr/>
        </p:nvCxnSpPr>
        <p:spPr>
          <a:xfrm>
            <a:off x="1313772" y="2584331"/>
            <a:ext cx="237000" cy="5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29"/>
          <p:cNvSpPr txBox="1"/>
          <p:nvPr/>
        </p:nvSpPr>
        <p:spPr>
          <a:xfrm>
            <a:off x="768551" y="2384238"/>
            <a:ext cx="6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-49401" y="175956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Y0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-49476" y="244466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Y1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29"/>
          <p:cNvSpPr txBox="1"/>
          <p:nvPr/>
        </p:nvSpPr>
        <p:spPr>
          <a:xfrm>
            <a:off x="-49476" y="3129763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Y2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29"/>
          <p:cNvSpPr/>
          <p:nvPr/>
        </p:nvSpPr>
        <p:spPr>
          <a:xfrm>
            <a:off x="1978525" y="2512575"/>
            <a:ext cx="4545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3118052" y="1766050"/>
            <a:ext cx="750000" cy="13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/>
        </p:nvSpPr>
        <p:spPr>
          <a:xfrm>
            <a:off x="3254086" y="1903450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Y0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5285000" y="1704150"/>
            <a:ext cx="1890900" cy="400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5367875" y="1704075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y_feedback_controler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7175900" y="1817025"/>
            <a:ext cx="727800" cy="174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 txBox="1"/>
          <p:nvPr/>
        </p:nvSpPr>
        <p:spPr>
          <a:xfrm>
            <a:off x="7196750" y="1534375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Y_out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29"/>
          <p:cNvSpPr/>
          <p:nvPr/>
        </p:nvSpPr>
        <p:spPr>
          <a:xfrm rot="5567887">
            <a:off x="5623319" y="218454"/>
            <a:ext cx="387162" cy="251254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D7E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4345425" y="1679553"/>
            <a:ext cx="545100" cy="33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18" name="Google Shape;518;p29"/>
          <p:cNvSpPr txBox="1"/>
          <p:nvPr/>
        </p:nvSpPr>
        <p:spPr>
          <a:xfrm>
            <a:off x="4380524" y="1663425"/>
            <a:ext cx="5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5313625" y="1235425"/>
            <a:ext cx="10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y_acc_fifo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4933863" y="1776225"/>
            <a:ext cx="3078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3970375" y="1747600"/>
            <a:ext cx="3078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3114602" y="2930125"/>
            <a:ext cx="750000" cy="13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 txBox="1"/>
          <p:nvPr/>
        </p:nvSpPr>
        <p:spPr>
          <a:xfrm>
            <a:off x="3250636" y="3067525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Y1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5281550" y="2868225"/>
            <a:ext cx="1890900" cy="400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"/>
          <p:cNvSpPr txBox="1"/>
          <p:nvPr/>
        </p:nvSpPr>
        <p:spPr>
          <a:xfrm>
            <a:off x="5364425" y="2868150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y_feedback_controler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7172450" y="2981100"/>
            <a:ext cx="727800" cy="174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 txBox="1"/>
          <p:nvPr/>
        </p:nvSpPr>
        <p:spPr>
          <a:xfrm>
            <a:off x="7148975" y="2686875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Y_out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29"/>
          <p:cNvSpPr/>
          <p:nvPr/>
        </p:nvSpPr>
        <p:spPr>
          <a:xfrm rot="5567887">
            <a:off x="5619869" y="1382529"/>
            <a:ext cx="387162" cy="251254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D7E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341975" y="2843628"/>
            <a:ext cx="545100" cy="33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0" name="Google Shape;530;p29"/>
          <p:cNvSpPr txBox="1"/>
          <p:nvPr/>
        </p:nvSpPr>
        <p:spPr>
          <a:xfrm>
            <a:off x="4377074" y="2827500"/>
            <a:ext cx="5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5310175" y="2399500"/>
            <a:ext cx="10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y_acc_fifo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4930413" y="2940300"/>
            <a:ext cx="3078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3966925" y="2911675"/>
            <a:ext cx="3078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3059577" y="4094200"/>
            <a:ext cx="750000" cy="137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"/>
          <p:cNvSpPr txBox="1"/>
          <p:nvPr/>
        </p:nvSpPr>
        <p:spPr>
          <a:xfrm>
            <a:off x="3195611" y="4231600"/>
            <a:ext cx="4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Y2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5226525" y="4032300"/>
            <a:ext cx="1890900" cy="400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/>
          <p:cNvSpPr txBox="1"/>
          <p:nvPr/>
        </p:nvSpPr>
        <p:spPr>
          <a:xfrm>
            <a:off x="5309400" y="4032225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y_feedback_controler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29"/>
          <p:cNvSpPr/>
          <p:nvPr/>
        </p:nvSpPr>
        <p:spPr>
          <a:xfrm>
            <a:off x="7117425" y="4145175"/>
            <a:ext cx="7278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7141725" y="384985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Y_out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29"/>
          <p:cNvSpPr/>
          <p:nvPr/>
        </p:nvSpPr>
        <p:spPr>
          <a:xfrm rot="5567887">
            <a:off x="5564844" y="2546604"/>
            <a:ext cx="387162" cy="251254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D7E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86950" y="4007703"/>
            <a:ext cx="545100" cy="33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42" name="Google Shape;542;p29"/>
          <p:cNvSpPr txBox="1"/>
          <p:nvPr/>
        </p:nvSpPr>
        <p:spPr>
          <a:xfrm>
            <a:off x="4322049" y="3991575"/>
            <a:ext cx="5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29"/>
          <p:cNvSpPr txBox="1"/>
          <p:nvPr/>
        </p:nvSpPr>
        <p:spPr>
          <a:xfrm>
            <a:off x="5255150" y="3563575"/>
            <a:ext cx="10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y_acc_fifo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4875388" y="4104375"/>
            <a:ext cx="3078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911900" y="4075750"/>
            <a:ext cx="3078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 txBox="1"/>
          <p:nvPr/>
        </p:nvSpPr>
        <p:spPr>
          <a:xfrm>
            <a:off x="2626203" y="1235425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Time0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2626203" y="2416775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Time1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2626203" y="3569400"/>
            <a:ext cx="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Time2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7955025" y="4182075"/>
            <a:ext cx="679200" cy="137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 txBox="1"/>
          <p:nvPr/>
        </p:nvSpPr>
        <p:spPr>
          <a:xfrm>
            <a:off x="8179863" y="4340108"/>
            <a:ext cx="2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"/>
          <p:cNvSpPr/>
          <p:nvPr/>
        </p:nvSpPr>
        <p:spPr>
          <a:xfrm>
            <a:off x="1488850" y="1782287"/>
            <a:ext cx="14817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" name="Google Shape;556;p30"/>
          <p:cNvCxnSpPr/>
          <p:nvPr/>
        </p:nvCxnSpPr>
        <p:spPr>
          <a:xfrm>
            <a:off x="1493750" y="2672425"/>
            <a:ext cx="146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0"/>
          <p:cNvCxnSpPr/>
          <p:nvPr/>
        </p:nvCxnSpPr>
        <p:spPr>
          <a:xfrm>
            <a:off x="1493750" y="2181150"/>
            <a:ext cx="14679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0"/>
          <p:cNvSpPr txBox="1"/>
          <p:nvPr/>
        </p:nvSpPr>
        <p:spPr>
          <a:xfrm>
            <a:off x="1968700" y="179873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1968692" y="223561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1960729" y="263958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3536030" y="1770087"/>
            <a:ext cx="164700" cy="1260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0"/>
          <p:cNvSpPr/>
          <p:nvPr/>
        </p:nvSpPr>
        <p:spPr>
          <a:xfrm>
            <a:off x="2982798" y="2165308"/>
            <a:ext cx="416100" cy="435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4071050" y="2291325"/>
            <a:ext cx="2892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0"/>
          <p:cNvSpPr txBox="1"/>
          <p:nvPr>
            <p:ph type="title"/>
          </p:nvPr>
        </p:nvSpPr>
        <p:spPr>
          <a:xfrm>
            <a:off x="1297500" y="27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Matrix </a:t>
            </a:r>
            <a:r>
              <a:rPr lang="zh-TW"/>
              <a:t>Partition_horizontally</a:t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4874543" y="1740462"/>
            <a:ext cx="164700" cy="1260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30"/>
          <p:cNvCxnSpPr/>
          <p:nvPr/>
        </p:nvCxnSpPr>
        <p:spPr>
          <a:xfrm>
            <a:off x="4635139" y="2163093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0"/>
          <p:cNvCxnSpPr/>
          <p:nvPr/>
        </p:nvCxnSpPr>
        <p:spPr>
          <a:xfrm>
            <a:off x="4635139" y="2631655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0"/>
          <p:cNvSpPr txBox="1"/>
          <p:nvPr/>
        </p:nvSpPr>
        <p:spPr>
          <a:xfrm>
            <a:off x="4803030" y="3100188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30"/>
          <p:cNvSpPr txBox="1"/>
          <p:nvPr/>
        </p:nvSpPr>
        <p:spPr>
          <a:xfrm>
            <a:off x="2049000" y="3145925"/>
            <a:ext cx="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30"/>
          <p:cNvSpPr txBox="1"/>
          <p:nvPr/>
        </p:nvSpPr>
        <p:spPr>
          <a:xfrm>
            <a:off x="3463075" y="3100200"/>
            <a:ext cx="2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>
            <a:off x="393850" y="2362337"/>
            <a:ext cx="14817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31"/>
          <p:cNvCxnSpPr/>
          <p:nvPr/>
        </p:nvCxnSpPr>
        <p:spPr>
          <a:xfrm>
            <a:off x="398750" y="3252475"/>
            <a:ext cx="146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1"/>
          <p:cNvCxnSpPr/>
          <p:nvPr/>
        </p:nvCxnSpPr>
        <p:spPr>
          <a:xfrm>
            <a:off x="398750" y="2761200"/>
            <a:ext cx="14679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1"/>
          <p:cNvSpPr txBox="1"/>
          <p:nvPr/>
        </p:nvSpPr>
        <p:spPr>
          <a:xfrm>
            <a:off x="873700" y="237878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31"/>
          <p:cNvSpPr txBox="1"/>
          <p:nvPr/>
        </p:nvSpPr>
        <p:spPr>
          <a:xfrm>
            <a:off x="873692" y="28156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865729" y="321963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31"/>
          <p:cNvSpPr/>
          <p:nvPr/>
        </p:nvSpPr>
        <p:spPr>
          <a:xfrm>
            <a:off x="1887798" y="2745358"/>
            <a:ext cx="416100" cy="435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3476000" y="2824850"/>
            <a:ext cx="2892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 txBox="1"/>
          <p:nvPr>
            <p:ph type="title"/>
          </p:nvPr>
        </p:nvSpPr>
        <p:spPr>
          <a:xfrm>
            <a:off x="1297500" y="27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Matrix Tiling</a:t>
            </a: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6587750" y="2333658"/>
            <a:ext cx="164700" cy="435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31"/>
          <p:cNvCxnSpPr/>
          <p:nvPr/>
        </p:nvCxnSpPr>
        <p:spPr>
          <a:xfrm>
            <a:off x="6348339" y="2756293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1"/>
          <p:cNvCxnSpPr/>
          <p:nvPr/>
        </p:nvCxnSpPr>
        <p:spPr>
          <a:xfrm>
            <a:off x="6348339" y="3224855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1"/>
          <p:cNvSpPr txBox="1"/>
          <p:nvPr/>
        </p:nvSpPr>
        <p:spPr>
          <a:xfrm>
            <a:off x="6516230" y="3693388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31"/>
          <p:cNvSpPr txBox="1"/>
          <p:nvPr/>
        </p:nvSpPr>
        <p:spPr>
          <a:xfrm>
            <a:off x="954000" y="3725975"/>
            <a:ext cx="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9" name="Google Shape;589;p31"/>
          <p:cNvCxnSpPr/>
          <p:nvPr/>
        </p:nvCxnSpPr>
        <p:spPr>
          <a:xfrm>
            <a:off x="1384475" y="2382425"/>
            <a:ext cx="11700" cy="124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1"/>
          <p:cNvCxnSpPr/>
          <p:nvPr/>
        </p:nvCxnSpPr>
        <p:spPr>
          <a:xfrm>
            <a:off x="875450" y="2359175"/>
            <a:ext cx="0" cy="126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1"/>
          <p:cNvSpPr txBox="1"/>
          <p:nvPr/>
        </p:nvSpPr>
        <p:spPr>
          <a:xfrm>
            <a:off x="370850" y="23888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370842" y="282573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362879" y="322971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31"/>
          <p:cNvSpPr txBox="1"/>
          <p:nvPr/>
        </p:nvSpPr>
        <p:spPr>
          <a:xfrm>
            <a:off x="1392450" y="23719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1392442" y="280883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31"/>
          <p:cNvSpPr txBox="1"/>
          <p:nvPr/>
        </p:nvSpPr>
        <p:spPr>
          <a:xfrm>
            <a:off x="1384479" y="321281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31"/>
          <p:cNvSpPr/>
          <p:nvPr/>
        </p:nvSpPr>
        <p:spPr>
          <a:xfrm>
            <a:off x="2770643" y="2359187"/>
            <a:ext cx="164700" cy="1260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8" name="Google Shape;598;p31"/>
          <p:cNvCxnSpPr/>
          <p:nvPr/>
        </p:nvCxnSpPr>
        <p:spPr>
          <a:xfrm>
            <a:off x="2543139" y="2742218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31"/>
          <p:cNvCxnSpPr/>
          <p:nvPr/>
        </p:nvCxnSpPr>
        <p:spPr>
          <a:xfrm>
            <a:off x="2543139" y="3210780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1"/>
          <p:cNvSpPr txBox="1"/>
          <p:nvPr/>
        </p:nvSpPr>
        <p:spPr>
          <a:xfrm>
            <a:off x="2681836" y="3869075"/>
            <a:ext cx="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31"/>
          <p:cNvSpPr/>
          <p:nvPr/>
        </p:nvSpPr>
        <p:spPr>
          <a:xfrm>
            <a:off x="4333600" y="2359183"/>
            <a:ext cx="164700" cy="40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474415" y="2457656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3" name="Google Shape;603;p31"/>
          <p:cNvSpPr/>
          <p:nvPr/>
        </p:nvSpPr>
        <p:spPr>
          <a:xfrm>
            <a:off x="972626" y="2457649"/>
            <a:ext cx="340048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4" name="Google Shape;604;p31"/>
          <p:cNvSpPr/>
          <p:nvPr/>
        </p:nvSpPr>
        <p:spPr>
          <a:xfrm>
            <a:off x="1436215" y="2457968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5" name="Google Shape;605;p31"/>
          <p:cNvSpPr/>
          <p:nvPr/>
        </p:nvSpPr>
        <p:spPr>
          <a:xfrm>
            <a:off x="4734600" y="2359183"/>
            <a:ext cx="164700" cy="40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5135600" y="2359183"/>
            <a:ext cx="164700" cy="40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5771025" y="2851325"/>
            <a:ext cx="2892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6587750" y="2756304"/>
            <a:ext cx="164700" cy="85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Algorithm/Optimization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Result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2"/>
          <p:cNvSpPr/>
          <p:nvPr/>
        </p:nvSpPr>
        <p:spPr>
          <a:xfrm>
            <a:off x="393850" y="2362337"/>
            <a:ext cx="14817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4" name="Google Shape;614;p32"/>
          <p:cNvCxnSpPr/>
          <p:nvPr/>
        </p:nvCxnSpPr>
        <p:spPr>
          <a:xfrm>
            <a:off x="398750" y="3252475"/>
            <a:ext cx="146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2"/>
          <p:cNvCxnSpPr/>
          <p:nvPr/>
        </p:nvCxnSpPr>
        <p:spPr>
          <a:xfrm>
            <a:off x="398750" y="2761200"/>
            <a:ext cx="14679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2"/>
          <p:cNvSpPr txBox="1"/>
          <p:nvPr/>
        </p:nvSpPr>
        <p:spPr>
          <a:xfrm>
            <a:off x="873700" y="237878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32"/>
          <p:cNvSpPr txBox="1"/>
          <p:nvPr/>
        </p:nvSpPr>
        <p:spPr>
          <a:xfrm>
            <a:off x="873692" y="28156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32"/>
          <p:cNvSpPr txBox="1"/>
          <p:nvPr/>
        </p:nvSpPr>
        <p:spPr>
          <a:xfrm>
            <a:off x="865729" y="321963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32"/>
          <p:cNvSpPr/>
          <p:nvPr/>
        </p:nvSpPr>
        <p:spPr>
          <a:xfrm>
            <a:off x="1887798" y="2745358"/>
            <a:ext cx="416100" cy="435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2"/>
          <p:cNvSpPr/>
          <p:nvPr/>
        </p:nvSpPr>
        <p:spPr>
          <a:xfrm>
            <a:off x="3476000" y="2824850"/>
            <a:ext cx="2892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2"/>
          <p:cNvSpPr txBox="1"/>
          <p:nvPr>
            <p:ph type="title"/>
          </p:nvPr>
        </p:nvSpPr>
        <p:spPr>
          <a:xfrm>
            <a:off x="1297500" y="27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Matrix Tiling</a:t>
            </a: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4194325" y="2333635"/>
            <a:ext cx="164700" cy="1296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32"/>
          <p:cNvCxnSpPr/>
          <p:nvPr/>
        </p:nvCxnSpPr>
        <p:spPr>
          <a:xfrm>
            <a:off x="3954914" y="2756293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2"/>
          <p:cNvCxnSpPr/>
          <p:nvPr/>
        </p:nvCxnSpPr>
        <p:spPr>
          <a:xfrm>
            <a:off x="3954914" y="3224855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32"/>
          <p:cNvSpPr txBox="1"/>
          <p:nvPr/>
        </p:nvSpPr>
        <p:spPr>
          <a:xfrm>
            <a:off x="4122805" y="3693388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32"/>
          <p:cNvSpPr txBox="1"/>
          <p:nvPr/>
        </p:nvSpPr>
        <p:spPr>
          <a:xfrm>
            <a:off x="954000" y="3725975"/>
            <a:ext cx="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7" name="Google Shape;627;p32"/>
          <p:cNvCxnSpPr/>
          <p:nvPr/>
        </p:nvCxnSpPr>
        <p:spPr>
          <a:xfrm>
            <a:off x="1384475" y="2382425"/>
            <a:ext cx="11700" cy="124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2"/>
          <p:cNvCxnSpPr/>
          <p:nvPr/>
        </p:nvCxnSpPr>
        <p:spPr>
          <a:xfrm>
            <a:off x="875450" y="2359175"/>
            <a:ext cx="0" cy="126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32"/>
          <p:cNvSpPr txBox="1"/>
          <p:nvPr/>
        </p:nvSpPr>
        <p:spPr>
          <a:xfrm>
            <a:off x="370850" y="23888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32"/>
          <p:cNvSpPr txBox="1"/>
          <p:nvPr/>
        </p:nvSpPr>
        <p:spPr>
          <a:xfrm>
            <a:off x="370842" y="282573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32"/>
          <p:cNvSpPr txBox="1"/>
          <p:nvPr/>
        </p:nvSpPr>
        <p:spPr>
          <a:xfrm>
            <a:off x="362879" y="322971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1392450" y="237196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32"/>
          <p:cNvSpPr txBox="1"/>
          <p:nvPr/>
        </p:nvSpPr>
        <p:spPr>
          <a:xfrm>
            <a:off x="1392442" y="2808835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32"/>
          <p:cNvSpPr txBox="1"/>
          <p:nvPr/>
        </p:nvSpPr>
        <p:spPr>
          <a:xfrm>
            <a:off x="1384479" y="3212810"/>
            <a:ext cx="5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csr9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2770643" y="2359187"/>
            <a:ext cx="164700" cy="1260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32"/>
          <p:cNvCxnSpPr/>
          <p:nvPr/>
        </p:nvCxnSpPr>
        <p:spPr>
          <a:xfrm>
            <a:off x="2543139" y="2742218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2"/>
          <p:cNvCxnSpPr/>
          <p:nvPr/>
        </p:nvCxnSpPr>
        <p:spPr>
          <a:xfrm>
            <a:off x="2543139" y="3210780"/>
            <a:ext cx="6435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2"/>
          <p:cNvSpPr txBox="1"/>
          <p:nvPr/>
        </p:nvSpPr>
        <p:spPr>
          <a:xfrm>
            <a:off x="2681836" y="3869075"/>
            <a:ext cx="1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32"/>
          <p:cNvSpPr/>
          <p:nvPr/>
        </p:nvSpPr>
        <p:spPr>
          <a:xfrm>
            <a:off x="474415" y="2457656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0" name="Google Shape;640;p32"/>
          <p:cNvSpPr/>
          <p:nvPr/>
        </p:nvSpPr>
        <p:spPr>
          <a:xfrm>
            <a:off x="972626" y="2457649"/>
            <a:ext cx="340048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1" name="Google Shape;641;p32"/>
          <p:cNvSpPr/>
          <p:nvPr/>
        </p:nvSpPr>
        <p:spPr>
          <a:xfrm>
            <a:off x="1436215" y="2457968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2" name="Google Shape;642;p32"/>
          <p:cNvSpPr/>
          <p:nvPr/>
        </p:nvSpPr>
        <p:spPr>
          <a:xfrm>
            <a:off x="488390" y="2895143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3" name="Google Shape;643;p32"/>
          <p:cNvSpPr/>
          <p:nvPr/>
        </p:nvSpPr>
        <p:spPr>
          <a:xfrm>
            <a:off x="986601" y="2895137"/>
            <a:ext cx="340048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4" name="Google Shape;644;p32"/>
          <p:cNvSpPr/>
          <p:nvPr/>
        </p:nvSpPr>
        <p:spPr>
          <a:xfrm>
            <a:off x="1450190" y="2895456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5" name="Google Shape;645;p32"/>
          <p:cNvSpPr/>
          <p:nvPr/>
        </p:nvSpPr>
        <p:spPr>
          <a:xfrm>
            <a:off x="518290" y="3310406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6" name="Google Shape;646;p32"/>
          <p:cNvSpPr/>
          <p:nvPr/>
        </p:nvSpPr>
        <p:spPr>
          <a:xfrm>
            <a:off x="1016501" y="3310399"/>
            <a:ext cx="340048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7" name="Google Shape;647;p32"/>
          <p:cNvSpPr/>
          <p:nvPr/>
        </p:nvSpPr>
        <p:spPr>
          <a:xfrm>
            <a:off x="1480090" y="3310718"/>
            <a:ext cx="314864" cy="228176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/>
          <p:nvPr>
            <p:ph type="title"/>
          </p:nvPr>
        </p:nvSpPr>
        <p:spPr>
          <a:xfrm>
            <a:off x="1297500" y="27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Matrix Tilling</a:t>
            </a:r>
            <a:endParaRPr/>
          </a:p>
        </p:txBody>
      </p:sp>
      <p:sp>
        <p:nvSpPr>
          <p:cNvPr id="653" name="Google Shape;653;p33"/>
          <p:cNvSpPr txBox="1"/>
          <p:nvPr>
            <p:ph idx="1" type="body"/>
          </p:nvPr>
        </p:nvSpPr>
        <p:spPr>
          <a:xfrm>
            <a:off x="415600" y="1543875"/>
            <a:ext cx="52659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Partition_vertically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x_buffer size:   SIZE → SIZE / v_cut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y_buffer size:          0 → SIZE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Partition_horizontally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y_buffer size:    SIZE→SIZE/ h_cut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Tilling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x read times :          1 → h_cut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x_buffer size:   SIZE → SIZE / v_cut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y_buffer size:    0→SIZE/ h_cut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/>
          <p:nvPr>
            <p:ph type="title"/>
          </p:nvPr>
        </p:nvSpPr>
        <p:spPr>
          <a:xfrm>
            <a:off x="1297500" y="27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matrix spliting comparing</a:t>
            </a:r>
            <a:endParaRPr/>
          </a:p>
        </p:txBody>
      </p:sp>
      <p:graphicFrame>
        <p:nvGraphicFramePr>
          <p:cNvPr id="659" name="Google Shape;659;p34"/>
          <p:cNvGraphicFramePr/>
          <p:nvPr/>
        </p:nvGraphicFramePr>
        <p:xfrm>
          <a:off x="4789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{7D03B486-179F-48D6-9BB9-6E37A354E5ED}</a:tableStyleId>
              </a:tblPr>
              <a:tblGrid>
                <a:gridCol w="1957225"/>
                <a:gridCol w="2726725"/>
                <a:gridCol w="3365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Buffer_size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lang="zh-TW">
                          <a:solidFill>
                            <a:srgbClr val="FFFFFF"/>
                          </a:solidFill>
                        </a:rPr>
                        <a:t>aive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(x)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NNZ + SIZE +1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Partition_vertically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(x) </a:t>
                      </a:r>
                      <a:r>
                        <a:rPr lang="zh-TW">
                          <a:solidFill>
                            <a:srgbClr val="FFFFFF"/>
                          </a:solidFill>
                        </a:rPr>
                        <a:t>SIZE/v_cut + (y)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NNZ + (v_cut + 1) * SIZE +1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Partition_horizontally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(x) SIZE + (y) 0/h_cut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NNZ + SIZE +1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Tilling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(x) SIZE/v_cut + (y) SIZE/h_cut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NNZ + (v_cut + h_cut + 1) * SIZE + 1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GEMM Implementation</a:t>
            </a:r>
            <a:endParaRPr/>
          </a:p>
        </p:txBody>
      </p:sp>
      <p:sp>
        <p:nvSpPr>
          <p:cNvPr id="665" name="Google Shape;66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 Paper: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Flexible Communication Avoiding Matrix Multiplication on FPGA with High-Level Synthesis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Github: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GitHub - spcl/gemm_hls: Scalable systolic array-based matrix-matrix multiplication implemented in Vivado HLS for Xilinx FPGAs.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GEMM Algorithm Explain</a:t>
            </a:r>
            <a:endParaRPr/>
          </a:p>
        </p:txBody>
      </p:sp>
      <p:pic>
        <p:nvPicPr>
          <p:cNvPr id="671" name="Google Shape;6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75" y="2459600"/>
            <a:ext cx="4703999" cy="22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6"/>
          <p:cNvPicPr preferRelativeResize="0"/>
          <p:nvPr/>
        </p:nvPicPr>
        <p:blipFill rotWithShape="1">
          <a:blip r:embed="rId4">
            <a:alphaModFix/>
          </a:blip>
          <a:srcRect b="11197" l="39722" r="29657" t="0"/>
          <a:stretch/>
        </p:blipFill>
        <p:spPr>
          <a:xfrm>
            <a:off x="5746775" y="953325"/>
            <a:ext cx="2799924" cy="373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GEMM Detail</a:t>
            </a: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1152050" y="3443249"/>
            <a:ext cx="14817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3266725" y="1553725"/>
            <a:ext cx="1757700" cy="14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endParaRPr/>
          </a:p>
        </p:txBody>
      </p:sp>
      <p:sp>
        <p:nvSpPr>
          <p:cNvPr id="680" name="Google Shape;680;p37"/>
          <p:cNvSpPr/>
          <p:nvPr/>
        </p:nvSpPr>
        <p:spPr>
          <a:xfrm>
            <a:off x="3266725" y="3443250"/>
            <a:ext cx="1757700" cy="12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endParaRPr/>
          </a:p>
        </p:txBody>
      </p:sp>
      <p:cxnSp>
        <p:nvCxnSpPr>
          <p:cNvPr id="681" name="Google Shape;681;p37"/>
          <p:cNvCxnSpPr/>
          <p:nvPr/>
        </p:nvCxnSpPr>
        <p:spPr>
          <a:xfrm>
            <a:off x="1152450" y="3443250"/>
            <a:ext cx="387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7"/>
          <p:cNvCxnSpPr/>
          <p:nvPr/>
        </p:nvCxnSpPr>
        <p:spPr>
          <a:xfrm>
            <a:off x="1152450" y="4037250"/>
            <a:ext cx="3872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7"/>
          <p:cNvCxnSpPr/>
          <p:nvPr/>
        </p:nvCxnSpPr>
        <p:spPr>
          <a:xfrm rot="10800000">
            <a:off x="3860725" y="1500625"/>
            <a:ext cx="0" cy="324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7"/>
          <p:cNvCxnSpPr/>
          <p:nvPr/>
        </p:nvCxnSpPr>
        <p:spPr>
          <a:xfrm rot="10800000">
            <a:off x="3266725" y="1515925"/>
            <a:ext cx="0" cy="3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37"/>
          <p:cNvSpPr/>
          <p:nvPr/>
        </p:nvSpPr>
        <p:spPr>
          <a:xfrm>
            <a:off x="1152050" y="3443249"/>
            <a:ext cx="164700" cy="318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86" name="Google Shape;686;p37"/>
          <p:cNvSpPr/>
          <p:nvPr/>
        </p:nvSpPr>
        <p:spPr>
          <a:xfrm>
            <a:off x="1152050" y="3761850"/>
            <a:ext cx="1647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7"/>
          <p:cNvSpPr txBox="1"/>
          <p:nvPr/>
        </p:nvSpPr>
        <p:spPr>
          <a:xfrm>
            <a:off x="3585625" y="4639650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Outer Tile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37"/>
          <p:cNvSpPr txBox="1"/>
          <p:nvPr/>
        </p:nvSpPr>
        <p:spPr>
          <a:xfrm>
            <a:off x="454875" y="3575725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37"/>
          <p:cNvSpPr/>
          <p:nvPr/>
        </p:nvSpPr>
        <p:spPr>
          <a:xfrm rot="5400000">
            <a:off x="3637175" y="1483675"/>
            <a:ext cx="164700" cy="304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690" name="Google Shape;690;p37"/>
          <p:cNvSpPr/>
          <p:nvPr/>
        </p:nvSpPr>
        <p:spPr>
          <a:xfrm rot="5400000">
            <a:off x="3329900" y="1490725"/>
            <a:ext cx="164700" cy="29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1639725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639725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1639725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1639725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1776525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1776525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1776525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1776525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913325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1913325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1913325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913325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2050125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2050125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2050125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2050125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2186925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2186925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2186925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2186925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2332463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2332463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2332463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2332463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2478013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2478013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2478013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2478013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1502925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1502925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1502925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1502925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1366113" y="34432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1366113" y="35956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1366113" y="37480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1366113" y="3900438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7"/>
          <p:cNvSpPr/>
          <p:nvPr/>
        </p:nvSpPr>
        <p:spPr>
          <a:xfrm rot="5400000">
            <a:off x="3723913" y="19920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7"/>
          <p:cNvSpPr/>
          <p:nvPr/>
        </p:nvSpPr>
        <p:spPr>
          <a:xfrm rot="5400000">
            <a:off x="3571513" y="19920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7"/>
          <p:cNvSpPr/>
          <p:nvPr/>
        </p:nvSpPr>
        <p:spPr>
          <a:xfrm rot="5400000">
            <a:off x="3419113" y="19920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"/>
          <p:cNvSpPr/>
          <p:nvPr/>
        </p:nvSpPr>
        <p:spPr>
          <a:xfrm rot="5400000">
            <a:off x="3266713" y="19920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7"/>
          <p:cNvSpPr/>
          <p:nvPr/>
        </p:nvSpPr>
        <p:spPr>
          <a:xfrm rot="5400000">
            <a:off x="3723913" y="21288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7"/>
          <p:cNvSpPr/>
          <p:nvPr/>
        </p:nvSpPr>
        <p:spPr>
          <a:xfrm rot="5400000">
            <a:off x="3571513" y="21288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7"/>
          <p:cNvSpPr/>
          <p:nvPr/>
        </p:nvSpPr>
        <p:spPr>
          <a:xfrm rot="5400000">
            <a:off x="3419113" y="21288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7"/>
          <p:cNvSpPr/>
          <p:nvPr/>
        </p:nvSpPr>
        <p:spPr>
          <a:xfrm rot="5400000">
            <a:off x="3266713" y="21288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7"/>
          <p:cNvSpPr/>
          <p:nvPr/>
        </p:nvSpPr>
        <p:spPr>
          <a:xfrm rot="5400000">
            <a:off x="3723913" y="22656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7"/>
          <p:cNvSpPr/>
          <p:nvPr/>
        </p:nvSpPr>
        <p:spPr>
          <a:xfrm rot="5400000">
            <a:off x="3571513" y="22656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7"/>
          <p:cNvSpPr/>
          <p:nvPr/>
        </p:nvSpPr>
        <p:spPr>
          <a:xfrm rot="5400000">
            <a:off x="3419113" y="22656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"/>
          <p:cNvSpPr/>
          <p:nvPr/>
        </p:nvSpPr>
        <p:spPr>
          <a:xfrm rot="5400000">
            <a:off x="3266713" y="22656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7"/>
          <p:cNvSpPr/>
          <p:nvPr/>
        </p:nvSpPr>
        <p:spPr>
          <a:xfrm rot="5400000">
            <a:off x="3723913" y="24024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 rot="5400000">
            <a:off x="3571513" y="24024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7"/>
          <p:cNvSpPr/>
          <p:nvPr/>
        </p:nvSpPr>
        <p:spPr>
          <a:xfrm rot="5400000">
            <a:off x="3419113" y="24024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7"/>
          <p:cNvSpPr/>
          <p:nvPr/>
        </p:nvSpPr>
        <p:spPr>
          <a:xfrm rot="5400000">
            <a:off x="3266713" y="24024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 rot="5400000">
            <a:off x="3723913" y="2539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 rot="5400000">
            <a:off x="3571513" y="2539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 rot="5400000">
            <a:off x="3419113" y="2539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 rot="5400000">
            <a:off x="3266713" y="2539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/>
          <p:nvPr/>
        </p:nvSpPr>
        <p:spPr>
          <a:xfrm rot="5400000">
            <a:off x="3723913" y="268476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 rot="5400000">
            <a:off x="3571513" y="268476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 rot="5400000">
            <a:off x="3419113" y="268476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 rot="5400000">
            <a:off x="3266713" y="268476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 rot="5400000">
            <a:off x="3723913" y="28303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 rot="5400000">
            <a:off x="3571513" y="28303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 rot="5400000">
            <a:off x="3419113" y="28303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 rot="5400000">
            <a:off x="3266713" y="28303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7"/>
          <p:cNvSpPr/>
          <p:nvPr/>
        </p:nvSpPr>
        <p:spPr>
          <a:xfrm rot="5400000">
            <a:off x="3723913" y="1855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7"/>
          <p:cNvSpPr/>
          <p:nvPr/>
        </p:nvSpPr>
        <p:spPr>
          <a:xfrm rot="5400000">
            <a:off x="3571513" y="1855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7"/>
          <p:cNvSpPr/>
          <p:nvPr/>
        </p:nvSpPr>
        <p:spPr>
          <a:xfrm rot="5400000">
            <a:off x="3419113" y="1855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7"/>
          <p:cNvSpPr/>
          <p:nvPr/>
        </p:nvSpPr>
        <p:spPr>
          <a:xfrm rot="5400000">
            <a:off x="3266713" y="1855225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7"/>
          <p:cNvSpPr/>
          <p:nvPr/>
        </p:nvSpPr>
        <p:spPr>
          <a:xfrm rot="5400000">
            <a:off x="3723913" y="17184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7"/>
          <p:cNvSpPr/>
          <p:nvPr/>
        </p:nvSpPr>
        <p:spPr>
          <a:xfrm rot="5400000">
            <a:off x="3571513" y="17184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7"/>
          <p:cNvSpPr/>
          <p:nvPr/>
        </p:nvSpPr>
        <p:spPr>
          <a:xfrm rot="5400000">
            <a:off x="3419113" y="17184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/>
          <p:cNvSpPr/>
          <p:nvPr/>
        </p:nvSpPr>
        <p:spPr>
          <a:xfrm rot="5400000">
            <a:off x="3266713" y="1718413"/>
            <a:ext cx="136800" cy="136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3" name="Google Shape;763;p37"/>
          <p:cNvCxnSpPr/>
          <p:nvPr/>
        </p:nvCxnSpPr>
        <p:spPr>
          <a:xfrm rot="10800000">
            <a:off x="4463725" y="1500625"/>
            <a:ext cx="0" cy="324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37"/>
          <p:cNvSpPr txBox="1"/>
          <p:nvPr/>
        </p:nvSpPr>
        <p:spPr>
          <a:xfrm>
            <a:off x="1413350" y="2821575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Inner T</a:t>
            </a: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5" name="Google Shape;765;p37"/>
          <p:cNvSpPr/>
          <p:nvPr/>
        </p:nvSpPr>
        <p:spPr>
          <a:xfrm>
            <a:off x="1205275" y="3197551"/>
            <a:ext cx="273000" cy="230100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1500550" y="3197551"/>
            <a:ext cx="273000" cy="230100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1773550" y="3197551"/>
            <a:ext cx="273000" cy="230100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2046550" y="3197551"/>
            <a:ext cx="273000" cy="230100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341825" y="3197551"/>
            <a:ext cx="273000" cy="230100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37"/>
          <p:cNvCxnSpPr/>
          <p:nvPr/>
        </p:nvCxnSpPr>
        <p:spPr>
          <a:xfrm flipH="1" rot="10800000">
            <a:off x="3860725" y="3281250"/>
            <a:ext cx="1992300" cy="17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7"/>
          <p:cNvCxnSpPr/>
          <p:nvPr/>
        </p:nvCxnSpPr>
        <p:spPr>
          <a:xfrm>
            <a:off x="3860725" y="4033950"/>
            <a:ext cx="2011500" cy="2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2" name="Google Shape;772;p37"/>
          <p:cNvPicPr preferRelativeResize="0"/>
          <p:nvPr/>
        </p:nvPicPr>
        <p:blipFill rotWithShape="1">
          <a:blip r:embed="rId3">
            <a:alphaModFix/>
          </a:blip>
          <a:srcRect b="7577" l="3123" r="8145" t="8409"/>
          <a:stretch/>
        </p:blipFill>
        <p:spPr>
          <a:xfrm>
            <a:off x="5853125" y="3267938"/>
            <a:ext cx="1800225" cy="7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7"/>
          <p:cNvSpPr/>
          <p:nvPr/>
        </p:nvSpPr>
        <p:spPr>
          <a:xfrm>
            <a:off x="3490453" y="3746439"/>
            <a:ext cx="1439050" cy="621225"/>
          </a:xfrm>
          <a:custGeom>
            <a:rect b="b" l="l" r="r" t="t"/>
            <a:pathLst>
              <a:path extrusionOk="0" h="24849" w="57562">
                <a:moveTo>
                  <a:pt x="8663" y="1203"/>
                </a:moveTo>
                <a:cubicBezTo>
                  <a:pt x="16798" y="1306"/>
                  <a:pt x="58914" y="-1783"/>
                  <a:pt x="57472" y="1821"/>
                </a:cubicBezTo>
                <a:cubicBezTo>
                  <a:pt x="56030" y="5425"/>
                  <a:pt x="219" y="19121"/>
                  <a:pt x="13" y="22828"/>
                </a:cubicBezTo>
                <a:cubicBezTo>
                  <a:pt x="-193" y="26535"/>
                  <a:pt x="46866" y="23857"/>
                  <a:pt x="56237" y="24063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74" name="Google Shape;774;p37"/>
          <p:cNvSpPr/>
          <p:nvPr/>
        </p:nvSpPr>
        <p:spPr>
          <a:xfrm flipH="1" rot="-5347116">
            <a:off x="2988778" y="1555355"/>
            <a:ext cx="273032" cy="273129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7"/>
          <p:cNvSpPr/>
          <p:nvPr/>
        </p:nvSpPr>
        <p:spPr>
          <a:xfrm flipH="1" rot="-5347116">
            <a:off x="2984255" y="1850706"/>
            <a:ext cx="273032" cy="273129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7"/>
          <p:cNvSpPr/>
          <p:nvPr/>
        </p:nvSpPr>
        <p:spPr>
          <a:xfrm flipH="1" rot="-5347116">
            <a:off x="2980074" y="2123777"/>
            <a:ext cx="273032" cy="273129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7"/>
          <p:cNvSpPr/>
          <p:nvPr/>
        </p:nvSpPr>
        <p:spPr>
          <a:xfrm flipH="1" rot="-5347116">
            <a:off x="2975892" y="2396847"/>
            <a:ext cx="273032" cy="273129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7"/>
          <p:cNvSpPr/>
          <p:nvPr/>
        </p:nvSpPr>
        <p:spPr>
          <a:xfrm flipH="1" rot="-5347116">
            <a:off x="2971370" y="2692198"/>
            <a:ext cx="273032" cy="273129"/>
          </a:xfrm>
          <a:prstGeom prst="uturnArrow">
            <a:avLst>
              <a:gd fmla="val 25000" name="adj1"/>
              <a:gd fmla="val 25000" name="adj2"/>
              <a:gd fmla="val 26574" name="adj3"/>
              <a:gd fmla="val 43750" name="adj4"/>
              <a:gd fmla="val 100000" name="adj5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6610850" y="895875"/>
            <a:ext cx="959100" cy="129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</a:t>
            </a: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6766100" y="1697275"/>
            <a:ext cx="64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C_buf</a:t>
            </a:r>
            <a:endParaRPr sz="1300"/>
          </a:p>
        </p:txBody>
      </p:sp>
      <p:sp>
        <p:nvSpPr>
          <p:cNvPr id="781" name="Google Shape;781;p37"/>
          <p:cNvSpPr/>
          <p:nvPr/>
        </p:nvSpPr>
        <p:spPr>
          <a:xfrm>
            <a:off x="6766100" y="1264800"/>
            <a:ext cx="6486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Mul_add</a:t>
            </a:r>
            <a:endParaRPr sz="900"/>
          </a:p>
        </p:txBody>
      </p:sp>
      <p:cxnSp>
        <p:nvCxnSpPr>
          <p:cNvPr id="782" name="Google Shape;782;p37"/>
          <p:cNvCxnSpPr/>
          <p:nvPr/>
        </p:nvCxnSpPr>
        <p:spPr>
          <a:xfrm flipH="1" rot="10800000">
            <a:off x="3895725" y="901850"/>
            <a:ext cx="2668800" cy="6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7"/>
          <p:cNvCxnSpPr>
            <a:stCxn id="759" idx="0"/>
          </p:cNvCxnSpPr>
          <p:nvPr/>
        </p:nvCxnSpPr>
        <p:spPr>
          <a:xfrm>
            <a:off x="3860713" y="1786813"/>
            <a:ext cx="2713200" cy="4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37"/>
          <p:cNvSpPr txBox="1"/>
          <p:nvPr/>
        </p:nvSpPr>
        <p:spPr>
          <a:xfrm>
            <a:off x="5853095" y="4127875"/>
            <a:ext cx="18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Outer Product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7784750" y="895875"/>
            <a:ext cx="959100" cy="1297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</a:t>
            </a: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7940000" y="1697275"/>
            <a:ext cx="648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C_buf</a:t>
            </a:r>
            <a:endParaRPr sz="1300"/>
          </a:p>
        </p:txBody>
      </p:sp>
      <p:sp>
        <p:nvSpPr>
          <p:cNvPr id="787" name="Google Shape;787;p37"/>
          <p:cNvSpPr/>
          <p:nvPr/>
        </p:nvSpPr>
        <p:spPr>
          <a:xfrm>
            <a:off x="7940000" y="1264800"/>
            <a:ext cx="648600" cy="40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Mul_add</a:t>
            </a:r>
            <a:endParaRPr sz="900"/>
          </a:p>
        </p:txBody>
      </p:sp>
      <p:sp>
        <p:nvSpPr>
          <p:cNvPr id="788" name="Google Shape;788;p37"/>
          <p:cNvSpPr/>
          <p:nvPr/>
        </p:nvSpPr>
        <p:spPr>
          <a:xfrm>
            <a:off x="7540850" y="1307850"/>
            <a:ext cx="2730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7540850" y="1567825"/>
            <a:ext cx="2730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7"/>
          <p:cNvSpPr/>
          <p:nvPr/>
        </p:nvSpPr>
        <p:spPr>
          <a:xfrm rot="10800000">
            <a:off x="7511750" y="1827800"/>
            <a:ext cx="2730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 Result</a:t>
            </a:r>
            <a:endParaRPr/>
          </a:p>
        </p:txBody>
      </p:sp>
      <p:sp>
        <p:nvSpPr>
          <p:cNvPr id="796" name="Google Shape;796;p38"/>
          <p:cNvSpPr txBox="1"/>
          <p:nvPr/>
        </p:nvSpPr>
        <p:spPr>
          <a:xfrm>
            <a:off x="5055150" y="560200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SIZE=2048, NNZ =4194, Sparsity=0.1%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38"/>
          <p:cNvSpPr txBox="1"/>
          <p:nvPr/>
        </p:nvSpPr>
        <p:spPr>
          <a:xfrm>
            <a:off x="4872888" y="2615075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Naive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8" name="Google Shape;7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322" y="1775566"/>
            <a:ext cx="5069930" cy="8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8"/>
          <p:cNvSpPr txBox="1"/>
          <p:nvPr/>
        </p:nvSpPr>
        <p:spPr>
          <a:xfrm>
            <a:off x="4872888" y="4375925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Ours(Partition = 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0" name="Google Shape;800;p38"/>
          <p:cNvPicPr preferRelativeResize="0"/>
          <p:nvPr/>
        </p:nvPicPr>
        <p:blipFill rotWithShape="1">
          <a:blip r:embed="rId4">
            <a:alphaModFix/>
          </a:blip>
          <a:srcRect b="16977" l="1613" r="0" t="10285"/>
          <a:stretch/>
        </p:blipFill>
        <p:spPr>
          <a:xfrm>
            <a:off x="4147213" y="3532925"/>
            <a:ext cx="4713675" cy="7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8"/>
          <p:cNvSpPr/>
          <p:nvPr/>
        </p:nvSpPr>
        <p:spPr>
          <a:xfrm>
            <a:off x="5745900" y="3505400"/>
            <a:ext cx="780000" cy="75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2" name="Google Shape;80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63" y="1441800"/>
            <a:ext cx="3171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39"/>
          <p:cNvPicPr preferRelativeResize="0"/>
          <p:nvPr/>
        </p:nvPicPr>
        <p:blipFill rotWithShape="1">
          <a:blip r:embed="rId3">
            <a:alphaModFix/>
          </a:blip>
          <a:srcRect b="21172" l="0" r="0" t="0"/>
          <a:stretch/>
        </p:blipFill>
        <p:spPr>
          <a:xfrm>
            <a:off x="4147225" y="1799450"/>
            <a:ext cx="4713650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 Result</a:t>
            </a:r>
            <a:endParaRPr/>
          </a:p>
        </p:txBody>
      </p:sp>
      <p:sp>
        <p:nvSpPr>
          <p:cNvPr id="809" name="Google Shape;809;p39"/>
          <p:cNvSpPr txBox="1"/>
          <p:nvPr/>
        </p:nvSpPr>
        <p:spPr>
          <a:xfrm>
            <a:off x="5055150" y="560200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SIZE=2048, NNZ =4194, Sparsity=0.1%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39"/>
          <p:cNvSpPr txBox="1"/>
          <p:nvPr/>
        </p:nvSpPr>
        <p:spPr>
          <a:xfrm>
            <a:off x="4872888" y="2615075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Ours(Partition = 4)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4872888" y="4375925"/>
            <a:ext cx="33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Ours(</a:t>
            </a: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Partition = 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2" name="Google Shape;812;p39"/>
          <p:cNvSpPr/>
          <p:nvPr/>
        </p:nvSpPr>
        <p:spPr>
          <a:xfrm>
            <a:off x="6587675" y="1799450"/>
            <a:ext cx="494400" cy="75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3" name="Google Shape;813;p39"/>
          <p:cNvPicPr preferRelativeResize="0"/>
          <p:nvPr/>
        </p:nvPicPr>
        <p:blipFill rotWithShape="1">
          <a:blip r:embed="rId4">
            <a:alphaModFix/>
          </a:blip>
          <a:srcRect b="16977" l="1613" r="0" t="10285"/>
          <a:stretch/>
        </p:blipFill>
        <p:spPr>
          <a:xfrm>
            <a:off x="4147213" y="3532925"/>
            <a:ext cx="4713675" cy="7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9"/>
          <p:cNvSpPr/>
          <p:nvPr/>
        </p:nvSpPr>
        <p:spPr>
          <a:xfrm>
            <a:off x="6587675" y="3505375"/>
            <a:ext cx="386100" cy="75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5" name="Google Shape;8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588" y="3187000"/>
            <a:ext cx="3171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688" y="1273250"/>
            <a:ext cx="30956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We meet</a:t>
            </a:r>
            <a:endParaRPr/>
          </a:p>
        </p:txBody>
      </p:sp>
      <p:sp>
        <p:nvSpPr>
          <p:cNvPr id="822" name="Google Shape;82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variable boundery size NNZ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cosim fail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 Cosim - 1 </a:t>
            </a:r>
            <a:endParaRPr/>
          </a:p>
        </p:txBody>
      </p:sp>
      <p:sp>
        <p:nvSpPr>
          <p:cNvPr id="828" name="Google Shape;828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Probloem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Top function 'GCN’ is not invoked in the test bench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solution: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zh-TW"/>
              <a:t>在project setting 中</a:t>
            </a:r>
            <a:r>
              <a:rPr lang="zh-TW"/>
              <a:t>選擇的 top function 必須要在testbench中被呼叫</a:t>
            </a:r>
            <a:endParaRPr/>
          </a:p>
        </p:txBody>
      </p:sp>
      <p:pic>
        <p:nvPicPr>
          <p:cNvPr id="829" name="Google Shape;8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13" y="3658050"/>
            <a:ext cx="7657475" cy="5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Topics include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2005600"/>
            <a:ext cx="81036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TW" sz="1800"/>
              <a:t>Team leader : 胡晉瑄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zh-TW" sz="1800"/>
              <a:t>Project title: Scalable Streaming Accelerator of Graph Convolution Network 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 Cosim - 2</a:t>
            </a:r>
            <a:endParaRPr/>
          </a:p>
        </p:txBody>
      </p:sp>
      <p:sp>
        <p:nvSpPr>
          <p:cNvPr id="835" name="Google Shape;835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Probloem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System recieved a signal named SIGSEGV and th program has to stop immediately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solution: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zh-TW"/>
              <a:t>如果有宣告Interface maxi 的話，在cosim也需要宣告 interface 的 depth</a:t>
            </a:r>
            <a:endParaRPr/>
          </a:p>
        </p:txBody>
      </p:sp>
      <p:pic>
        <p:nvPicPr>
          <p:cNvPr id="836" name="Google Shape;8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0113"/>
            <a:ext cx="9143999" cy="11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63" y="2443163"/>
            <a:ext cx="72294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 Cosim - 3</a:t>
            </a:r>
            <a:endParaRPr/>
          </a:p>
        </p:txBody>
      </p:sp>
      <p:sp>
        <p:nvSpPr>
          <p:cNvPr id="843" name="Google Shape;843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Probloem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Aborting co-simultaion: C TB simulation failed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solution: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zh-TW"/>
              <a:t>Csim</a:t>
            </a:r>
            <a:r>
              <a:rPr lang="zh-TW"/>
              <a:t>有過 但 cosim遇到這個問題，主要是因為maxi 雖然有宣告depth ，但是depth必須等於array 的 size 才可以正確運作</a:t>
            </a:r>
            <a:endParaRPr/>
          </a:p>
        </p:txBody>
      </p:sp>
      <p:pic>
        <p:nvPicPr>
          <p:cNvPr id="844" name="Google Shape;8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4117005"/>
            <a:ext cx="9143999" cy="7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in Sparse Design</a:t>
            </a:r>
            <a:endParaRPr/>
          </a:p>
        </p:txBody>
      </p:sp>
      <p:sp>
        <p:nvSpPr>
          <p:cNvPr id="850" name="Google Shape;850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Each tile has different</a:t>
            </a:r>
            <a:r>
              <a:rPr lang="zh-TW"/>
              <a:t> NNZ, so we can’t control PE like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zh-TW"/>
              <a:t>Use total NNZ to control the flow, and use other information i.e. row_size to check the condition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</a:t>
            </a:r>
            <a:endParaRPr/>
          </a:p>
        </p:txBody>
      </p:sp>
      <p:sp>
        <p:nvSpPr>
          <p:cNvPr id="856" name="Google Shape;856;p4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https://github.com/th005151/NYCU_HLS_FP_GCN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Statement - Content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•Graph Convolution networks (GCNs), an emerging deep learning model class, can extract meaningful representations from highly expressive graph-structured data and are therefore gaining popularity for wider ranges of applications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050" y="3095650"/>
            <a:ext cx="3982125" cy="16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Statement - Issue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7200"/>
              <a:t>GNNs inherit both the irregular processing dataflow (aggregation) of graph analytic and the regular computing pattern of DNNs. 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7200"/>
              <a:t>Sparse + Dense, Random Access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7200"/>
              <a:t>A real-world graph can be extremely huge  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7200"/>
              <a:t>Need tiling mechanism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7200"/>
              <a:t>The power-law distribution of the big real-world graph </a:t>
            </a:r>
            <a:endParaRPr sz="7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7200"/>
              <a:t>Need to balance the data access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00"/>
              <a:t>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Statement - Objective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•Objective: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Can Handle Large-Scale Dataset. e.g. Reddit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Faster than Modern CPU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2016238" y="2205425"/>
            <a:ext cx="5151000" cy="10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Block Diagram &amp; Operation Flow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533763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9"/>
          <p:cNvSpPr/>
          <p:nvPr/>
        </p:nvSpPr>
        <p:spPr>
          <a:xfrm>
            <a:off x="2140813" y="2477150"/>
            <a:ext cx="1065300" cy="5445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SPMM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088" y="4308950"/>
            <a:ext cx="2571172" cy="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4014438" y="2477150"/>
            <a:ext cx="1065300" cy="5445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DMM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330488" y="2672450"/>
            <a:ext cx="5031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334338" y="2672450"/>
            <a:ext cx="5031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50529" r="41642" t="0"/>
          <a:stretch/>
        </p:blipFill>
        <p:spPr>
          <a:xfrm>
            <a:off x="2634933" y="3768150"/>
            <a:ext cx="201250" cy="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5888063" y="2477150"/>
            <a:ext cx="1065300" cy="5445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Activation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204113" y="2672450"/>
            <a:ext cx="5031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57430" r="26915" t="0"/>
          <a:stretch/>
        </p:blipFill>
        <p:spPr>
          <a:xfrm>
            <a:off x="791238" y="2482000"/>
            <a:ext cx="402500" cy="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3432838" y="1731775"/>
            <a:ext cx="23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Convolution Network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72800" r="9852" t="0"/>
          <a:stretch/>
        </p:blipFill>
        <p:spPr>
          <a:xfrm>
            <a:off x="4416087" y="3768150"/>
            <a:ext cx="446000" cy="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 rot="-5400000">
            <a:off x="2484013" y="3519450"/>
            <a:ext cx="5031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-5400000">
            <a:off x="4295538" y="3519450"/>
            <a:ext cx="5031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7346038" y="2672450"/>
            <a:ext cx="5031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9137" y="2552300"/>
            <a:ext cx="67110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3120050" y="2272250"/>
            <a:ext cx="9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031450" y="2272238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Area of Work &amp; Platform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 would design a streaming GCN layer which Operation including sparse matrix , dense matrix and Relu.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Platform: PYNQ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7500" y="2814525"/>
            <a:ext cx="3935675" cy="20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5734875" y="2757675"/>
            <a:ext cx="1260600" cy="2241000"/>
          </a:xfrm>
          <a:prstGeom prst="frame">
            <a:avLst>
              <a:gd fmla="val 4890" name="adj1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866375" y="2442675"/>
            <a:ext cx="9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Our work</a:t>
            </a:r>
            <a:endParaRPr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