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58" r:id="rId3"/>
    <p:sldId id="262" r:id="rId4"/>
    <p:sldId id="260" r:id="rId5"/>
    <p:sldId id="267" r:id="rId6"/>
    <p:sldId id="264" r:id="rId7"/>
    <p:sldId id="265" r:id="rId8"/>
    <p:sldId id="268" r:id="rId9"/>
    <p:sldId id="269" r:id="rId10"/>
    <p:sldId id="270" r:id="rId11"/>
    <p:sldId id="271" r:id="rId12"/>
    <p:sldId id="283" r:id="rId13"/>
    <p:sldId id="289" r:id="rId14"/>
    <p:sldId id="275" r:id="rId15"/>
    <p:sldId id="284" r:id="rId16"/>
    <p:sldId id="290" r:id="rId17"/>
    <p:sldId id="280" r:id="rId18"/>
    <p:sldId id="286" r:id="rId19"/>
    <p:sldId id="292" r:id="rId20"/>
    <p:sldId id="293" r:id="rId21"/>
    <p:sldId id="281" r:id="rId22"/>
    <p:sldId id="294" r:id="rId23"/>
    <p:sldId id="288" r:id="rId24"/>
    <p:sldId id="25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120EB-4F3D-18F5-CD49-6EA6CC419C45}" v="898" dt="2022-03-23T06:13:45.458"/>
    <p1510:client id="{228E8AF1-10DA-9269-2BED-F3511C4CE23D}" v="2914" dt="2022-03-21T10:30:24.068"/>
    <p1510:client id="{297DC7FD-7492-F625-58EE-A8EE21580D60}" v="587" dt="2022-03-21T06:19:51.553"/>
    <p1510:client id="{2A0A355E-3359-03B8-EC34-1FFABA19CAD0}" v="684" dt="2022-03-29T16:30:51.243"/>
    <p1510:client id="{2F4FB940-E2AD-4766-AE2B-85ECC451D6FF}" v="3" dt="2022-03-21T05:30:54.511"/>
    <p1510:client id="{3074082B-1B46-7712-1547-73A3C72CF274}" v="2" dt="2022-03-21T05:31:26.617"/>
    <p1510:client id="{5ADE81DB-3589-BAC2-8B07-50CCC956C64F}" v="331" dt="2022-03-26T11:51:31.546"/>
    <p1510:client id="{AD1D4680-F7A7-219C-079F-E2A9C2E567B6}" v="113" dt="2022-03-21T06:29:10.722"/>
    <p1510:client id="{E19BB772-2B7D-4CF5-9AEC-DCAED59640E9}" v="13" dt="2022-03-23T14:57:21.893"/>
    <p1510:client id="{F4753D02-7DEA-4101-A67A-6CF0448B6E18}" v="3" dt="2022-03-21T05:31:15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A80D1-8457-48FB-AD7C-720B787CCE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3B20163-C65B-406A-A028-18637E5437BD}">
      <dgm:prSet phldr="0"/>
      <dgm:spPr/>
      <dgm:t>
        <a:bodyPr/>
        <a:lstStyle/>
        <a:p>
          <a:r>
            <a:rPr lang="en-US" dirty="0"/>
            <a:t>1 2</a:t>
          </a:r>
        </a:p>
      </dgm:t>
    </dgm:pt>
    <dgm:pt modelId="{178D0C5F-38B4-4993-859D-061BA3CD5ED4}" type="parTrans" cxnId="{3E578A29-C0F3-4FC3-B208-26CDC82EAFDF}">
      <dgm:prSet/>
      <dgm:spPr/>
    </dgm:pt>
    <dgm:pt modelId="{4EFB5FD0-4BD3-4D48-A2C5-7FD8CC589B75}" type="sibTrans" cxnId="{3E578A29-C0F3-4FC3-B208-26CDC82EAFDF}">
      <dgm:prSet/>
      <dgm:spPr/>
    </dgm:pt>
    <dgm:pt modelId="{59E7EFCD-5079-4A5B-9F08-F6D631EB98C1}">
      <dgm:prSet phldr="0"/>
      <dgm:spPr/>
      <dgm:t>
        <a:bodyPr/>
        <a:lstStyle/>
        <a:p>
          <a:r>
            <a:rPr lang="en-US" dirty="0"/>
            <a:t>3 4 5 6</a:t>
          </a:r>
        </a:p>
      </dgm:t>
    </dgm:pt>
    <dgm:pt modelId="{503C4FF2-FC61-4000-B1E0-B7101CA05355}" type="parTrans" cxnId="{DB22D5C6-62DD-4A25-B00F-AE4B142359BA}">
      <dgm:prSet/>
      <dgm:spPr/>
    </dgm:pt>
    <dgm:pt modelId="{B92EC3D4-A11C-48D4-B046-82C38D977E00}" type="sibTrans" cxnId="{DB22D5C6-62DD-4A25-B00F-AE4B142359BA}">
      <dgm:prSet/>
      <dgm:spPr/>
    </dgm:pt>
    <dgm:pt modelId="{6787CB38-EC20-4DE0-A7A0-22D0959D553D}" type="pres">
      <dgm:prSet presAssocID="{1B8A80D1-8457-48FB-AD7C-720B787CCE0F}" presName="Name0" presStyleCnt="0">
        <dgm:presLayoutVars>
          <dgm:dir/>
          <dgm:animLvl val="lvl"/>
          <dgm:resizeHandles val="exact"/>
        </dgm:presLayoutVars>
      </dgm:prSet>
      <dgm:spPr/>
    </dgm:pt>
    <dgm:pt modelId="{54893A2B-4C43-4ECB-BD06-529A0F156EFB}" type="pres">
      <dgm:prSet presAssocID="{33B20163-C65B-406A-A028-18637E5437BD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EE68F7-0C1D-4BCD-B7DA-888B0BA3855B}" type="pres">
      <dgm:prSet presAssocID="{4EFB5FD0-4BD3-4D48-A2C5-7FD8CC589B75}" presName="parTxOnlySpace" presStyleCnt="0"/>
      <dgm:spPr/>
    </dgm:pt>
    <dgm:pt modelId="{5D7EF833-9A98-458D-BA0E-41A083F9FE09}" type="pres">
      <dgm:prSet presAssocID="{59E7EFCD-5079-4A5B-9F08-F6D631EB98C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E578A29-C0F3-4FC3-B208-26CDC82EAFDF}" srcId="{1B8A80D1-8457-48FB-AD7C-720B787CCE0F}" destId="{33B20163-C65B-406A-A028-18637E5437BD}" srcOrd="0" destOrd="0" parTransId="{178D0C5F-38B4-4993-859D-061BA3CD5ED4}" sibTransId="{4EFB5FD0-4BD3-4D48-A2C5-7FD8CC589B75}"/>
    <dgm:cxn modelId="{D1F5B6BA-112D-4CBE-9D79-5C4397B89A72}" type="presOf" srcId="{1B8A80D1-8457-48FB-AD7C-720B787CCE0F}" destId="{6787CB38-EC20-4DE0-A7A0-22D0959D553D}" srcOrd="0" destOrd="0" presId="urn:microsoft.com/office/officeart/2005/8/layout/chevron1"/>
    <dgm:cxn modelId="{DB22D5C6-62DD-4A25-B00F-AE4B142359BA}" srcId="{1B8A80D1-8457-48FB-AD7C-720B787CCE0F}" destId="{59E7EFCD-5079-4A5B-9F08-F6D631EB98C1}" srcOrd="1" destOrd="0" parTransId="{503C4FF2-FC61-4000-B1E0-B7101CA05355}" sibTransId="{B92EC3D4-A11C-48D4-B046-82C38D977E00}"/>
    <dgm:cxn modelId="{6EDF5BC8-7475-45EC-8DAC-D1B19353BC4D}" type="presOf" srcId="{59E7EFCD-5079-4A5B-9F08-F6D631EB98C1}" destId="{5D7EF833-9A98-458D-BA0E-41A083F9FE09}" srcOrd="0" destOrd="0" presId="urn:microsoft.com/office/officeart/2005/8/layout/chevron1"/>
    <dgm:cxn modelId="{35404ED5-038E-4378-B0FF-B5231641876A}" type="presOf" srcId="{33B20163-C65B-406A-A028-18637E5437BD}" destId="{54893A2B-4C43-4ECB-BD06-529A0F156EFB}" srcOrd="0" destOrd="0" presId="urn:microsoft.com/office/officeart/2005/8/layout/chevron1"/>
    <dgm:cxn modelId="{D71D7A52-3186-49D0-B5AE-531AB6295421}" type="presParOf" srcId="{6787CB38-EC20-4DE0-A7A0-22D0959D553D}" destId="{54893A2B-4C43-4ECB-BD06-529A0F156EFB}" srcOrd="0" destOrd="0" presId="urn:microsoft.com/office/officeart/2005/8/layout/chevron1"/>
    <dgm:cxn modelId="{919F0789-1B69-4EC5-B373-1F4528A792F4}" type="presParOf" srcId="{6787CB38-EC20-4DE0-A7A0-22D0959D553D}" destId="{53EE68F7-0C1D-4BCD-B7DA-888B0BA3855B}" srcOrd="1" destOrd="0" presId="urn:microsoft.com/office/officeart/2005/8/layout/chevron1"/>
    <dgm:cxn modelId="{2DD894C8-D607-404D-8E67-EF64D025218E}" type="presParOf" srcId="{6787CB38-EC20-4DE0-A7A0-22D0959D553D}" destId="{5D7EF833-9A98-458D-BA0E-41A083F9FE0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8A80D1-8457-48FB-AD7C-720B787CCE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CD570FC-4515-4959-A097-B5117B1C5B47}">
      <dgm:prSet phldrT="[文字]" phldr="0"/>
      <dgm:spPr/>
      <dgm:t>
        <a:bodyPr/>
        <a:lstStyle/>
        <a:p>
          <a:r>
            <a:rPr lang="zh-TW" altLang="en-US" dirty="0">
              <a:latin typeface="Calibri"/>
            </a:rPr>
            <a:t>1 2</a:t>
          </a:r>
          <a:endParaRPr lang="zh-TW" dirty="0"/>
        </a:p>
      </dgm:t>
    </dgm:pt>
    <dgm:pt modelId="{1FC8FE31-9859-41F6-B16F-9B4EA9542054}" type="parTrans" cxnId="{24AF4388-31AE-4291-B8CF-7F1821E4EDE5}">
      <dgm:prSet/>
      <dgm:spPr/>
    </dgm:pt>
    <dgm:pt modelId="{42E073ED-C705-4282-9901-02F9022E3711}" type="sibTrans" cxnId="{24AF4388-31AE-4291-B8CF-7F1821E4EDE5}">
      <dgm:prSet/>
      <dgm:spPr/>
    </dgm:pt>
    <dgm:pt modelId="{8B78AE39-28D0-40CF-9BAD-A0BACCE4896E}">
      <dgm:prSet phldr="0"/>
      <dgm:spPr/>
      <dgm:t>
        <a:bodyPr/>
        <a:lstStyle/>
        <a:p>
          <a:pPr rtl="0"/>
          <a:r>
            <a:rPr lang="zh-TW" dirty="0"/>
            <a:t>3 4 5 6</a:t>
          </a:r>
          <a:endParaRPr lang="en-US" altLang="zh-TW" dirty="0"/>
        </a:p>
      </dgm:t>
    </dgm:pt>
    <dgm:pt modelId="{94B40EAE-F0F0-4183-B80A-5F64C0899DB2}" type="parTrans" cxnId="{64319402-2398-4E90-B521-47DF1597A559}">
      <dgm:prSet/>
      <dgm:spPr/>
    </dgm:pt>
    <dgm:pt modelId="{FA7083DF-DC27-4B5C-9804-260C7411EFBE}" type="sibTrans" cxnId="{64319402-2398-4E90-B521-47DF1597A559}">
      <dgm:prSet/>
      <dgm:spPr/>
    </dgm:pt>
    <dgm:pt modelId="{6787CB38-EC20-4DE0-A7A0-22D0959D553D}" type="pres">
      <dgm:prSet presAssocID="{1B8A80D1-8457-48FB-AD7C-720B787CCE0F}" presName="Name0" presStyleCnt="0">
        <dgm:presLayoutVars>
          <dgm:dir/>
          <dgm:animLvl val="lvl"/>
          <dgm:resizeHandles val="exact"/>
        </dgm:presLayoutVars>
      </dgm:prSet>
      <dgm:spPr/>
    </dgm:pt>
    <dgm:pt modelId="{AB2C3BC7-A4C8-4913-AC32-62D3C66FDB84}" type="pres">
      <dgm:prSet presAssocID="{8B78AE39-28D0-40CF-9BAD-A0BACCE4896E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221843C-CBDD-4BF6-BE26-AA6AAB4D0B77}" type="pres">
      <dgm:prSet presAssocID="{FA7083DF-DC27-4B5C-9804-260C7411EFBE}" presName="parTxOnlySpace" presStyleCnt="0"/>
      <dgm:spPr/>
    </dgm:pt>
    <dgm:pt modelId="{F97AD86C-1F1E-4086-A238-7B469DDC65C9}" type="pres">
      <dgm:prSet presAssocID="{ACD570FC-4515-4959-A097-B5117B1C5B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4319402-2398-4E90-B521-47DF1597A559}" srcId="{1B8A80D1-8457-48FB-AD7C-720B787CCE0F}" destId="{8B78AE39-28D0-40CF-9BAD-A0BACCE4896E}" srcOrd="0" destOrd="0" parTransId="{94B40EAE-F0F0-4183-B80A-5F64C0899DB2}" sibTransId="{FA7083DF-DC27-4B5C-9804-260C7411EFBE}"/>
    <dgm:cxn modelId="{F5690970-41BA-47FB-A827-8DB0CAF7DE89}" type="presOf" srcId="{8B78AE39-28D0-40CF-9BAD-A0BACCE4896E}" destId="{AB2C3BC7-A4C8-4913-AC32-62D3C66FDB84}" srcOrd="0" destOrd="0" presId="urn:microsoft.com/office/officeart/2005/8/layout/chevron1"/>
    <dgm:cxn modelId="{24AF4388-31AE-4291-B8CF-7F1821E4EDE5}" srcId="{1B8A80D1-8457-48FB-AD7C-720B787CCE0F}" destId="{ACD570FC-4515-4959-A097-B5117B1C5B47}" srcOrd="1" destOrd="0" parTransId="{1FC8FE31-9859-41F6-B16F-9B4EA9542054}" sibTransId="{42E073ED-C705-4282-9901-02F9022E3711}"/>
    <dgm:cxn modelId="{C503519C-3FB4-4BF3-92C4-0C6BE08143A5}" type="presOf" srcId="{ACD570FC-4515-4959-A097-B5117B1C5B47}" destId="{F97AD86C-1F1E-4086-A238-7B469DDC65C9}" srcOrd="0" destOrd="0" presId="urn:microsoft.com/office/officeart/2005/8/layout/chevron1"/>
    <dgm:cxn modelId="{D1F5B6BA-112D-4CBE-9D79-5C4397B89A72}" type="presOf" srcId="{1B8A80D1-8457-48FB-AD7C-720B787CCE0F}" destId="{6787CB38-EC20-4DE0-A7A0-22D0959D553D}" srcOrd="0" destOrd="0" presId="urn:microsoft.com/office/officeart/2005/8/layout/chevron1"/>
    <dgm:cxn modelId="{ED1E1C94-0FD1-42F9-B4F2-D124757289F6}" type="presParOf" srcId="{6787CB38-EC20-4DE0-A7A0-22D0959D553D}" destId="{AB2C3BC7-A4C8-4913-AC32-62D3C66FDB84}" srcOrd="0" destOrd="0" presId="urn:microsoft.com/office/officeart/2005/8/layout/chevron1"/>
    <dgm:cxn modelId="{90DFF887-F9EB-4877-AFB1-233A8C32369F}" type="presParOf" srcId="{6787CB38-EC20-4DE0-A7A0-22D0959D553D}" destId="{1221843C-CBDD-4BF6-BE26-AA6AAB4D0B77}" srcOrd="1" destOrd="0" presId="urn:microsoft.com/office/officeart/2005/8/layout/chevron1"/>
    <dgm:cxn modelId="{3D202A1D-EC31-44CD-B329-B456994B666B}" type="presParOf" srcId="{6787CB38-EC20-4DE0-A7A0-22D0959D553D}" destId="{F97AD86C-1F1E-4086-A238-7B469DDC65C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8A80D1-8457-48FB-AD7C-720B787CCE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CD570FC-4515-4959-A097-B5117B1C5B47}">
      <dgm:prSet phldrT="[文字]" phldr="0"/>
      <dgm:spPr/>
      <dgm:t>
        <a:bodyPr/>
        <a:lstStyle/>
        <a:p>
          <a:pPr rtl="0"/>
          <a:r>
            <a:rPr lang="zh-TW" altLang="en-US" dirty="0">
              <a:latin typeface="Calibri"/>
            </a:rPr>
            <a:t>3 4 5 6 </a:t>
          </a:r>
        </a:p>
      </dgm:t>
    </dgm:pt>
    <dgm:pt modelId="{1FC8FE31-9859-41F6-B16F-9B4EA9542054}" type="parTrans" cxnId="{24AF4388-31AE-4291-B8CF-7F1821E4EDE5}">
      <dgm:prSet/>
      <dgm:spPr/>
    </dgm:pt>
    <dgm:pt modelId="{42E073ED-C705-4282-9901-02F9022E3711}" type="sibTrans" cxnId="{24AF4388-31AE-4291-B8CF-7F1821E4EDE5}">
      <dgm:prSet/>
      <dgm:spPr/>
    </dgm:pt>
    <dgm:pt modelId="{8B78AE39-28D0-40CF-9BAD-A0BACCE4896E}">
      <dgm:prSet phldr="0"/>
      <dgm:spPr/>
      <dgm:t>
        <a:bodyPr/>
        <a:lstStyle/>
        <a:p>
          <a:pPr rtl="0"/>
          <a:r>
            <a:rPr lang="en-US" altLang="zh-TW" dirty="0">
              <a:latin typeface="Calibri"/>
            </a:rPr>
            <a:t>1</a:t>
          </a:r>
          <a:endParaRPr lang="en-US" altLang="zh-TW" dirty="0"/>
        </a:p>
      </dgm:t>
    </dgm:pt>
    <dgm:pt modelId="{94B40EAE-F0F0-4183-B80A-5F64C0899DB2}" type="parTrans" cxnId="{64319402-2398-4E90-B521-47DF1597A559}">
      <dgm:prSet/>
      <dgm:spPr/>
    </dgm:pt>
    <dgm:pt modelId="{FA7083DF-DC27-4B5C-9804-260C7411EFBE}" type="sibTrans" cxnId="{64319402-2398-4E90-B521-47DF1597A559}">
      <dgm:prSet/>
      <dgm:spPr/>
    </dgm:pt>
    <dgm:pt modelId="{9DE46433-9408-424A-B605-AE0AA072CF48}">
      <dgm:prSet phldr="0"/>
      <dgm:spPr/>
      <dgm:t>
        <a:bodyPr/>
        <a:lstStyle/>
        <a:p>
          <a:r>
            <a:rPr lang="zh-TW" altLang="en-US" dirty="0">
              <a:latin typeface="Calibri"/>
            </a:rPr>
            <a:t>2</a:t>
          </a:r>
          <a:endParaRPr lang="zh-TW" altLang="en-US" dirty="0"/>
        </a:p>
      </dgm:t>
    </dgm:pt>
    <dgm:pt modelId="{7AF623C4-4537-4FCC-990F-09C5AD3A770D}" type="parTrans" cxnId="{9AB74337-401D-4950-9400-7B2BF0F2372A}">
      <dgm:prSet/>
      <dgm:spPr/>
    </dgm:pt>
    <dgm:pt modelId="{2CFC1950-1872-4666-9C40-F231D25440A3}" type="sibTrans" cxnId="{9AB74337-401D-4950-9400-7B2BF0F2372A}">
      <dgm:prSet/>
      <dgm:spPr/>
    </dgm:pt>
    <dgm:pt modelId="{6787CB38-EC20-4DE0-A7A0-22D0959D553D}" type="pres">
      <dgm:prSet presAssocID="{1B8A80D1-8457-48FB-AD7C-720B787CCE0F}" presName="Name0" presStyleCnt="0">
        <dgm:presLayoutVars>
          <dgm:dir/>
          <dgm:animLvl val="lvl"/>
          <dgm:resizeHandles val="exact"/>
        </dgm:presLayoutVars>
      </dgm:prSet>
      <dgm:spPr/>
    </dgm:pt>
    <dgm:pt modelId="{AB2C3BC7-A4C8-4913-AC32-62D3C66FDB84}" type="pres">
      <dgm:prSet presAssocID="{8B78AE39-28D0-40CF-9BAD-A0BACCE4896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221843C-CBDD-4BF6-BE26-AA6AAB4D0B77}" type="pres">
      <dgm:prSet presAssocID="{FA7083DF-DC27-4B5C-9804-260C7411EFBE}" presName="parTxOnlySpace" presStyleCnt="0"/>
      <dgm:spPr/>
    </dgm:pt>
    <dgm:pt modelId="{F97AD86C-1F1E-4086-A238-7B469DDC65C9}" type="pres">
      <dgm:prSet presAssocID="{ACD570FC-4515-4959-A097-B5117B1C5B4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646EBA-8DC6-488D-A035-ADDB9B805152}" type="pres">
      <dgm:prSet presAssocID="{42E073ED-C705-4282-9901-02F9022E3711}" presName="parTxOnlySpace" presStyleCnt="0"/>
      <dgm:spPr/>
    </dgm:pt>
    <dgm:pt modelId="{C412226E-3914-479D-9872-D0111A8328F6}" type="pres">
      <dgm:prSet presAssocID="{9DE46433-9408-424A-B605-AE0AA072CF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4319402-2398-4E90-B521-47DF1597A559}" srcId="{1B8A80D1-8457-48FB-AD7C-720B787CCE0F}" destId="{8B78AE39-28D0-40CF-9BAD-A0BACCE4896E}" srcOrd="0" destOrd="0" parTransId="{94B40EAE-F0F0-4183-B80A-5F64C0899DB2}" sibTransId="{FA7083DF-DC27-4B5C-9804-260C7411EFBE}"/>
    <dgm:cxn modelId="{0DCF062E-C302-4B36-A3E9-8CA2A406D1E6}" type="presOf" srcId="{9DE46433-9408-424A-B605-AE0AA072CF48}" destId="{C412226E-3914-479D-9872-D0111A8328F6}" srcOrd="0" destOrd="0" presId="urn:microsoft.com/office/officeart/2005/8/layout/chevron1"/>
    <dgm:cxn modelId="{9AB74337-401D-4950-9400-7B2BF0F2372A}" srcId="{1B8A80D1-8457-48FB-AD7C-720B787CCE0F}" destId="{9DE46433-9408-424A-B605-AE0AA072CF48}" srcOrd="2" destOrd="0" parTransId="{7AF623C4-4537-4FCC-990F-09C5AD3A770D}" sibTransId="{2CFC1950-1872-4666-9C40-F231D25440A3}"/>
    <dgm:cxn modelId="{0481187F-3922-49EF-8653-4616C6C33DC9}" type="presOf" srcId="{8B78AE39-28D0-40CF-9BAD-A0BACCE4896E}" destId="{AB2C3BC7-A4C8-4913-AC32-62D3C66FDB84}" srcOrd="0" destOrd="0" presId="urn:microsoft.com/office/officeart/2005/8/layout/chevron1"/>
    <dgm:cxn modelId="{24AF4388-31AE-4291-B8CF-7F1821E4EDE5}" srcId="{1B8A80D1-8457-48FB-AD7C-720B787CCE0F}" destId="{ACD570FC-4515-4959-A097-B5117B1C5B47}" srcOrd="1" destOrd="0" parTransId="{1FC8FE31-9859-41F6-B16F-9B4EA9542054}" sibTransId="{42E073ED-C705-4282-9901-02F9022E3711}"/>
    <dgm:cxn modelId="{D1F5B6BA-112D-4CBE-9D79-5C4397B89A72}" type="presOf" srcId="{1B8A80D1-8457-48FB-AD7C-720B787CCE0F}" destId="{6787CB38-EC20-4DE0-A7A0-22D0959D553D}" srcOrd="0" destOrd="0" presId="urn:microsoft.com/office/officeart/2005/8/layout/chevron1"/>
    <dgm:cxn modelId="{6FA05BCB-87FD-4B60-BD08-5A04D7C22C12}" type="presOf" srcId="{ACD570FC-4515-4959-A097-B5117B1C5B47}" destId="{F97AD86C-1F1E-4086-A238-7B469DDC65C9}" srcOrd="0" destOrd="0" presId="urn:microsoft.com/office/officeart/2005/8/layout/chevron1"/>
    <dgm:cxn modelId="{B20D5CCE-4D12-4717-BA06-14F8DAB51D37}" type="presParOf" srcId="{6787CB38-EC20-4DE0-A7A0-22D0959D553D}" destId="{AB2C3BC7-A4C8-4913-AC32-62D3C66FDB84}" srcOrd="0" destOrd="0" presId="urn:microsoft.com/office/officeart/2005/8/layout/chevron1"/>
    <dgm:cxn modelId="{7ADF86F6-E062-49DE-889E-09049537E3B5}" type="presParOf" srcId="{6787CB38-EC20-4DE0-A7A0-22D0959D553D}" destId="{1221843C-CBDD-4BF6-BE26-AA6AAB4D0B77}" srcOrd="1" destOrd="0" presId="urn:microsoft.com/office/officeart/2005/8/layout/chevron1"/>
    <dgm:cxn modelId="{874AFB37-FEB3-43BF-B1A7-B1EF3F0B3103}" type="presParOf" srcId="{6787CB38-EC20-4DE0-A7A0-22D0959D553D}" destId="{F97AD86C-1F1E-4086-A238-7B469DDC65C9}" srcOrd="2" destOrd="0" presId="urn:microsoft.com/office/officeart/2005/8/layout/chevron1"/>
    <dgm:cxn modelId="{5EA2D47A-EBE2-4559-9CD4-9439CA5E2BD9}" type="presParOf" srcId="{6787CB38-EC20-4DE0-A7A0-22D0959D553D}" destId="{34646EBA-8DC6-488D-A035-ADDB9B805152}" srcOrd="3" destOrd="0" presId="urn:microsoft.com/office/officeart/2005/8/layout/chevron1"/>
    <dgm:cxn modelId="{2DEACA9F-E723-4F6E-ADE5-005FC73A192C}" type="presParOf" srcId="{6787CB38-EC20-4DE0-A7A0-22D0959D553D}" destId="{C412226E-3914-479D-9872-D0111A8328F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8A80D1-8457-48FB-AD7C-720B787CCE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CD570FC-4515-4959-A097-B5117B1C5B47}">
      <dgm:prSet phldrT="[文字]" phldr="0"/>
      <dgm:spPr/>
      <dgm:t>
        <a:bodyPr/>
        <a:lstStyle/>
        <a:p>
          <a:pPr rtl="0"/>
          <a:r>
            <a:rPr lang="zh-TW" altLang="en-US" dirty="0">
              <a:latin typeface="Calibri"/>
            </a:rPr>
            <a:t>3 4 5 6 </a:t>
          </a:r>
        </a:p>
      </dgm:t>
    </dgm:pt>
    <dgm:pt modelId="{1FC8FE31-9859-41F6-B16F-9B4EA9542054}" type="parTrans" cxnId="{24AF4388-31AE-4291-B8CF-7F1821E4EDE5}">
      <dgm:prSet/>
      <dgm:spPr/>
    </dgm:pt>
    <dgm:pt modelId="{42E073ED-C705-4282-9901-02F9022E3711}" type="sibTrans" cxnId="{24AF4388-31AE-4291-B8CF-7F1821E4EDE5}">
      <dgm:prSet/>
      <dgm:spPr/>
    </dgm:pt>
    <dgm:pt modelId="{8B78AE39-28D0-40CF-9BAD-A0BACCE4896E}">
      <dgm:prSet phldr="0"/>
      <dgm:spPr/>
      <dgm:t>
        <a:bodyPr/>
        <a:lstStyle/>
        <a:p>
          <a:pPr rtl="0"/>
          <a:r>
            <a:rPr lang="en-US" altLang="zh-TW" dirty="0">
              <a:latin typeface="Calibri"/>
            </a:rPr>
            <a:t>2</a:t>
          </a:r>
          <a:endParaRPr lang="en-US" altLang="zh-TW" dirty="0"/>
        </a:p>
      </dgm:t>
    </dgm:pt>
    <dgm:pt modelId="{94B40EAE-F0F0-4183-B80A-5F64C0899DB2}" type="parTrans" cxnId="{64319402-2398-4E90-B521-47DF1597A559}">
      <dgm:prSet/>
      <dgm:spPr/>
    </dgm:pt>
    <dgm:pt modelId="{FA7083DF-DC27-4B5C-9804-260C7411EFBE}" type="sibTrans" cxnId="{64319402-2398-4E90-B521-47DF1597A559}">
      <dgm:prSet/>
      <dgm:spPr/>
    </dgm:pt>
    <dgm:pt modelId="{9DE46433-9408-424A-B605-AE0AA072CF48}">
      <dgm:prSet phldr="0"/>
      <dgm:spPr/>
      <dgm:t>
        <a:bodyPr/>
        <a:lstStyle/>
        <a:p>
          <a:r>
            <a:rPr lang="zh-TW" altLang="en-US" dirty="0">
              <a:latin typeface="Calibri"/>
            </a:rPr>
            <a:t>1</a:t>
          </a:r>
          <a:endParaRPr lang="zh-TW" altLang="en-US" dirty="0"/>
        </a:p>
      </dgm:t>
    </dgm:pt>
    <dgm:pt modelId="{7AF623C4-4537-4FCC-990F-09C5AD3A770D}" type="parTrans" cxnId="{9AB74337-401D-4950-9400-7B2BF0F2372A}">
      <dgm:prSet/>
      <dgm:spPr/>
    </dgm:pt>
    <dgm:pt modelId="{2CFC1950-1872-4666-9C40-F231D25440A3}" type="sibTrans" cxnId="{9AB74337-401D-4950-9400-7B2BF0F2372A}">
      <dgm:prSet/>
      <dgm:spPr/>
    </dgm:pt>
    <dgm:pt modelId="{6787CB38-EC20-4DE0-A7A0-22D0959D553D}" type="pres">
      <dgm:prSet presAssocID="{1B8A80D1-8457-48FB-AD7C-720B787CCE0F}" presName="Name0" presStyleCnt="0">
        <dgm:presLayoutVars>
          <dgm:dir/>
          <dgm:animLvl val="lvl"/>
          <dgm:resizeHandles val="exact"/>
        </dgm:presLayoutVars>
      </dgm:prSet>
      <dgm:spPr/>
    </dgm:pt>
    <dgm:pt modelId="{AB2C3BC7-A4C8-4913-AC32-62D3C66FDB84}" type="pres">
      <dgm:prSet presAssocID="{8B78AE39-28D0-40CF-9BAD-A0BACCE4896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221843C-CBDD-4BF6-BE26-AA6AAB4D0B77}" type="pres">
      <dgm:prSet presAssocID="{FA7083DF-DC27-4B5C-9804-260C7411EFBE}" presName="parTxOnlySpace" presStyleCnt="0"/>
      <dgm:spPr/>
    </dgm:pt>
    <dgm:pt modelId="{F97AD86C-1F1E-4086-A238-7B469DDC65C9}" type="pres">
      <dgm:prSet presAssocID="{ACD570FC-4515-4959-A097-B5117B1C5B4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646EBA-8DC6-488D-A035-ADDB9B805152}" type="pres">
      <dgm:prSet presAssocID="{42E073ED-C705-4282-9901-02F9022E3711}" presName="parTxOnlySpace" presStyleCnt="0"/>
      <dgm:spPr/>
    </dgm:pt>
    <dgm:pt modelId="{C412226E-3914-479D-9872-D0111A8328F6}" type="pres">
      <dgm:prSet presAssocID="{9DE46433-9408-424A-B605-AE0AA072CF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4319402-2398-4E90-B521-47DF1597A559}" srcId="{1B8A80D1-8457-48FB-AD7C-720B787CCE0F}" destId="{8B78AE39-28D0-40CF-9BAD-A0BACCE4896E}" srcOrd="0" destOrd="0" parTransId="{94B40EAE-F0F0-4183-B80A-5F64C0899DB2}" sibTransId="{FA7083DF-DC27-4B5C-9804-260C7411EFBE}"/>
    <dgm:cxn modelId="{0DCF062E-C302-4B36-A3E9-8CA2A406D1E6}" type="presOf" srcId="{9DE46433-9408-424A-B605-AE0AA072CF48}" destId="{C412226E-3914-479D-9872-D0111A8328F6}" srcOrd="0" destOrd="0" presId="urn:microsoft.com/office/officeart/2005/8/layout/chevron1"/>
    <dgm:cxn modelId="{9AB74337-401D-4950-9400-7B2BF0F2372A}" srcId="{1B8A80D1-8457-48FB-AD7C-720B787CCE0F}" destId="{9DE46433-9408-424A-B605-AE0AA072CF48}" srcOrd="2" destOrd="0" parTransId="{7AF623C4-4537-4FCC-990F-09C5AD3A770D}" sibTransId="{2CFC1950-1872-4666-9C40-F231D25440A3}"/>
    <dgm:cxn modelId="{0481187F-3922-49EF-8653-4616C6C33DC9}" type="presOf" srcId="{8B78AE39-28D0-40CF-9BAD-A0BACCE4896E}" destId="{AB2C3BC7-A4C8-4913-AC32-62D3C66FDB84}" srcOrd="0" destOrd="0" presId="urn:microsoft.com/office/officeart/2005/8/layout/chevron1"/>
    <dgm:cxn modelId="{24AF4388-31AE-4291-B8CF-7F1821E4EDE5}" srcId="{1B8A80D1-8457-48FB-AD7C-720B787CCE0F}" destId="{ACD570FC-4515-4959-A097-B5117B1C5B47}" srcOrd="1" destOrd="0" parTransId="{1FC8FE31-9859-41F6-B16F-9B4EA9542054}" sibTransId="{42E073ED-C705-4282-9901-02F9022E3711}"/>
    <dgm:cxn modelId="{D1F5B6BA-112D-4CBE-9D79-5C4397B89A72}" type="presOf" srcId="{1B8A80D1-8457-48FB-AD7C-720B787CCE0F}" destId="{6787CB38-EC20-4DE0-A7A0-22D0959D553D}" srcOrd="0" destOrd="0" presId="urn:microsoft.com/office/officeart/2005/8/layout/chevron1"/>
    <dgm:cxn modelId="{6FA05BCB-87FD-4B60-BD08-5A04D7C22C12}" type="presOf" srcId="{ACD570FC-4515-4959-A097-B5117B1C5B47}" destId="{F97AD86C-1F1E-4086-A238-7B469DDC65C9}" srcOrd="0" destOrd="0" presId="urn:microsoft.com/office/officeart/2005/8/layout/chevron1"/>
    <dgm:cxn modelId="{B20D5CCE-4D12-4717-BA06-14F8DAB51D37}" type="presParOf" srcId="{6787CB38-EC20-4DE0-A7A0-22D0959D553D}" destId="{AB2C3BC7-A4C8-4913-AC32-62D3C66FDB84}" srcOrd="0" destOrd="0" presId="urn:microsoft.com/office/officeart/2005/8/layout/chevron1"/>
    <dgm:cxn modelId="{7ADF86F6-E062-49DE-889E-09049537E3B5}" type="presParOf" srcId="{6787CB38-EC20-4DE0-A7A0-22D0959D553D}" destId="{1221843C-CBDD-4BF6-BE26-AA6AAB4D0B77}" srcOrd="1" destOrd="0" presId="urn:microsoft.com/office/officeart/2005/8/layout/chevron1"/>
    <dgm:cxn modelId="{874AFB37-FEB3-43BF-B1A7-B1EF3F0B3103}" type="presParOf" srcId="{6787CB38-EC20-4DE0-A7A0-22D0959D553D}" destId="{F97AD86C-1F1E-4086-A238-7B469DDC65C9}" srcOrd="2" destOrd="0" presId="urn:microsoft.com/office/officeart/2005/8/layout/chevron1"/>
    <dgm:cxn modelId="{5EA2D47A-EBE2-4559-9CD4-9439CA5E2BD9}" type="presParOf" srcId="{6787CB38-EC20-4DE0-A7A0-22D0959D553D}" destId="{34646EBA-8DC6-488D-A035-ADDB9B805152}" srcOrd="3" destOrd="0" presId="urn:microsoft.com/office/officeart/2005/8/layout/chevron1"/>
    <dgm:cxn modelId="{2DEACA9F-E723-4F6E-ADE5-005FC73A192C}" type="presParOf" srcId="{6787CB38-EC20-4DE0-A7A0-22D0959D553D}" destId="{C412226E-3914-479D-9872-D0111A8328F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93A2B-4C43-4ECB-BD06-529A0F156EFB}">
      <dsp:nvSpPr>
        <dsp:cNvPr id="0" name=""/>
        <dsp:cNvSpPr/>
      </dsp:nvSpPr>
      <dsp:spPr>
        <a:xfrm>
          <a:off x="1441" y="368815"/>
          <a:ext cx="861508" cy="344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1 2</a:t>
          </a:r>
        </a:p>
      </dsp:txBody>
      <dsp:txXfrm>
        <a:off x="173743" y="368815"/>
        <a:ext cx="516905" cy="344603"/>
      </dsp:txXfrm>
    </dsp:sp>
    <dsp:sp modelId="{5D7EF833-9A98-458D-BA0E-41A083F9FE09}">
      <dsp:nvSpPr>
        <dsp:cNvPr id="0" name=""/>
        <dsp:cNvSpPr/>
      </dsp:nvSpPr>
      <dsp:spPr>
        <a:xfrm>
          <a:off x="776798" y="368815"/>
          <a:ext cx="861508" cy="344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3 4 5 6</a:t>
          </a:r>
        </a:p>
      </dsp:txBody>
      <dsp:txXfrm>
        <a:off x="949100" y="368815"/>
        <a:ext cx="516905" cy="344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C3BC7-A4C8-4913-AC32-62D3C66FDB84}">
      <dsp:nvSpPr>
        <dsp:cNvPr id="0" name=""/>
        <dsp:cNvSpPr/>
      </dsp:nvSpPr>
      <dsp:spPr>
        <a:xfrm>
          <a:off x="1441" y="282005"/>
          <a:ext cx="861508" cy="344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 dirty="0"/>
            <a:t>3 4 5 6</a:t>
          </a:r>
          <a:endParaRPr lang="en-US" altLang="zh-TW" sz="1300" kern="1200" dirty="0"/>
        </a:p>
      </dsp:txBody>
      <dsp:txXfrm>
        <a:off x="173743" y="282005"/>
        <a:ext cx="516905" cy="344603"/>
      </dsp:txXfrm>
    </dsp:sp>
    <dsp:sp modelId="{F97AD86C-1F1E-4086-A238-7B469DDC65C9}">
      <dsp:nvSpPr>
        <dsp:cNvPr id="0" name=""/>
        <dsp:cNvSpPr/>
      </dsp:nvSpPr>
      <dsp:spPr>
        <a:xfrm>
          <a:off x="776798" y="282005"/>
          <a:ext cx="861508" cy="3446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>
              <a:latin typeface="Calibri"/>
            </a:rPr>
            <a:t>1 2</a:t>
          </a:r>
          <a:endParaRPr lang="zh-TW" sz="1300" kern="1200" dirty="0"/>
        </a:p>
      </dsp:txBody>
      <dsp:txXfrm>
        <a:off x="949100" y="282005"/>
        <a:ext cx="516905" cy="344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C3BC7-A4C8-4913-AC32-62D3C66FDB84}">
      <dsp:nvSpPr>
        <dsp:cNvPr id="0" name=""/>
        <dsp:cNvSpPr/>
      </dsp:nvSpPr>
      <dsp:spPr>
        <a:xfrm>
          <a:off x="717" y="448208"/>
          <a:ext cx="874478" cy="3497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Calibri"/>
            </a:rPr>
            <a:t>1</a:t>
          </a:r>
          <a:endParaRPr lang="en-US" altLang="zh-TW" sz="1200" kern="1200" dirty="0"/>
        </a:p>
      </dsp:txBody>
      <dsp:txXfrm>
        <a:off x="175613" y="448208"/>
        <a:ext cx="524687" cy="349791"/>
      </dsp:txXfrm>
    </dsp:sp>
    <dsp:sp modelId="{F97AD86C-1F1E-4086-A238-7B469DDC65C9}">
      <dsp:nvSpPr>
        <dsp:cNvPr id="0" name=""/>
        <dsp:cNvSpPr/>
      </dsp:nvSpPr>
      <dsp:spPr>
        <a:xfrm>
          <a:off x="787748" y="448208"/>
          <a:ext cx="874478" cy="3497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Calibri"/>
            </a:rPr>
            <a:t>3 4 5 6 </a:t>
          </a:r>
        </a:p>
      </dsp:txBody>
      <dsp:txXfrm>
        <a:off x="962644" y="448208"/>
        <a:ext cx="524687" cy="349791"/>
      </dsp:txXfrm>
    </dsp:sp>
    <dsp:sp modelId="{C412226E-3914-479D-9872-D0111A8328F6}">
      <dsp:nvSpPr>
        <dsp:cNvPr id="0" name=""/>
        <dsp:cNvSpPr/>
      </dsp:nvSpPr>
      <dsp:spPr>
        <a:xfrm>
          <a:off x="1574778" y="448208"/>
          <a:ext cx="874478" cy="3497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Calibri"/>
            </a:rPr>
            <a:t>2</a:t>
          </a:r>
          <a:endParaRPr lang="zh-TW" altLang="en-US" sz="1200" kern="1200" dirty="0"/>
        </a:p>
      </dsp:txBody>
      <dsp:txXfrm>
        <a:off x="1749674" y="448208"/>
        <a:ext cx="524687" cy="349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C3BC7-A4C8-4913-AC32-62D3C66FDB84}">
      <dsp:nvSpPr>
        <dsp:cNvPr id="0" name=""/>
        <dsp:cNvSpPr/>
      </dsp:nvSpPr>
      <dsp:spPr>
        <a:xfrm>
          <a:off x="717" y="448208"/>
          <a:ext cx="874478" cy="3497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Calibri"/>
            </a:rPr>
            <a:t>2</a:t>
          </a:r>
          <a:endParaRPr lang="en-US" altLang="zh-TW" sz="1200" kern="1200" dirty="0"/>
        </a:p>
      </dsp:txBody>
      <dsp:txXfrm>
        <a:off x="175613" y="448208"/>
        <a:ext cx="524687" cy="349791"/>
      </dsp:txXfrm>
    </dsp:sp>
    <dsp:sp modelId="{F97AD86C-1F1E-4086-A238-7B469DDC65C9}">
      <dsp:nvSpPr>
        <dsp:cNvPr id="0" name=""/>
        <dsp:cNvSpPr/>
      </dsp:nvSpPr>
      <dsp:spPr>
        <a:xfrm>
          <a:off x="787748" y="448208"/>
          <a:ext cx="874478" cy="3497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Calibri"/>
            </a:rPr>
            <a:t>3 4 5 6 </a:t>
          </a:r>
        </a:p>
      </dsp:txBody>
      <dsp:txXfrm>
        <a:off x="962644" y="448208"/>
        <a:ext cx="524687" cy="349791"/>
      </dsp:txXfrm>
    </dsp:sp>
    <dsp:sp modelId="{C412226E-3914-479D-9872-D0111A8328F6}">
      <dsp:nvSpPr>
        <dsp:cNvPr id="0" name=""/>
        <dsp:cNvSpPr/>
      </dsp:nvSpPr>
      <dsp:spPr>
        <a:xfrm>
          <a:off x="1574778" y="448208"/>
          <a:ext cx="874478" cy="3497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Calibri"/>
            </a:rPr>
            <a:t>1</a:t>
          </a:r>
          <a:endParaRPr lang="zh-TW" altLang="en-US" sz="1200" kern="1200" dirty="0"/>
        </a:p>
      </dsp:txBody>
      <dsp:txXfrm>
        <a:off x="1749674" y="448208"/>
        <a:ext cx="524687" cy="349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59884-F0D1-4EC2-A970-249330E0A36D}" type="datetimeFigureOut">
              <a:t>2022/3/29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18EED-0D1A-4988-9262-AD19424E902E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858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496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757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847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826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757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84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826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350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918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01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826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254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350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254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86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3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09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8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09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18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73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86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91555" y="1751676"/>
            <a:ext cx="4566187" cy="37490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圖片 12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3714733" y="285728"/>
            <a:ext cx="4572032" cy="348687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圖片 13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6667504" y="1071546"/>
            <a:ext cx="4844149" cy="376751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000241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324-A29A-428A-A861-C95A872C8C7F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90459" y="3500438"/>
            <a:ext cx="11620581" cy="38335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65F-CA57-4F79-9329-D2B4CF04BC14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AA85-56D6-4D86-9E83-B920904AE4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0DA-1A32-44D6-8F8B-27B222A4A5F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200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9797459" y="3143248"/>
            <a:ext cx="2394541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8572517" y="4340948"/>
            <a:ext cx="2363723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9751936" y="4714884"/>
            <a:ext cx="2440065" cy="18977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80960" y="6286520"/>
            <a:ext cx="9239315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 rot="5400000">
            <a:off x="-1793803" y="3936877"/>
            <a:ext cx="4357718" cy="19869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BC7483C-5FDB-4786-911D-963D8AA98AB2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6" name="圖片 5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1224" y="1500174"/>
            <a:ext cx="9239315" cy="191198"/>
          </a:xfrm>
          <a:prstGeom prst="rect">
            <a:avLst/>
          </a:prstGeom>
        </p:spPr>
      </p:pic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97459" y="3143248"/>
            <a:ext cx="2394541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2517" y="4340948"/>
            <a:ext cx="2363723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9751936" y="4714884"/>
            <a:ext cx="2440065" cy="1897750"/>
          </a:xfrm>
          <a:prstGeom prst="rect">
            <a:avLst/>
          </a:prstGeom>
        </p:spPr>
      </p:pic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0960" y="6286520"/>
            <a:ext cx="9239315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1793803" y="3936877"/>
            <a:ext cx="4357718" cy="198693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200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4F50-DA74-4AC5-A8EC-CC4D71F9C9A8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FB9C-DF8F-4D03-B98C-F56C73CE6EAC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0AA3-939F-4032-8BA5-0997E7667192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A48-CE7B-45D4-A892-5BC309A9DA59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2A0E-6359-4DD7-BE75-2B02A139585A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B55E-F037-4D40-9993-C620D5FA5BDF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 userDrawn="1"/>
        </p:nvGrpSpPr>
        <p:grpSpPr>
          <a:xfrm>
            <a:off x="0" y="6572272"/>
            <a:ext cx="12192000" cy="285728"/>
            <a:chOff x="0" y="6572272"/>
            <a:chExt cx="9144000" cy="285728"/>
          </a:xfrm>
        </p:grpSpPr>
        <p:sp>
          <p:nvSpPr>
            <p:cNvPr id="26" name="矩形 25"/>
            <p:cNvSpPr/>
            <p:nvPr userDrawn="1"/>
          </p:nvSpPr>
          <p:spPr>
            <a:xfrm rot="16200000" flipH="1">
              <a:off x="4524750" y="2142021"/>
              <a:ext cx="94499" cy="9144000"/>
            </a:xfrm>
            <a:prstGeom prst="rect">
              <a:avLst/>
            </a:prstGeom>
            <a:gradFill flip="none" rotWithShape="1">
              <a:gsLst>
                <a:gs pos="50000">
                  <a:srgbClr val="E33959">
                    <a:alpha val="30000"/>
                  </a:srgbClr>
                </a:gs>
                <a:gs pos="100000">
                  <a:srgbClr val="F2D2D2">
                    <a:alpha val="3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7" name="矩形 26"/>
            <p:cNvSpPr/>
            <p:nvPr userDrawn="1"/>
          </p:nvSpPr>
          <p:spPr>
            <a:xfrm flipH="1">
              <a:off x="0" y="6761268"/>
              <a:ext cx="9144000" cy="96732"/>
            </a:xfrm>
            <a:prstGeom prst="rect">
              <a:avLst/>
            </a:prstGeom>
            <a:gradFill flip="none" rotWithShape="1">
              <a:gsLst>
                <a:gs pos="0">
                  <a:srgbClr val="35DB80">
                    <a:alpha val="30000"/>
                  </a:srgbClr>
                </a:gs>
                <a:gs pos="100000">
                  <a:srgbClr val="9EFCC9">
                    <a:alpha val="3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8" name="矩形 27"/>
            <p:cNvSpPr/>
            <p:nvPr userDrawn="1"/>
          </p:nvSpPr>
          <p:spPr>
            <a:xfrm flipH="1">
              <a:off x="34" y="6572272"/>
              <a:ext cx="9143966" cy="94497"/>
            </a:xfrm>
            <a:prstGeom prst="rect">
              <a:avLst/>
            </a:prstGeom>
            <a:gradFill flip="none" rotWithShape="1">
              <a:gsLst>
                <a:gs pos="0">
                  <a:srgbClr val="6CB7EA">
                    <a:alpha val="29000"/>
                  </a:srgbClr>
                </a:gs>
                <a:gs pos="100000">
                  <a:srgbClr val="9BE5FF">
                    <a:alpha val="29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2476475" y="274638"/>
            <a:ext cx="91059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0" name="Rectangle 13"/>
          <p:cNvSpPr>
            <a:spLocks noChangeArrowheads="1"/>
          </p:cNvSpPr>
          <p:nvPr userDrawn="1"/>
        </p:nvSpPr>
        <p:spPr bwMode="auto">
          <a:xfrm>
            <a:off x="1904971" y="6669455"/>
            <a:ext cx="6286544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b="1">
                <a:solidFill>
                  <a:schemeClr val="tx1"/>
                </a:solidFill>
                <a:latin typeface="Arial" charset="0"/>
              </a:rPr>
              <a:t>Department of Electronics Engineering, National </a:t>
            </a:r>
            <a:r>
              <a:rPr lang="en-US" altLang="zh-TW" sz="1200" b="1" err="1">
                <a:solidFill>
                  <a:schemeClr val="tx1"/>
                </a:solidFill>
                <a:latin typeface="Arial" charset="0"/>
              </a:rPr>
              <a:t>ChiaoTung</a:t>
            </a:r>
            <a:r>
              <a:rPr lang="en-US" altLang="zh-TW" sz="1200" b="1">
                <a:solidFill>
                  <a:schemeClr val="tx1"/>
                </a:solidFill>
                <a:latin typeface="Arial" charset="0"/>
              </a:rPr>
              <a:t> University</a:t>
            </a:r>
          </a:p>
        </p:txBody>
      </p:sp>
      <p:sp>
        <p:nvSpPr>
          <p:cNvPr id="311" name="Rectangle 14"/>
          <p:cNvSpPr>
            <a:spLocks noChangeArrowheads="1"/>
          </p:cNvSpPr>
          <p:nvPr userDrawn="1"/>
        </p:nvSpPr>
        <p:spPr bwMode="auto">
          <a:xfrm>
            <a:off x="8382017" y="6669456"/>
            <a:ext cx="3312583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b="1">
                <a:solidFill>
                  <a:schemeClr val="tx1"/>
                </a:solidFill>
                <a:latin typeface="Arial" charset="0"/>
              </a:rPr>
              <a:t>VLSI Design Automation LAB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380960" y="6572272"/>
            <a:ext cx="1333509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35B07318-C4B2-4F6E-AD55-9E1289EBCF6A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11563427" y="6565946"/>
            <a:ext cx="533365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09" name="群組 308"/>
          <p:cNvGrpSpPr/>
          <p:nvPr userDrawn="1"/>
        </p:nvGrpSpPr>
        <p:grpSpPr>
          <a:xfrm>
            <a:off x="0" y="0"/>
            <a:ext cx="12192000" cy="142852"/>
            <a:chOff x="285720" y="2694619"/>
            <a:chExt cx="6715172" cy="138239"/>
          </a:xfrm>
        </p:grpSpPr>
        <p:sp>
          <p:nvSpPr>
            <p:cNvPr id="303" name="矩形 302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305" name="矩形 304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302" name="矩形 301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21" name="群組 20"/>
          <p:cNvGrpSpPr/>
          <p:nvPr userDrawn="1"/>
        </p:nvGrpSpPr>
        <p:grpSpPr>
          <a:xfrm rot="5400000">
            <a:off x="-3333812" y="3333771"/>
            <a:ext cx="6858000" cy="190459"/>
            <a:chOff x="285720" y="2694619"/>
            <a:chExt cx="6715172" cy="138239"/>
          </a:xfrm>
        </p:grpSpPr>
        <p:sp>
          <p:nvSpPr>
            <p:cNvPr id="22" name="矩形 21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pic>
        <p:nvPicPr>
          <p:cNvPr id="20" name="圖片 19" descr="logo2拷貝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85709" y="214291"/>
            <a:ext cx="2000264" cy="14607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99638" y="2127400"/>
            <a:ext cx="8496944" cy="1470025"/>
          </a:xfrm>
        </p:spPr>
        <p:txBody>
          <a:bodyPr>
            <a:noAutofit/>
          </a:bodyPr>
          <a:lstStyle/>
          <a:p>
            <a:r>
              <a:rPr lang="en-US" sz="2800" b="1">
                <a:latin typeface="Microsoft JhengHei"/>
                <a:ea typeface="Microsoft JhengHei"/>
              </a:rPr>
              <a:t>Travelling Salesperson Problem</a:t>
            </a:r>
            <a:endParaRPr lang="zh-TW" altLang="en-US" sz="2800" b="1">
              <a:latin typeface="Microsoft JhengHei"/>
              <a:ea typeface="Microsoft JhengHei"/>
              <a:cs typeface="Calibri"/>
            </a:endParaRPr>
          </a:p>
          <a:p>
            <a:r>
              <a:rPr lang="en-US" altLang="zh-TW" sz="2800" b="1">
                <a:latin typeface="Microsoft JhengHei"/>
                <a:ea typeface="新細明體"/>
                <a:cs typeface="Calibri"/>
              </a:rPr>
              <a:t>Hardware </a:t>
            </a:r>
            <a:r>
              <a:rPr lang="en-US" altLang="zh-TW" sz="2800" b="1" err="1">
                <a:latin typeface="Microsoft JhengHei"/>
                <a:ea typeface="新細明體"/>
                <a:cs typeface="Calibri"/>
              </a:rPr>
              <a:t>Accelertor</a:t>
            </a:r>
            <a:endParaRPr lang="en-US" altLang="zh-TW" sz="2800" b="1">
              <a:latin typeface="Microsoft JhengHei"/>
              <a:ea typeface="新細明體"/>
              <a:cs typeface="Calibri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95600" y="4556720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600">
                <a:solidFill>
                  <a:schemeClr val="bg1">
                    <a:lumMod val="65000"/>
                  </a:schemeClr>
                </a:solidFill>
                <a:ea typeface="微軟正黑體"/>
              </a:rPr>
              <a:t>Presenter:</a:t>
            </a:r>
            <a:br>
              <a:rPr lang="en-US" altLang="zh-TW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err="1">
                <a:latin typeface="微軟正黑體"/>
                <a:ea typeface="微軟正黑體"/>
              </a:rPr>
              <a:t>林修賢</a:t>
            </a:r>
            <a:br>
              <a:rPr lang="en-US" altLang="zh-TW">
                <a:latin typeface="微軟正黑體" pitchFamily="34" charset="-120"/>
                <a:ea typeface="微軟正黑體" pitchFamily="34" charset="-120"/>
              </a:rPr>
            </a:br>
            <a:endParaRPr lang="zh-TW" altLang="en-US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99638" y="3717032"/>
            <a:ext cx="858885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7126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TSP_DP Time complexity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6140366" cy="4527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 DP TSP:</a:t>
            </a:r>
            <a:endParaRPr lang="en-US" dirty="0"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Time complexity O(2^n * n^2)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Space complexity O(2^n * n)</a:t>
            </a:r>
            <a:endParaRPr lang="en-US" dirty="0"/>
          </a:p>
          <a:p>
            <a:pPr lvl="1"/>
            <a:endParaRPr lang="en-US" altLang="zh-TW"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 How do we compute a block?</a:t>
            </a: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For every block, we cost O(N) to compute</a:t>
            </a: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buNone/>
            </a:pPr>
            <a:endParaRPr lang="en-US" dirty="0"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383BBDC1-17C2-1B16-91CB-2AA952E60462}"/>
              </a:ext>
            </a:extLst>
          </p:cNvPr>
          <p:cNvSpPr/>
          <p:nvPr/>
        </p:nvSpPr>
        <p:spPr>
          <a:xfrm>
            <a:off x="9522347" y="5466387"/>
            <a:ext cx="588380" cy="35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ea typeface="新細明體"/>
                <a:cs typeface="Calibri"/>
              </a:rPr>
              <a:t>02</a:t>
            </a:r>
          </a:p>
        </p:txBody>
      </p:sp>
      <p:sp>
        <p:nvSpPr>
          <p:cNvPr id="498" name="箭號: 五邊形 497">
            <a:extLst>
              <a:ext uri="{FF2B5EF4-FFF2-40B4-BE49-F238E27FC236}">
                <a16:creationId xmlns:a16="http://schemas.microsoft.com/office/drawing/2014/main" id="{3ABAB97A-C530-CA3E-4EB2-088605D9A8A9}"/>
              </a:ext>
            </a:extLst>
          </p:cNvPr>
          <p:cNvSpPr/>
          <p:nvPr/>
        </p:nvSpPr>
        <p:spPr>
          <a:xfrm>
            <a:off x="10125142" y="5467260"/>
            <a:ext cx="414759" cy="3568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ea typeface="新細明體"/>
                <a:cs typeface="Calibri"/>
              </a:rPr>
              <a:t>3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CDB6F79-1D74-FB36-A4D2-AA70F3B36A2A}"/>
              </a:ext>
            </a:extLst>
          </p:cNvPr>
          <p:cNvSpPr/>
          <p:nvPr/>
        </p:nvSpPr>
        <p:spPr>
          <a:xfrm>
            <a:off x="8470980" y="2456968"/>
            <a:ext cx="588380" cy="35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ea typeface="新細明體"/>
                <a:cs typeface="Calibri"/>
              </a:rPr>
              <a:t>2</a:t>
            </a:r>
          </a:p>
        </p:txBody>
      </p:sp>
      <p:sp>
        <p:nvSpPr>
          <p:cNvPr id="126" name="箭號: 五邊形 125">
            <a:extLst>
              <a:ext uri="{FF2B5EF4-FFF2-40B4-BE49-F238E27FC236}">
                <a16:creationId xmlns:a16="http://schemas.microsoft.com/office/drawing/2014/main" id="{4A3B9E2B-F6D6-9D0F-C1F8-5BB57C9F4E4F}"/>
              </a:ext>
            </a:extLst>
          </p:cNvPr>
          <p:cNvSpPr/>
          <p:nvPr/>
        </p:nvSpPr>
        <p:spPr>
          <a:xfrm>
            <a:off x="9083421" y="2457840"/>
            <a:ext cx="414759" cy="3568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ea typeface="新細明體"/>
                <a:cs typeface="Calibri"/>
              </a:rPr>
              <a:t>0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FD8A31A-7307-2CF1-0538-8A3EE01DF5A8}"/>
              </a:ext>
            </a:extLst>
          </p:cNvPr>
          <p:cNvSpPr/>
          <p:nvPr/>
        </p:nvSpPr>
        <p:spPr>
          <a:xfrm>
            <a:off x="10207182" y="2428032"/>
            <a:ext cx="588380" cy="35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ea typeface="新細明體"/>
                <a:cs typeface="Calibri"/>
              </a:rPr>
              <a:t>0</a:t>
            </a:r>
          </a:p>
        </p:txBody>
      </p:sp>
      <p:sp>
        <p:nvSpPr>
          <p:cNvPr id="128" name="箭號: 五邊形 127">
            <a:extLst>
              <a:ext uri="{FF2B5EF4-FFF2-40B4-BE49-F238E27FC236}">
                <a16:creationId xmlns:a16="http://schemas.microsoft.com/office/drawing/2014/main" id="{67CF2C01-8888-6E71-4EA4-94936DE94878}"/>
              </a:ext>
            </a:extLst>
          </p:cNvPr>
          <p:cNvSpPr/>
          <p:nvPr/>
        </p:nvSpPr>
        <p:spPr>
          <a:xfrm>
            <a:off x="10819623" y="2428905"/>
            <a:ext cx="414759" cy="3568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ea typeface="新細明體"/>
                <a:cs typeface="Calibri"/>
              </a:rPr>
              <a:t>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A3B42E-B1FF-6372-909F-0193B51411B3}"/>
              </a:ext>
            </a:extLst>
          </p:cNvPr>
          <p:cNvSpPr/>
          <p:nvPr/>
        </p:nvSpPr>
        <p:spPr>
          <a:xfrm>
            <a:off x="8335942" y="3218966"/>
            <a:ext cx="1350379" cy="395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distance03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ADAB81-1A95-3A26-1CD4-1BA812CE5313}"/>
              </a:ext>
            </a:extLst>
          </p:cNvPr>
          <p:cNvSpPr/>
          <p:nvPr/>
        </p:nvSpPr>
        <p:spPr>
          <a:xfrm>
            <a:off x="10052853" y="3190029"/>
            <a:ext cx="1350379" cy="395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distance23</a:t>
            </a:r>
          </a:p>
        </p:txBody>
      </p:sp>
      <p:sp>
        <p:nvSpPr>
          <p:cNvPr id="6" name="加號 5">
            <a:extLst>
              <a:ext uri="{FF2B5EF4-FFF2-40B4-BE49-F238E27FC236}">
                <a16:creationId xmlns:a16="http://schemas.microsoft.com/office/drawing/2014/main" id="{EFFF2DC2-B394-E761-C1ED-558332ECD894}"/>
              </a:ext>
            </a:extLst>
          </p:cNvPr>
          <p:cNvSpPr/>
          <p:nvPr/>
        </p:nvSpPr>
        <p:spPr>
          <a:xfrm>
            <a:off x="8812192" y="2836762"/>
            <a:ext cx="405114" cy="385823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加號 15">
            <a:extLst>
              <a:ext uri="{FF2B5EF4-FFF2-40B4-BE49-F238E27FC236}">
                <a16:creationId xmlns:a16="http://schemas.microsoft.com/office/drawing/2014/main" id="{2C26866B-B5A9-DF8E-6ED1-51A0A8DAF946}"/>
              </a:ext>
            </a:extLst>
          </p:cNvPr>
          <p:cNvSpPr/>
          <p:nvPr/>
        </p:nvSpPr>
        <p:spPr>
          <a:xfrm>
            <a:off x="10471229" y="2807824"/>
            <a:ext cx="405114" cy="385823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294F032F-32F8-ADC2-696E-2A013821CF93}"/>
              </a:ext>
            </a:extLst>
          </p:cNvPr>
          <p:cNvSpPr/>
          <p:nvPr/>
        </p:nvSpPr>
        <p:spPr>
          <a:xfrm rot="13500000">
            <a:off x="9410801" y="3767660"/>
            <a:ext cx="1012784" cy="983847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4B0D8B-F486-DC38-4596-E82344F52BF2}"/>
              </a:ext>
            </a:extLst>
          </p:cNvPr>
          <p:cNvSpPr txBox="1"/>
          <p:nvPr/>
        </p:nvSpPr>
        <p:spPr>
          <a:xfrm>
            <a:off x="9632186" y="4269247"/>
            <a:ext cx="698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min</a:t>
            </a:r>
            <a:endParaRPr lang="zh-TW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FA52519-6E59-A860-C245-31F92805DF44}"/>
              </a:ext>
            </a:extLst>
          </p:cNvPr>
          <p:cNvCxnSpPr/>
          <p:nvPr/>
        </p:nvCxnSpPr>
        <p:spPr>
          <a:xfrm>
            <a:off x="9051523" y="3625889"/>
            <a:ext cx="692552" cy="605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0542772-D23D-CE85-8021-936DE3A3E996}"/>
              </a:ext>
            </a:extLst>
          </p:cNvPr>
          <p:cNvCxnSpPr>
            <a:cxnSpLocks/>
          </p:cNvCxnSpPr>
          <p:nvPr/>
        </p:nvCxnSpPr>
        <p:spPr>
          <a:xfrm flipH="1">
            <a:off x="10168479" y="3625889"/>
            <a:ext cx="706056" cy="586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A1B7B8-2A66-1926-D79C-6EAA9E05B429}"/>
              </a:ext>
            </a:extLst>
          </p:cNvPr>
          <p:cNvCxnSpPr>
            <a:cxnSpLocks/>
          </p:cNvCxnSpPr>
          <p:nvPr/>
        </p:nvCxnSpPr>
        <p:spPr>
          <a:xfrm>
            <a:off x="9967850" y="4609737"/>
            <a:ext cx="7716" cy="760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8E884F7-8459-874E-9D36-A07B4026E7BC}"/>
              </a:ext>
            </a:extLst>
          </p:cNvPr>
          <p:cNvSpPr txBox="1">
            <a:spLocks/>
          </p:cNvSpPr>
          <p:nvPr/>
        </p:nvSpPr>
        <p:spPr>
          <a:xfrm>
            <a:off x="7089494" y="1839411"/>
            <a:ext cx="4770696" cy="542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ea typeface="新細明體"/>
                <a:cs typeface="Calibri"/>
              </a:rPr>
              <a:t>Example : N=4,{0,2,3},last bit is 3</a:t>
            </a:r>
            <a:endParaRPr lang="en-US" b="1" dirty="0"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dirty="0">
              <a:ea typeface="新細明體"/>
              <a:cs typeface="Calibri"/>
            </a:endParaRPr>
          </a:p>
          <a:p>
            <a:pPr marL="457200" lvl="1" indent="0">
              <a:spcBef>
                <a:spcPts val="0"/>
              </a:spcBef>
              <a:buFont typeface="Wingdings" pitchFamily="2" charset="2"/>
              <a:buNone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1994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Opt1_algorithm     </a:t>
            </a:r>
            <a:r>
              <a:rPr lang="en-US" b="0" dirty="0">
                <a:solidFill>
                  <a:schemeClr val="accent1"/>
                </a:solidFill>
                <a:ea typeface="+mj-lt"/>
                <a:cs typeface="+mj-lt"/>
              </a:rPr>
              <a:t>basic  -ii2</a:t>
            </a:r>
            <a:r>
              <a:rPr lang="en-US" b="0" dirty="0">
                <a:ea typeface="+mj-lt"/>
                <a:cs typeface="+mj-lt"/>
              </a:rPr>
              <a:t> 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9F52AC4-02ED-E1F0-15A2-02700BABE967}"/>
              </a:ext>
            </a:extLst>
          </p:cNvPr>
          <p:cNvSpPr/>
          <p:nvPr/>
        </p:nvSpPr>
        <p:spPr>
          <a:xfrm>
            <a:off x="810695" y="1569576"/>
            <a:ext cx="11242077" cy="48112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255252F-3023-7B41-5767-0687D18A868A}"/>
              </a:ext>
            </a:extLst>
          </p:cNvPr>
          <p:cNvSpPr/>
          <p:nvPr/>
        </p:nvSpPr>
        <p:spPr>
          <a:xfrm>
            <a:off x="1495757" y="1960960"/>
            <a:ext cx="10311111" cy="27296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ED8C50-7F93-A2BA-8858-B357A5F77519}"/>
              </a:ext>
            </a:extLst>
          </p:cNvPr>
          <p:cNvSpPr txBox="1"/>
          <p:nvPr/>
        </p:nvSpPr>
        <p:spPr>
          <a:xfrm>
            <a:off x="3226166" y="1549197"/>
            <a:ext cx="1628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TSP_DP kernel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B046215-7923-522E-D4BE-72AB5B11FE56}"/>
              </a:ext>
            </a:extLst>
          </p:cNvPr>
          <p:cNvSpPr/>
          <p:nvPr/>
        </p:nvSpPr>
        <p:spPr>
          <a:xfrm>
            <a:off x="1052742" y="5323517"/>
            <a:ext cx="1745846" cy="90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reg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distance[N][N]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198D187-1868-CAE6-0C06-30B567C66978}"/>
              </a:ext>
            </a:extLst>
          </p:cNvPr>
          <p:cNvSpPr txBox="1"/>
          <p:nvPr/>
        </p:nvSpPr>
        <p:spPr>
          <a:xfrm>
            <a:off x="1627155" y="2008439"/>
            <a:ext cx="302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For( i =0; i&lt;2^n; i=i+1) 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452" name="對角線條紋 451">
            <a:extLst>
              <a:ext uri="{FF2B5EF4-FFF2-40B4-BE49-F238E27FC236}">
                <a16:creationId xmlns:a16="http://schemas.microsoft.com/office/drawing/2014/main" id="{992763DC-C7FD-5025-471F-9ADB92EEBCF3}"/>
              </a:ext>
            </a:extLst>
          </p:cNvPr>
          <p:cNvSpPr/>
          <p:nvPr/>
        </p:nvSpPr>
        <p:spPr>
          <a:xfrm rot="13500000">
            <a:off x="8564260" y="5111797"/>
            <a:ext cx="1012784" cy="983847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D321E007-F001-AF70-57C6-35A034C04499}"/>
              </a:ext>
            </a:extLst>
          </p:cNvPr>
          <p:cNvSpPr txBox="1"/>
          <p:nvPr/>
        </p:nvSpPr>
        <p:spPr>
          <a:xfrm>
            <a:off x="8776000" y="5592052"/>
            <a:ext cx="698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min</a:t>
            </a:r>
            <a:endParaRPr lang="zh-TW"/>
          </a:p>
        </p:txBody>
      </p:sp>
      <p:sp>
        <p:nvSpPr>
          <p:cNvPr id="487" name="箭號: 向右 486">
            <a:extLst>
              <a:ext uri="{FF2B5EF4-FFF2-40B4-BE49-F238E27FC236}">
                <a16:creationId xmlns:a16="http://schemas.microsoft.com/office/drawing/2014/main" id="{83574CBB-6F8A-E806-03C0-CD87142EE146}"/>
              </a:ext>
            </a:extLst>
          </p:cNvPr>
          <p:cNvSpPr/>
          <p:nvPr/>
        </p:nvSpPr>
        <p:spPr>
          <a:xfrm rot="5400000">
            <a:off x="8785181" y="6069800"/>
            <a:ext cx="598025" cy="3858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8" name="文字方塊 487">
            <a:extLst>
              <a:ext uri="{FF2B5EF4-FFF2-40B4-BE49-F238E27FC236}">
                <a16:creationId xmlns:a16="http://schemas.microsoft.com/office/drawing/2014/main" id="{8ED7B661-6749-0EB5-7435-C3A7D4A30B1D}"/>
              </a:ext>
            </a:extLst>
          </p:cNvPr>
          <p:cNvSpPr txBox="1"/>
          <p:nvPr/>
        </p:nvSpPr>
        <p:spPr>
          <a:xfrm>
            <a:off x="9083862" y="5959037"/>
            <a:ext cx="19916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Shortest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  <a:p>
            <a:r>
              <a:rPr lang="zh-TW" altLang="en-US" b="1" dirty="0">
                <a:solidFill>
                  <a:srgbClr val="000000"/>
                </a:solidFill>
                <a:ea typeface="新細明體"/>
                <a:cs typeface="Calibri"/>
              </a:rPr>
              <a:t>     </a:t>
            </a:r>
          </a:p>
        </p:txBody>
      </p:sp>
      <p:sp>
        <p:nvSpPr>
          <p:cNvPr id="201" name="矩形: 圓角 200">
            <a:extLst>
              <a:ext uri="{FF2B5EF4-FFF2-40B4-BE49-F238E27FC236}">
                <a16:creationId xmlns:a16="http://schemas.microsoft.com/office/drawing/2014/main" id="{F66B8E66-A103-8A14-CB6E-F9100EA9FEE9}"/>
              </a:ext>
            </a:extLst>
          </p:cNvPr>
          <p:cNvSpPr/>
          <p:nvPr/>
        </p:nvSpPr>
        <p:spPr>
          <a:xfrm>
            <a:off x="2971190" y="5323516"/>
            <a:ext cx="1934103" cy="90668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SRAM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v[2^N][N]</a:t>
            </a:r>
          </a:p>
        </p:txBody>
      </p: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B259E6FD-D809-5257-1D3E-35168681BF17}"/>
              </a:ext>
            </a:extLst>
          </p:cNvPr>
          <p:cNvSpPr/>
          <p:nvPr/>
        </p:nvSpPr>
        <p:spPr>
          <a:xfrm>
            <a:off x="1791592" y="2409195"/>
            <a:ext cx="9773229" cy="22455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B6452846-36A1-F8AC-E879-D863A6EF9AF2}"/>
              </a:ext>
            </a:extLst>
          </p:cNvPr>
          <p:cNvSpPr txBox="1"/>
          <p:nvPr/>
        </p:nvSpPr>
        <p:spPr>
          <a:xfrm>
            <a:off x="1922990" y="2438745"/>
            <a:ext cx="302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For( j =0; j&lt;n; j=j+1) 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206" name="矩形: 圓角 205">
            <a:extLst>
              <a:ext uri="{FF2B5EF4-FFF2-40B4-BE49-F238E27FC236}">
                <a16:creationId xmlns:a16="http://schemas.microsoft.com/office/drawing/2014/main" id="{DB0D7EA8-D2A0-265F-DA13-F2F118CFB58A}"/>
              </a:ext>
            </a:extLst>
          </p:cNvPr>
          <p:cNvSpPr/>
          <p:nvPr/>
        </p:nvSpPr>
        <p:spPr>
          <a:xfrm>
            <a:off x="2141214" y="2803642"/>
            <a:ext cx="9208454" cy="18511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207" name="文字方塊 206">
            <a:extLst>
              <a:ext uri="{FF2B5EF4-FFF2-40B4-BE49-F238E27FC236}">
                <a16:creationId xmlns:a16="http://schemas.microsoft.com/office/drawing/2014/main" id="{D0067718-1EA6-7D66-1C13-92536E8F3BAF}"/>
              </a:ext>
            </a:extLst>
          </p:cNvPr>
          <p:cNvSpPr txBox="1"/>
          <p:nvPr/>
        </p:nvSpPr>
        <p:spPr>
          <a:xfrm>
            <a:off x="2227790" y="2806298"/>
            <a:ext cx="302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For( k =0; k&lt;n; k=k+1) 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9BCBFF40-C000-02FB-91A1-D7E9AF0B8201}"/>
              </a:ext>
            </a:extLst>
          </p:cNvPr>
          <p:cNvSpPr txBox="1"/>
          <p:nvPr/>
        </p:nvSpPr>
        <p:spPr>
          <a:xfrm>
            <a:off x="2801531" y="3532439"/>
            <a:ext cx="68329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b="1">
                <a:ea typeface="+mn-lt"/>
                <a:cs typeface="+mn-lt"/>
              </a:rPr>
              <a:t>v[i][j] = min( v[i][j],v[~(~i | 1&lt;&lt;j)][k] + int(distance[j][k]) ) ;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  <a:p>
            <a:endParaRPr lang="zh-TW" altLang="en-US" dirty="0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702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TSP_DP  Memory access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3509901" cy="1145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 DP TSP:</a:t>
            </a:r>
            <a:endParaRPr lang="en-US" dirty="0">
              <a:cs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buNone/>
            </a:pPr>
            <a:endParaRPr lang="en-US" dirty="0"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59F3F221-4942-94AC-0E48-A7F460F48C58}"/>
              </a:ext>
            </a:extLst>
          </p:cNvPr>
          <p:cNvSpPr/>
          <p:nvPr/>
        </p:nvSpPr>
        <p:spPr>
          <a:xfrm>
            <a:off x="6271782" y="2022632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48" name="流程圖: 接點 47">
            <a:extLst>
              <a:ext uri="{FF2B5EF4-FFF2-40B4-BE49-F238E27FC236}">
                <a16:creationId xmlns:a16="http://schemas.microsoft.com/office/drawing/2014/main" id="{6EF4908D-47D7-2A4B-640D-1397BEB91A7D}"/>
              </a:ext>
            </a:extLst>
          </p:cNvPr>
          <p:cNvSpPr/>
          <p:nvPr/>
        </p:nvSpPr>
        <p:spPr>
          <a:xfrm>
            <a:off x="8740997" y="2107235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9" name="流程圖: 接點 48">
            <a:extLst>
              <a:ext uri="{FF2B5EF4-FFF2-40B4-BE49-F238E27FC236}">
                <a16:creationId xmlns:a16="http://schemas.microsoft.com/office/drawing/2014/main" id="{0640BAC8-A180-74C3-83EE-7AF81D19964C}"/>
              </a:ext>
            </a:extLst>
          </p:cNvPr>
          <p:cNvSpPr/>
          <p:nvPr/>
        </p:nvSpPr>
        <p:spPr>
          <a:xfrm>
            <a:off x="9027868" y="2107235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90237C1-5737-AAD1-7774-7CE198433628}"/>
              </a:ext>
            </a:extLst>
          </p:cNvPr>
          <p:cNvSpPr/>
          <p:nvPr/>
        </p:nvSpPr>
        <p:spPr>
          <a:xfrm>
            <a:off x="7464087" y="201366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C04B126-2CA5-D0D8-BBE9-07012474AB83}"/>
              </a:ext>
            </a:extLst>
          </p:cNvPr>
          <p:cNvSpPr/>
          <p:nvPr/>
        </p:nvSpPr>
        <p:spPr>
          <a:xfrm>
            <a:off x="9382534" y="201366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270F5EE-8235-E53F-9177-036F12696023}"/>
              </a:ext>
            </a:extLst>
          </p:cNvPr>
          <p:cNvSpPr/>
          <p:nvPr/>
        </p:nvSpPr>
        <p:spPr>
          <a:xfrm>
            <a:off x="6280746" y="2470867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4" name="流程圖: 接點 53">
            <a:extLst>
              <a:ext uri="{FF2B5EF4-FFF2-40B4-BE49-F238E27FC236}">
                <a16:creationId xmlns:a16="http://schemas.microsoft.com/office/drawing/2014/main" id="{C3C708A4-85DA-06E5-8A1D-866377AFDAE8}"/>
              </a:ext>
            </a:extLst>
          </p:cNvPr>
          <p:cNvSpPr/>
          <p:nvPr/>
        </p:nvSpPr>
        <p:spPr>
          <a:xfrm>
            <a:off x="8749961" y="2555470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5" name="流程圖: 接點 54">
            <a:extLst>
              <a:ext uri="{FF2B5EF4-FFF2-40B4-BE49-F238E27FC236}">
                <a16:creationId xmlns:a16="http://schemas.microsoft.com/office/drawing/2014/main" id="{AF1AD61E-8AAF-E44D-C06D-93ECCC5C6F3F}"/>
              </a:ext>
            </a:extLst>
          </p:cNvPr>
          <p:cNvSpPr/>
          <p:nvPr/>
        </p:nvSpPr>
        <p:spPr>
          <a:xfrm>
            <a:off x="9036832" y="2555470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F3743364-4FAF-B9AF-BF48-0E28A40E37F9}"/>
              </a:ext>
            </a:extLst>
          </p:cNvPr>
          <p:cNvSpPr/>
          <p:nvPr/>
        </p:nvSpPr>
        <p:spPr>
          <a:xfrm>
            <a:off x="7473051" y="246190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B231419F-7E38-0A78-8B25-263194967D07}"/>
              </a:ext>
            </a:extLst>
          </p:cNvPr>
          <p:cNvSpPr/>
          <p:nvPr/>
        </p:nvSpPr>
        <p:spPr>
          <a:xfrm>
            <a:off x="9391498" y="246190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274D5B48-ECC3-11AE-F07E-B22F31550BBF}"/>
              </a:ext>
            </a:extLst>
          </p:cNvPr>
          <p:cNvSpPr/>
          <p:nvPr/>
        </p:nvSpPr>
        <p:spPr>
          <a:xfrm>
            <a:off x="6271782" y="2022632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V[0][0]</a:t>
            </a:r>
          </a:p>
        </p:txBody>
      </p:sp>
      <p:sp>
        <p:nvSpPr>
          <p:cNvPr id="73" name="流程圖: 接點 72">
            <a:extLst>
              <a:ext uri="{FF2B5EF4-FFF2-40B4-BE49-F238E27FC236}">
                <a16:creationId xmlns:a16="http://schemas.microsoft.com/office/drawing/2014/main" id="{44EB3730-7DB7-1401-C5EF-AB8AB665F4C0}"/>
              </a:ext>
            </a:extLst>
          </p:cNvPr>
          <p:cNvSpPr/>
          <p:nvPr/>
        </p:nvSpPr>
        <p:spPr>
          <a:xfrm>
            <a:off x="8740997" y="2107235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EC2508F0-1BB5-6EAC-C387-EFFEB526864F}"/>
              </a:ext>
            </a:extLst>
          </p:cNvPr>
          <p:cNvSpPr/>
          <p:nvPr/>
        </p:nvSpPr>
        <p:spPr>
          <a:xfrm>
            <a:off x="9027868" y="2107235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E8FBD4C2-C302-4218-79E8-55A26E226F3E}"/>
              </a:ext>
            </a:extLst>
          </p:cNvPr>
          <p:cNvSpPr/>
          <p:nvPr/>
        </p:nvSpPr>
        <p:spPr>
          <a:xfrm>
            <a:off x="7464087" y="201366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V[0][1]</a:t>
            </a:r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9571AE3D-7713-59F0-0290-5AA59A55AA5A}"/>
              </a:ext>
            </a:extLst>
          </p:cNvPr>
          <p:cNvSpPr/>
          <p:nvPr/>
        </p:nvSpPr>
        <p:spPr>
          <a:xfrm>
            <a:off x="9382534" y="201366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V[0][N-1]</a:t>
            </a: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B1A0E43C-0D7C-ECC9-48F8-30F0764AEDC2}"/>
              </a:ext>
            </a:extLst>
          </p:cNvPr>
          <p:cNvSpPr/>
          <p:nvPr/>
        </p:nvSpPr>
        <p:spPr>
          <a:xfrm>
            <a:off x="6280746" y="2470867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V[1][0]</a:t>
            </a: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D00C23A6-C444-2C19-63EE-F4FD8BDE16DF}"/>
              </a:ext>
            </a:extLst>
          </p:cNvPr>
          <p:cNvSpPr/>
          <p:nvPr/>
        </p:nvSpPr>
        <p:spPr>
          <a:xfrm>
            <a:off x="8749961" y="2555470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9BB561F1-E772-017D-3AAB-C70EADF1AF94}"/>
              </a:ext>
            </a:extLst>
          </p:cNvPr>
          <p:cNvSpPr/>
          <p:nvPr/>
        </p:nvSpPr>
        <p:spPr>
          <a:xfrm>
            <a:off x="9036832" y="2555470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CFAD96D0-494E-35B7-E20D-F16F3770CB1D}"/>
              </a:ext>
            </a:extLst>
          </p:cNvPr>
          <p:cNvSpPr/>
          <p:nvPr/>
        </p:nvSpPr>
        <p:spPr>
          <a:xfrm>
            <a:off x="7473051" y="246190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V[1][1]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2BEB671D-51DA-6B92-2E61-072A7F596EB2}"/>
              </a:ext>
            </a:extLst>
          </p:cNvPr>
          <p:cNvSpPr/>
          <p:nvPr/>
        </p:nvSpPr>
        <p:spPr>
          <a:xfrm>
            <a:off x="9391498" y="246190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V[1][N-1]</a:t>
            </a: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81B6BC49-695A-9081-9956-8210D3DD5C61}"/>
              </a:ext>
            </a:extLst>
          </p:cNvPr>
          <p:cNvSpPr/>
          <p:nvPr/>
        </p:nvSpPr>
        <p:spPr>
          <a:xfrm>
            <a:off x="6289711" y="373489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83" name="流程圖: 接點 82">
            <a:extLst>
              <a:ext uri="{FF2B5EF4-FFF2-40B4-BE49-F238E27FC236}">
                <a16:creationId xmlns:a16="http://schemas.microsoft.com/office/drawing/2014/main" id="{5D085874-40E0-347D-108D-0410ABF25075}"/>
              </a:ext>
            </a:extLst>
          </p:cNvPr>
          <p:cNvSpPr/>
          <p:nvPr/>
        </p:nvSpPr>
        <p:spPr>
          <a:xfrm>
            <a:off x="8758926" y="3819494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4" name="流程圖: 接點 83">
            <a:extLst>
              <a:ext uri="{FF2B5EF4-FFF2-40B4-BE49-F238E27FC236}">
                <a16:creationId xmlns:a16="http://schemas.microsoft.com/office/drawing/2014/main" id="{CE0820BE-FC20-37AC-7C5E-2AD7ABD3DA40}"/>
              </a:ext>
            </a:extLst>
          </p:cNvPr>
          <p:cNvSpPr/>
          <p:nvPr/>
        </p:nvSpPr>
        <p:spPr>
          <a:xfrm>
            <a:off x="9045797" y="3819494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7EACD477-B0AB-F26E-20C6-7B7AA97D3225}"/>
              </a:ext>
            </a:extLst>
          </p:cNvPr>
          <p:cNvSpPr/>
          <p:nvPr/>
        </p:nvSpPr>
        <p:spPr>
          <a:xfrm>
            <a:off x="7482016" y="3725925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5069CF37-7CB2-B19E-6124-927E5D07D327}"/>
              </a:ext>
            </a:extLst>
          </p:cNvPr>
          <p:cNvSpPr/>
          <p:nvPr/>
        </p:nvSpPr>
        <p:spPr>
          <a:xfrm>
            <a:off x="9400463" y="3725925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2244EBCD-A591-9987-B2FD-F613F354F67D}"/>
              </a:ext>
            </a:extLst>
          </p:cNvPr>
          <p:cNvSpPr/>
          <p:nvPr/>
        </p:nvSpPr>
        <p:spPr>
          <a:xfrm>
            <a:off x="6298675" y="418312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B3455223-AFA9-9553-9F42-9C1B0A72E574}"/>
              </a:ext>
            </a:extLst>
          </p:cNvPr>
          <p:cNvSpPr/>
          <p:nvPr/>
        </p:nvSpPr>
        <p:spPr>
          <a:xfrm>
            <a:off x="8767890" y="4267729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EA4F2C1B-C1CB-2A79-E450-36F4785587C5}"/>
              </a:ext>
            </a:extLst>
          </p:cNvPr>
          <p:cNvSpPr/>
          <p:nvPr/>
        </p:nvSpPr>
        <p:spPr>
          <a:xfrm>
            <a:off x="9054761" y="4267729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E3DBD318-8211-01D0-7F8F-9B22D5ACE01B}"/>
              </a:ext>
            </a:extLst>
          </p:cNvPr>
          <p:cNvSpPr/>
          <p:nvPr/>
        </p:nvSpPr>
        <p:spPr>
          <a:xfrm>
            <a:off x="7490980" y="4174160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586FC3BC-412E-DBB8-755B-B461AE9FB5E3}"/>
              </a:ext>
            </a:extLst>
          </p:cNvPr>
          <p:cNvSpPr/>
          <p:nvPr/>
        </p:nvSpPr>
        <p:spPr>
          <a:xfrm>
            <a:off x="9409427" y="4174160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034D10D8-5B60-0915-577E-D47C57B1A238}"/>
              </a:ext>
            </a:extLst>
          </p:cNvPr>
          <p:cNvSpPr/>
          <p:nvPr/>
        </p:nvSpPr>
        <p:spPr>
          <a:xfrm>
            <a:off x="6289711" y="373489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V[M-2][0]</a:t>
            </a:r>
          </a:p>
        </p:txBody>
      </p:sp>
      <p:sp>
        <p:nvSpPr>
          <p:cNvPr id="93" name="流程圖: 接點 92">
            <a:extLst>
              <a:ext uri="{FF2B5EF4-FFF2-40B4-BE49-F238E27FC236}">
                <a16:creationId xmlns:a16="http://schemas.microsoft.com/office/drawing/2014/main" id="{F3DAC08E-B60C-D40A-A5BA-A6450589D3D7}"/>
              </a:ext>
            </a:extLst>
          </p:cNvPr>
          <p:cNvSpPr/>
          <p:nvPr/>
        </p:nvSpPr>
        <p:spPr>
          <a:xfrm>
            <a:off x="8758926" y="3819494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4" name="流程圖: 接點 93">
            <a:extLst>
              <a:ext uri="{FF2B5EF4-FFF2-40B4-BE49-F238E27FC236}">
                <a16:creationId xmlns:a16="http://schemas.microsoft.com/office/drawing/2014/main" id="{4517AB31-BB41-8B84-1145-2B61C438A99A}"/>
              </a:ext>
            </a:extLst>
          </p:cNvPr>
          <p:cNvSpPr/>
          <p:nvPr/>
        </p:nvSpPr>
        <p:spPr>
          <a:xfrm>
            <a:off x="9045797" y="3819494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9A69AE91-32BC-F694-70D9-DD31D399B238}"/>
              </a:ext>
            </a:extLst>
          </p:cNvPr>
          <p:cNvSpPr/>
          <p:nvPr/>
        </p:nvSpPr>
        <p:spPr>
          <a:xfrm>
            <a:off x="7482016" y="3725925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V[M-2][1]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A121568E-44AA-0C76-D037-9E557DBDA552}"/>
              </a:ext>
            </a:extLst>
          </p:cNvPr>
          <p:cNvSpPr/>
          <p:nvPr/>
        </p:nvSpPr>
        <p:spPr>
          <a:xfrm>
            <a:off x="9400463" y="3725925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V[M-2][N-1]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A70E716E-CC6E-B965-D7FC-C2B87375FCCC}"/>
              </a:ext>
            </a:extLst>
          </p:cNvPr>
          <p:cNvSpPr/>
          <p:nvPr/>
        </p:nvSpPr>
        <p:spPr>
          <a:xfrm>
            <a:off x="6298675" y="418312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98" name="流程圖: 接點 97">
            <a:extLst>
              <a:ext uri="{FF2B5EF4-FFF2-40B4-BE49-F238E27FC236}">
                <a16:creationId xmlns:a16="http://schemas.microsoft.com/office/drawing/2014/main" id="{E8621AB5-1B25-2F2C-F34C-34A24717DEBB}"/>
              </a:ext>
            </a:extLst>
          </p:cNvPr>
          <p:cNvSpPr/>
          <p:nvPr/>
        </p:nvSpPr>
        <p:spPr>
          <a:xfrm>
            <a:off x="8767890" y="4267729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9BA4AEFC-88E7-D4D2-4074-927FF852DDD4}"/>
              </a:ext>
            </a:extLst>
          </p:cNvPr>
          <p:cNvSpPr/>
          <p:nvPr/>
        </p:nvSpPr>
        <p:spPr>
          <a:xfrm>
            <a:off x="9054761" y="4267729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A73B5182-3322-F01A-825A-15456685C218}"/>
              </a:ext>
            </a:extLst>
          </p:cNvPr>
          <p:cNvSpPr/>
          <p:nvPr/>
        </p:nvSpPr>
        <p:spPr>
          <a:xfrm>
            <a:off x="7490980" y="4174160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V[M-1][1]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BB0369C7-E8CF-7334-4766-DB7410E4B5E9}"/>
              </a:ext>
            </a:extLst>
          </p:cNvPr>
          <p:cNvSpPr/>
          <p:nvPr/>
        </p:nvSpPr>
        <p:spPr>
          <a:xfrm>
            <a:off x="9409427" y="4174160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V[M-1][N-1]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C3D3B44C-72D1-2A35-614A-B731D010A027}"/>
              </a:ext>
            </a:extLst>
          </p:cNvPr>
          <p:cNvSpPr/>
          <p:nvPr/>
        </p:nvSpPr>
        <p:spPr>
          <a:xfrm>
            <a:off x="6280746" y="296392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V[2][0]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82280F3-8441-B0DB-6187-98880556CC2C}"/>
              </a:ext>
            </a:extLst>
          </p:cNvPr>
          <p:cNvSpPr/>
          <p:nvPr/>
        </p:nvSpPr>
        <p:spPr>
          <a:xfrm>
            <a:off x="729153" y="2839188"/>
            <a:ext cx="1745846" cy="90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reg</a:t>
            </a:r>
            <a:endParaRPr lang="zh-TW" altLang="en-US" dirty="0">
              <a:ea typeface="新細明體"/>
              <a:cs typeface="Calibri"/>
            </a:endParaRPr>
          </a:p>
          <a:p>
            <a:pPr algn="ctr"/>
            <a:r>
              <a:rPr lang="zh-TW" altLang="en-US">
                <a:ea typeface="新細明體"/>
                <a:cs typeface="Calibri"/>
              </a:rPr>
              <a:t>distance[N][N]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9E2D683B-EF13-CEA5-DED2-3482D43C3C36}"/>
              </a:ext>
            </a:extLst>
          </p:cNvPr>
          <p:cNvSpPr/>
          <p:nvPr/>
        </p:nvSpPr>
        <p:spPr>
          <a:xfrm>
            <a:off x="7460279" y="296392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V[2][1]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A05C182-220F-8439-3EEF-04AA708B4F88}"/>
              </a:ext>
            </a:extLst>
          </p:cNvPr>
          <p:cNvSpPr txBox="1">
            <a:spLocks/>
          </p:cNvSpPr>
          <p:nvPr/>
        </p:nvSpPr>
        <p:spPr>
          <a:xfrm>
            <a:off x="8684713" y="395615"/>
            <a:ext cx="3509901" cy="11454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solidFill>
                  <a:schemeClr val="accent2"/>
                </a:solidFill>
                <a:cs typeface="Calibri"/>
              </a:rPr>
              <a:t>M: 0~2^n-1</a:t>
            </a: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solidFill>
                  <a:schemeClr val="accent2"/>
                </a:solidFill>
                <a:ea typeface="新細明體"/>
                <a:cs typeface="Calibri"/>
              </a:rPr>
              <a:t>N : 0~n-1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buFont typeface="Wingdings" pitchFamily="2" charset="2"/>
              <a:buNone/>
            </a:pPr>
            <a:endParaRPr lang="en-US" dirty="0"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dirty="0">
              <a:ea typeface="新細明體"/>
              <a:cs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12876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1111798" cy="4683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+mn-lt"/>
                <a:cs typeface="+mn-lt"/>
              </a:rPr>
              <a:t>每次都對同塊記憶體做一次讀一次寫，所以必定要</a:t>
            </a:r>
            <a:r>
              <a:rPr lang="en-US" altLang="zh-TW" dirty="0">
                <a:ea typeface="+mn-lt"/>
                <a:cs typeface="+mn-lt"/>
              </a:rPr>
              <a:t>stall</a:t>
            </a:r>
            <a:r>
              <a:rPr lang="zh-TW" altLang="en-US">
                <a:ea typeface="+mn-lt"/>
                <a:cs typeface="+mn-lt"/>
              </a:rPr>
              <a:t>一次</a:t>
            </a:r>
            <a:r>
              <a:rPr lang="en-US" altLang="zh-TW" dirty="0">
                <a:ea typeface="+mn-lt"/>
                <a:cs typeface="+mn-lt"/>
              </a:rPr>
              <a:t>(ii=2)</a:t>
            </a:r>
            <a:r>
              <a:rPr lang="zh-TW" altLang="en-US">
                <a:ea typeface="+mn-lt"/>
                <a:cs typeface="+mn-lt"/>
              </a:rPr>
              <a:t>。</a:t>
            </a:r>
            <a:endParaRPr lang="en-US">
              <a:ea typeface="+mn-lt"/>
              <a:cs typeface="+mn-lt"/>
            </a:endParaRPr>
          </a:p>
          <a:p>
            <a:r>
              <a:rPr lang="en-GB" altLang="zh-TW" dirty="0">
                <a:ea typeface="+mn-lt"/>
                <a:cs typeface="+mn-lt"/>
              </a:rPr>
              <a:t>13^2*2^13</a:t>
            </a:r>
            <a:r>
              <a:rPr lang="zh-TW" altLang="en-GB">
                <a:ea typeface="+mn-lt"/>
                <a:cs typeface="+mn-lt"/>
              </a:rPr>
              <a:t>大概是</a:t>
            </a:r>
            <a:r>
              <a:rPr lang="en-GB" altLang="zh-TW" dirty="0">
                <a:ea typeface="+mn-lt"/>
                <a:cs typeface="+mn-lt"/>
              </a:rPr>
              <a:t>140</a:t>
            </a:r>
            <a:r>
              <a:rPr lang="zh-TW" altLang="en-GB">
                <a:ea typeface="+mn-lt"/>
                <a:cs typeface="+mn-lt"/>
              </a:rPr>
              <a:t>萬，結果因為最內層</a:t>
            </a:r>
            <a:r>
              <a:rPr lang="en-GB" altLang="zh-TW" dirty="0">
                <a:ea typeface="+mn-lt"/>
                <a:cs typeface="+mn-lt"/>
              </a:rPr>
              <a:t>ii=2</a:t>
            </a:r>
            <a:r>
              <a:rPr lang="zh-TW" altLang="en-GB">
                <a:ea typeface="+mn-lt"/>
                <a:cs typeface="+mn-lt"/>
              </a:rPr>
              <a:t>，硬生生的變成</a:t>
            </a:r>
            <a:r>
              <a:rPr lang="en-GB" altLang="zh-TW" dirty="0">
                <a:ea typeface="+mn-lt"/>
                <a:cs typeface="+mn-lt"/>
              </a:rPr>
              <a:t>280</a:t>
            </a:r>
            <a:r>
              <a:rPr lang="zh-TW" altLang="en-GB">
                <a:ea typeface="+mn-lt"/>
                <a:cs typeface="+mn-lt"/>
              </a:rPr>
              <a:t>萬</a:t>
            </a:r>
            <a:r>
              <a:rPr lang="en-GB" altLang="zh-TW" dirty="0">
                <a:ea typeface="+mn-lt"/>
                <a:cs typeface="+mn-lt"/>
              </a:rPr>
              <a:t>cycle....</a:t>
            </a:r>
            <a:endParaRPr lang="zh-TW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43C635E8-6266-ABA8-7553-68C65E26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8" y="3163951"/>
            <a:ext cx="11122282" cy="28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Opt2_double _array    ii1 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9F52AC4-02ED-E1F0-15A2-02700BABE967}"/>
              </a:ext>
            </a:extLst>
          </p:cNvPr>
          <p:cNvSpPr/>
          <p:nvPr/>
        </p:nvSpPr>
        <p:spPr>
          <a:xfrm>
            <a:off x="810695" y="1569576"/>
            <a:ext cx="11242077" cy="48112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255252F-3023-7B41-5767-0687D18A868A}"/>
              </a:ext>
            </a:extLst>
          </p:cNvPr>
          <p:cNvSpPr/>
          <p:nvPr/>
        </p:nvSpPr>
        <p:spPr>
          <a:xfrm>
            <a:off x="1495757" y="1960960"/>
            <a:ext cx="10311111" cy="27296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ED8C50-7F93-A2BA-8858-B357A5F77519}"/>
              </a:ext>
            </a:extLst>
          </p:cNvPr>
          <p:cNvSpPr txBox="1"/>
          <p:nvPr/>
        </p:nvSpPr>
        <p:spPr>
          <a:xfrm>
            <a:off x="3226166" y="1549197"/>
            <a:ext cx="1628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TSP_DP kernel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B046215-7923-522E-D4BE-72AB5B11FE56}"/>
              </a:ext>
            </a:extLst>
          </p:cNvPr>
          <p:cNvSpPr/>
          <p:nvPr/>
        </p:nvSpPr>
        <p:spPr>
          <a:xfrm>
            <a:off x="1052742" y="5323517"/>
            <a:ext cx="1745846" cy="90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reg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distance[N][N]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198D187-1868-CAE6-0C06-30B567C66978}"/>
              </a:ext>
            </a:extLst>
          </p:cNvPr>
          <p:cNvSpPr txBox="1"/>
          <p:nvPr/>
        </p:nvSpPr>
        <p:spPr>
          <a:xfrm>
            <a:off x="1627155" y="2008439"/>
            <a:ext cx="302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For( i =0; i&lt;2^n; i=i+1) 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452" name="對角線條紋 451">
            <a:extLst>
              <a:ext uri="{FF2B5EF4-FFF2-40B4-BE49-F238E27FC236}">
                <a16:creationId xmlns:a16="http://schemas.microsoft.com/office/drawing/2014/main" id="{992763DC-C7FD-5025-471F-9ADB92EEBCF3}"/>
              </a:ext>
            </a:extLst>
          </p:cNvPr>
          <p:cNvSpPr/>
          <p:nvPr/>
        </p:nvSpPr>
        <p:spPr>
          <a:xfrm rot="13500000">
            <a:off x="8564260" y="5111797"/>
            <a:ext cx="1012784" cy="983847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D321E007-F001-AF70-57C6-35A034C04499}"/>
              </a:ext>
            </a:extLst>
          </p:cNvPr>
          <p:cNvSpPr txBox="1"/>
          <p:nvPr/>
        </p:nvSpPr>
        <p:spPr>
          <a:xfrm>
            <a:off x="8776000" y="5592052"/>
            <a:ext cx="698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min</a:t>
            </a:r>
            <a:endParaRPr lang="zh-TW"/>
          </a:p>
        </p:txBody>
      </p:sp>
      <p:sp>
        <p:nvSpPr>
          <p:cNvPr id="487" name="箭號: 向右 486">
            <a:extLst>
              <a:ext uri="{FF2B5EF4-FFF2-40B4-BE49-F238E27FC236}">
                <a16:creationId xmlns:a16="http://schemas.microsoft.com/office/drawing/2014/main" id="{83574CBB-6F8A-E806-03C0-CD87142EE146}"/>
              </a:ext>
            </a:extLst>
          </p:cNvPr>
          <p:cNvSpPr/>
          <p:nvPr/>
        </p:nvSpPr>
        <p:spPr>
          <a:xfrm rot="5400000">
            <a:off x="8785181" y="6069800"/>
            <a:ext cx="598025" cy="3858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8" name="文字方塊 487">
            <a:extLst>
              <a:ext uri="{FF2B5EF4-FFF2-40B4-BE49-F238E27FC236}">
                <a16:creationId xmlns:a16="http://schemas.microsoft.com/office/drawing/2014/main" id="{8ED7B661-6749-0EB5-7435-C3A7D4A30B1D}"/>
              </a:ext>
            </a:extLst>
          </p:cNvPr>
          <p:cNvSpPr txBox="1"/>
          <p:nvPr/>
        </p:nvSpPr>
        <p:spPr>
          <a:xfrm>
            <a:off x="9083862" y="5959037"/>
            <a:ext cx="19916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Shortest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  <a:p>
            <a:r>
              <a:rPr lang="zh-TW" altLang="en-US" b="1" dirty="0">
                <a:solidFill>
                  <a:srgbClr val="000000"/>
                </a:solidFill>
                <a:ea typeface="新細明體"/>
                <a:cs typeface="Calibri"/>
              </a:rPr>
              <a:t>     </a:t>
            </a:r>
          </a:p>
        </p:txBody>
      </p:sp>
      <p:sp>
        <p:nvSpPr>
          <p:cNvPr id="201" name="矩形: 圓角 200">
            <a:extLst>
              <a:ext uri="{FF2B5EF4-FFF2-40B4-BE49-F238E27FC236}">
                <a16:creationId xmlns:a16="http://schemas.microsoft.com/office/drawing/2014/main" id="{F66B8E66-A103-8A14-CB6E-F9100EA9FEE9}"/>
              </a:ext>
            </a:extLst>
          </p:cNvPr>
          <p:cNvSpPr/>
          <p:nvPr/>
        </p:nvSpPr>
        <p:spPr>
          <a:xfrm>
            <a:off x="2971190" y="5323516"/>
            <a:ext cx="1934103" cy="90668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SRAM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v0[2^N][N]</a:t>
            </a:r>
          </a:p>
        </p:txBody>
      </p: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B259E6FD-D809-5257-1D3E-35168681BF17}"/>
              </a:ext>
            </a:extLst>
          </p:cNvPr>
          <p:cNvSpPr/>
          <p:nvPr/>
        </p:nvSpPr>
        <p:spPr>
          <a:xfrm>
            <a:off x="1791592" y="2409195"/>
            <a:ext cx="9773229" cy="22455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B6452846-36A1-F8AC-E879-D863A6EF9AF2}"/>
              </a:ext>
            </a:extLst>
          </p:cNvPr>
          <p:cNvSpPr txBox="1"/>
          <p:nvPr/>
        </p:nvSpPr>
        <p:spPr>
          <a:xfrm>
            <a:off x="1922990" y="2438745"/>
            <a:ext cx="302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For( j =0; j&lt;n; j=j+1) 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206" name="矩形: 圓角 205">
            <a:extLst>
              <a:ext uri="{FF2B5EF4-FFF2-40B4-BE49-F238E27FC236}">
                <a16:creationId xmlns:a16="http://schemas.microsoft.com/office/drawing/2014/main" id="{DB0D7EA8-D2A0-265F-DA13-F2F118CFB58A}"/>
              </a:ext>
            </a:extLst>
          </p:cNvPr>
          <p:cNvSpPr/>
          <p:nvPr/>
        </p:nvSpPr>
        <p:spPr>
          <a:xfrm>
            <a:off x="2141214" y="2803642"/>
            <a:ext cx="9208454" cy="18511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207" name="文字方塊 206">
            <a:extLst>
              <a:ext uri="{FF2B5EF4-FFF2-40B4-BE49-F238E27FC236}">
                <a16:creationId xmlns:a16="http://schemas.microsoft.com/office/drawing/2014/main" id="{D0067718-1EA6-7D66-1C13-92536E8F3BAF}"/>
              </a:ext>
            </a:extLst>
          </p:cNvPr>
          <p:cNvSpPr txBox="1"/>
          <p:nvPr/>
        </p:nvSpPr>
        <p:spPr>
          <a:xfrm>
            <a:off x="2227790" y="2806298"/>
            <a:ext cx="302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For( k =0; k&lt;n; k=k+1) 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9BCBFF40-C000-02FB-91A1-D7E9AF0B8201}"/>
              </a:ext>
            </a:extLst>
          </p:cNvPr>
          <p:cNvSpPr txBox="1"/>
          <p:nvPr/>
        </p:nvSpPr>
        <p:spPr>
          <a:xfrm>
            <a:off x="4516122" y="2795860"/>
            <a:ext cx="5890277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 sz="1400" b="1" dirty="0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en-US" altLang="zh-TW" sz="1400" b="1" dirty="0">
                <a:ea typeface="+mn-lt"/>
                <a:cs typeface="+mn-lt"/>
              </a:rPr>
              <a:t>if(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 err="1">
                <a:ea typeface="+mn-lt"/>
                <a:cs typeface="+mn-lt"/>
              </a:rPr>
              <a:t>is_odd</a:t>
            </a:r>
            <a:r>
              <a:rPr lang="en-US" altLang="zh-TW" sz="1400" b="1" dirty="0">
                <a:ea typeface="+mn-lt"/>
                <a:cs typeface="+mn-lt"/>
              </a:rPr>
              <a:t>(</a:t>
            </a:r>
            <a:r>
              <a:rPr lang="en-US" altLang="zh-TW" sz="1400" b="1" dirty="0" err="1">
                <a:ea typeface="+mn-lt"/>
                <a:cs typeface="+mn-lt"/>
              </a:rPr>
              <a:t>i</a:t>
            </a:r>
            <a:r>
              <a:rPr lang="en-US" altLang="zh-TW" sz="1400" b="1" dirty="0">
                <a:ea typeface="+mn-lt"/>
                <a:cs typeface="+mn-lt"/>
              </a:rPr>
              <a:t>)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){</a:t>
            </a:r>
            <a:endParaRPr lang="zh-TW" altLang="en-US" sz="1400" b="1">
              <a:ea typeface="新細明體" panose="02020500000000000000" pitchFamily="18" charset="-120"/>
              <a:cs typeface="+mn-lt"/>
            </a:endParaRPr>
          </a:p>
          <a:p>
            <a:r>
              <a:rPr lang="zh-TW" altLang="en-US" sz="1400" dirty="0">
                <a:ea typeface="+mn-lt"/>
                <a:cs typeface="+mn-lt"/>
              </a:rPr>
              <a:t> </a:t>
            </a:r>
            <a:r>
              <a:rPr lang="zh-TW" altLang="en-US" sz="1400" b="1" dirty="0">
                <a:ea typeface="+mn-lt"/>
                <a:cs typeface="+mn-lt"/>
              </a:rPr>
              <a:t>       </a:t>
            </a:r>
            <a:r>
              <a:rPr lang="en-US" altLang="zh-TW" sz="1400" b="1" dirty="0">
                <a:ea typeface="+mn-lt"/>
                <a:cs typeface="+mn-lt"/>
              </a:rPr>
              <a:t>t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=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std::min(t,</a:t>
            </a:r>
            <a:r>
              <a:rPr lang="zh-TW" sz="1400" b="1">
                <a:ea typeface="+mn-lt"/>
                <a:cs typeface="+mn-lt"/>
              </a:rPr>
              <a:t>v</a:t>
            </a:r>
            <a:r>
              <a:rPr lang="en-US" altLang="zh-TW" sz="1400" b="1" dirty="0">
                <a:ea typeface="+mn-lt"/>
                <a:cs typeface="+mn-lt"/>
              </a:rPr>
              <a:t>0</a:t>
            </a:r>
            <a:r>
              <a:rPr lang="zh-TW" sz="1400" b="1">
                <a:ea typeface="+mn-lt"/>
                <a:cs typeface="+mn-lt"/>
              </a:rPr>
              <a:t>[</a:t>
            </a:r>
            <a:r>
              <a:rPr lang="en-US" altLang="zh-TW" sz="1400" b="1" dirty="0">
                <a:ea typeface="+mn-lt"/>
                <a:cs typeface="+mn-lt"/>
              </a:rPr>
              <a:t>~(~</a:t>
            </a:r>
            <a:r>
              <a:rPr lang="zh-TW" sz="1400" b="1">
                <a:ea typeface="+mn-lt"/>
                <a:cs typeface="+mn-lt"/>
              </a:rPr>
              <a:t>i</a:t>
            </a:r>
            <a:r>
              <a:rPr lang="zh-TW" altLang="en-US" sz="1400" b="1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|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1&lt;&lt;j)</a:t>
            </a:r>
            <a:r>
              <a:rPr lang="zh-TW" sz="1400" b="1">
                <a:ea typeface="+mn-lt"/>
                <a:cs typeface="+mn-lt"/>
              </a:rPr>
              <a:t>][</a:t>
            </a:r>
            <a:r>
              <a:rPr lang="en-US" altLang="zh-TW" sz="1400" b="1" dirty="0">
                <a:ea typeface="+mn-lt"/>
                <a:cs typeface="+mn-lt"/>
              </a:rPr>
              <a:t>k</a:t>
            </a:r>
            <a:r>
              <a:rPr lang="zh-TW" sz="1400" b="1">
                <a:ea typeface="+mn-lt"/>
                <a:cs typeface="+mn-lt"/>
              </a:rPr>
              <a:t>] </a:t>
            </a:r>
            <a:r>
              <a:rPr lang="en-US" altLang="zh-TW" sz="1400" b="1" dirty="0">
                <a:ea typeface="+mn-lt"/>
                <a:cs typeface="+mn-lt"/>
              </a:rPr>
              <a:t>+</a:t>
            </a:r>
            <a:r>
              <a:rPr lang="zh-TW" altLang="en-US" sz="1400" b="1">
                <a:ea typeface="+mn-lt"/>
                <a:cs typeface="+mn-lt"/>
              </a:rPr>
              <a:t> </a:t>
            </a:r>
            <a:r>
              <a:rPr lang="zh-TW" sz="1400" b="1">
                <a:ea typeface="+mn-lt"/>
                <a:cs typeface="+mn-lt"/>
              </a:rPr>
              <a:t>in</a:t>
            </a:r>
            <a:r>
              <a:rPr lang="en-US" altLang="zh-TW" sz="1400" b="1" dirty="0">
                <a:ea typeface="+mn-lt"/>
                <a:cs typeface="+mn-lt"/>
              </a:rPr>
              <a:t>t</a:t>
            </a:r>
            <a:r>
              <a:rPr lang="zh-TW" sz="1400" b="1">
                <a:ea typeface="+mn-lt"/>
                <a:cs typeface="+mn-lt"/>
              </a:rPr>
              <a:t>(</a:t>
            </a:r>
            <a:r>
              <a:rPr lang="en-US" altLang="zh-TW" sz="1400" b="1" dirty="0">
                <a:ea typeface="+mn-lt"/>
                <a:cs typeface="+mn-lt"/>
              </a:rPr>
              <a:t>distances[j][k])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)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;</a:t>
            </a:r>
            <a:endParaRPr lang="zh-TW" altLang="en-US" sz="1400" b="1">
              <a:ea typeface="新細明體"/>
              <a:cs typeface="Calibri"/>
            </a:endParaRPr>
          </a:p>
          <a:p>
            <a:r>
              <a:rPr lang="zh-TW" altLang="en-US" sz="1400" b="1">
                <a:ea typeface="+mn-lt"/>
                <a:cs typeface="+mn-lt"/>
              </a:rPr>
              <a:t>        </a:t>
            </a:r>
            <a:r>
              <a:rPr lang="zh-TW" sz="1400" b="1">
                <a:ea typeface="+mn-lt"/>
                <a:cs typeface="+mn-lt"/>
              </a:rPr>
              <a:t>v</a:t>
            </a:r>
            <a:r>
              <a:rPr lang="en-US" altLang="zh-TW" sz="1400" b="1" dirty="0">
                <a:ea typeface="+mn-lt"/>
                <a:cs typeface="+mn-lt"/>
              </a:rPr>
              <a:t>1</a:t>
            </a:r>
            <a:r>
              <a:rPr lang="zh-TW" sz="1400" b="1">
                <a:ea typeface="+mn-lt"/>
                <a:cs typeface="+mn-lt"/>
              </a:rPr>
              <a:t>[i][j]</a:t>
            </a:r>
            <a:r>
              <a:rPr lang="zh-TW" altLang="en-US" sz="1400" b="1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=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t;</a:t>
            </a:r>
            <a:endParaRPr lang="zh-TW" altLang="en-US" sz="1400" b="1">
              <a:ea typeface="新細明體"/>
              <a:cs typeface="Calibri"/>
            </a:endParaRPr>
          </a:p>
          <a:p>
            <a:r>
              <a:rPr lang="zh-TW" altLang="en-US" sz="1400" b="1" dirty="0">
                <a:ea typeface="+mn-lt"/>
                <a:cs typeface="+mn-lt"/>
              </a:rPr>
              <a:t>      </a:t>
            </a:r>
            <a:r>
              <a:rPr lang="en-US" altLang="zh-TW" sz="1400" b="1" dirty="0">
                <a:ea typeface="+mn-lt"/>
                <a:cs typeface="+mn-lt"/>
              </a:rPr>
              <a:t>}</a:t>
            </a:r>
            <a:endParaRPr lang="zh-TW" altLang="en-US" sz="1400" b="1">
              <a:ea typeface="新細明體"/>
              <a:cs typeface="Calibri"/>
            </a:endParaRPr>
          </a:p>
          <a:p>
            <a:r>
              <a:rPr lang="zh-TW" altLang="en-US" sz="1400" b="1" dirty="0">
                <a:ea typeface="+mn-lt"/>
                <a:cs typeface="+mn-lt"/>
              </a:rPr>
              <a:t>      </a:t>
            </a:r>
            <a:r>
              <a:rPr lang="en-US" altLang="zh-TW" sz="1400" b="1" dirty="0">
                <a:ea typeface="+mn-lt"/>
                <a:cs typeface="+mn-lt"/>
              </a:rPr>
              <a:t>else{</a:t>
            </a:r>
            <a:endParaRPr lang="zh-TW" altLang="en-US" sz="1400" b="1">
              <a:ea typeface="新細明體"/>
              <a:cs typeface="Calibri"/>
            </a:endParaRPr>
          </a:p>
          <a:p>
            <a:r>
              <a:rPr lang="zh-TW" altLang="en-US" sz="1400" b="1" dirty="0">
                <a:ea typeface="+mn-lt"/>
                <a:cs typeface="+mn-lt"/>
              </a:rPr>
              <a:t>        </a:t>
            </a:r>
            <a:r>
              <a:rPr lang="en-US" altLang="zh-TW" sz="1400" b="1" dirty="0">
                <a:ea typeface="+mn-lt"/>
                <a:cs typeface="+mn-lt"/>
              </a:rPr>
              <a:t>t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=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std::min(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t</a:t>
            </a:r>
            <a:r>
              <a:rPr lang="zh-TW" sz="1400" b="1">
                <a:ea typeface="+mn-lt"/>
                <a:cs typeface="+mn-lt"/>
              </a:rPr>
              <a:t>,v</a:t>
            </a:r>
            <a:r>
              <a:rPr lang="en-US" altLang="zh-TW" sz="1400" b="1" dirty="0">
                <a:ea typeface="+mn-lt"/>
                <a:cs typeface="+mn-lt"/>
              </a:rPr>
              <a:t>1</a:t>
            </a:r>
            <a:r>
              <a:rPr lang="zh-TW" sz="1400" b="1">
                <a:ea typeface="+mn-lt"/>
                <a:cs typeface="+mn-lt"/>
              </a:rPr>
              <a:t>[~(~i | 1&lt;&lt;j)][k] + int(distance</a:t>
            </a:r>
            <a:r>
              <a:rPr lang="en-US" altLang="zh-TW" sz="1400" b="1" dirty="0">
                <a:ea typeface="+mn-lt"/>
                <a:cs typeface="+mn-lt"/>
              </a:rPr>
              <a:t>s</a:t>
            </a:r>
            <a:r>
              <a:rPr lang="zh-TW" sz="1400" b="1">
                <a:ea typeface="+mn-lt"/>
                <a:cs typeface="+mn-lt"/>
              </a:rPr>
              <a:t>[j][k]) ) ;</a:t>
            </a:r>
            <a:endParaRPr lang="zh-TW" altLang="en-US" sz="1400" b="1" dirty="0">
              <a:ea typeface="+mn-lt"/>
              <a:cs typeface="+mn-lt"/>
            </a:endParaRPr>
          </a:p>
          <a:p>
            <a:r>
              <a:rPr lang="zh-TW" altLang="en-US" sz="1400" b="1" dirty="0">
                <a:ea typeface="+mn-lt"/>
                <a:cs typeface="+mn-lt"/>
              </a:rPr>
              <a:t>        </a:t>
            </a:r>
            <a:r>
              <a:rPr lang="en-US" altLang="zh-TW" sz="1400" b="1" dirty="0">
                <a:ea typeface="+mn-lt"/>
                <a:cs typeface="+mn-lt"/>
              </a:rPr>
              <a:t>v0[</a:t>
            </a:r>
            <a:r>
              <a:rPr lang="en-US" altLang="zh-TW" sz="1400" b="1" err="1">
                <a:ea typeface="+mn-lt"/>
                <a:cs typeface="+mn-lt"/>
              </a:rPr>
              <a:t>i</a:t>
            </a:r>
            <a:r>
              <a:rPr lang="en-US" altLang="zh-TW" sz="1400" b="1" dirty="0">
                <a:ea typeface="+mn-lt"/>
                <a:cs typeface="+mn-lt"/>
              </a:rPr>
              <a:t>][j]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=</a:t>
            </a:r>
            <a:r>
              <a:rPr lang="zh-TW" altLang="en-US" sz="1400" b="1" dirty="0">
                <a:ea typeface="+mn-lt"/>
                <a:cs typeface="+mn-lt"/>
              </a:rPr>
              <a:t> </a:t>
            </a:r>
            <a:r>
              <a:rPr lang="en-US" altLang="zh-TW" sz="1400" b="1" dirty="0">
                <a:ea typeface="+mn-lt"/>
                <a:cs typeface="+mn-lt"/>
              </a:rPr>
              <a:t>t;</a:t>
            </a:r>
            <a:endParaRPr lang="zh-TW" altLang="en-US" sz="1400" b="1">
              <a:ea typeface="新細明體"/>
              <a:cs typeface="Calibri"/>
            </a:endParaRPr>
          </a:p>
          <a:p>
            <a:r>
              <a:rPr lang="zh-TW" altLang="en-US" sz="1400" b="1" dirty="0">
                <a:ea typeface="+mn-lt"/>
                <a:cs typeface="+mn-lt"/>
              </a:rPr>
              <a:t>      </a:t>
            </a:r>
            <a:r>
              <a:rPr lang="en-US" altLang="zh-TW" sz="1400" b="1" dirty="0">
                <a:ea typeface="+mn-lt"/>
                <a:cs typeface="+mn-lt"/>
              </a:rPr>
              <a:t>}</a:t>
            </a:r>
            <a:endParaRPr lang="zh-TW" altLang="en-US" sz="1400" b="1">
              <a:ea typeface="新細明體"/>
              <a:cs typeface="Calibri"/>
            </a:endParaRPr>
          </a:p>
          <a:p>
            <a:endParaRPr lang="zh-TW" altLang="en-US" dirty="0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  <a:p>
            <a:endParaRPr lang="zh-TW" altLang="en-US" dirty="0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C0BA5BF0-3F23-1ED8-8F8A-6290D0A1C45D}"/>
              </a:ext>
            </a:extLst>
          </p:cNvPr>
          <p:cNvSpPr/>
          <p:nvPr/>
        </p:nvSpPr>
        <p:spPr>
          <a:xfrm>
            <a:off x="5095825" y="5296622"/>
            <a:ext cx="1934103" cy="90668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SRAM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v1[2^N][N]</a:t>
            </a:r>
          </a:p>
        </p:txBody>
      </p:sp>
    </p:spTree>
    <p:extLst>
      <p:ext uri="{BB962C8B-B14F-4D97-AF65-F5344CB8AC3E}">
        <p14:creationId xmlns:p14="http://schemas.microsoft.com/office/powerpoint/2010/main" val="12828561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TSP_DP  Memory access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3509901" cy="1145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 DP TSP:</a:t>
            </a:r>
            <a:endParaRPr lang="en-US" dirty="0">
              <a:cs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buNone/>
            </a:pPr>
            <a:endParaRPr lang="en-US" dirty="0"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59F3F221-4942-94AC-0E48-A7F460F48C58}"/>
              </a:ext>
            </a:extLst>
          </p:cNvPr>
          <p:cNvSpPr/>
          <p:nvPr/>
        </p:nvSpPr>
        <p:spPr>
          <a:xfrm>
            <a:off x="6271782" y="2022632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48" name="流程圖: 接點 47">
            <a:extLst>
              <a:ext uri="{FF2B5EF4-FFF2-40B4-BE49-F238E27FC236}">
                <a16:creationId xmlns:a16="http://schemas.microsoft.com/office/drawing/2014/main" id="{6EF4908D-47D7-2A4B-640D-1397BEB91A7D}"/>
              </a:ext>
            </a:extLst>
          </p:cNvPr>
          <p:cNvSpPr/>
          <p:nvPr/>
        </p:nvSpPr>
        <p:spPr>
          <a:xfrm>
            <a:off x="8740997" y="2107235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9" name="流程圖: 接點 48">
            <a:extLst>
              <a:ext uri="{FF2B5EF4-FFF2-40B4-BE49-F238E27FC236}">
                <a16:creationId xmlns:a16="http://schemas.microsoft.com/office/drawing/2014/main" id="{0640BAC8-A180-74C3-83EE-7AF81D19964C}"/>
              </a:ext>
            </a:extLst>
          </p:cNvPr>
          <p:cNvSpPr/>
          <p:nvPr/>
        </p:nvSpPr>
        <p:spPr>
          <a:xfrm>
            <a:off x="9027868" y="2107235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90237C1-5737-AAD1-7774-7CE198433628}"/>
              </a:ext>
            </a:extLst>
          </p:cNvPr>
          <p:cNvSpPr/>
          <p:nvPr/>
        </p:nvSpPr>
        <p:spPr>
          <a:xfrm>
            <a:off x="7464087" y="201366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C04B126-2CA5-D0D8-BBE9-07012474AB83}"/>
              </a:ext>
            </a:extLst>
          </p:cNvPr>
          <p:cNvSpPr/>
          <p:nvPr/>
        </p:nvSpPr>
        <p:spPr>
          <a:xfrm>
            <a:off x="9382534" y="201366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270F5EE-8235-E53F-9177-036F12696023}"/>
              </a:ext>
            </a:extLst>
          </p:cNvPr>
          <p:cNvSpPr/>
          <p:nvPr/>
        </p:nvSpPr>
        <p:spPr>
          <a:xfrm>
            <a:off x="6280746" y="2470867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4" name="流程圖: 接點 53">
            <a:extLst>
              <a:ext uri="{FF2B5EF4-FFF2-40B4-BE49-F238E27FC236}">
                <a16:creationId xmlns:a16="http://schemas.microsoft.com/office/drawing/2014/main" id="{C3C708A4-85DA-06E5-8A1D-866377AFDAE8}"/>
              </a:ext>
            </a:extLst>
          </p:cNvPr>
          <p:cNvSpPr/>
          <p:nvPr/>
        </p:nvSpPr>
        <p:spPr>
          <a:xfrm>
            <a:off x="8749961" y="2555470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5" name="流程圖: 接點 54">
            <a:extLst>
              <a:ext uri="{FF2B5EF4-FFF2-40B4-BE49-F238E27FC236}">
                <a16:creationId xmlns:a16="http://schemas.microsoft.com/office/drawing/2014/main" id="{AF1AD61E-8AAF-E44D-C06D-93ECCC5C6F3F}"/>
              </a:ext>
            </a:extLst>
          </p:cNvPr>
          <p:cNvSpPr/>
          <p:nvPr/>
        </p:nvSpPr>
        <p:spPr>
          <a:xfrm>
            <a:off x="9036832" y="2555470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F3743364-4FAF-B9AF-BF48-0E28A40E37F9}"/>
              </a:ext>
            </a:extLst>
          </p:cNvPr>
          <p:cNvSpPr/>
          <p:nvPr/>
        </p:nvSpPr>
        <p:spPr>
          <a:xfrm>
            <a:off x="7473051" y="246190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B231419F-7E38-0A78-8B25-263194967D07}"/>
              </a:ext>
            </a:extLst>
          </p:cNvPr>
          <p:cNvSpPr/>
          <p:nvPr/>
        </p:nvSpPr>
        <p:spPr>
          <a:xfrm>
            <a:off x="9391498" y="246190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274D5B48-ECC3-11AE-F07E-B22F31550BBF}"/>
              </a:ext>
            </a:extLst>
          </p:cNvPr>
          <p:cNvSpPr/>
          <p:nvPr/>
        </p:nvSpPr>
        <p:spPr>
          <a:xfrm>
            <a:off x="6271782" y="2022632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V1[0][0]</a:t>
            </a:r>
          </a:p>
        </p:txBody>
      </p:sp>
      <p:sp>
        <p:nvSpPr>
          <p:cNvPr id="73" name="流程圖: 接點 72">
            <a:extLst>
              <a:ext uri="{FF2B5EF4-FFF2-40B4-BE49-F238E27FC236}">
                <a16:creationId xmlns:a16="http://schemas.microsoft.com/office/drawing/2014/main" id="{44EB3730-7DB7-1401-C5EF-AB8AB665F4C0}"/>
              </a:ext>
            </a:extLst>
          </p:cNvPr>
          <p:cNvSpPr/>
          <p:nvPr/>
        </p:nvSpPr>
        <p:spPr>
          <a:xfrm>
            <a:off x="8740997" y="2107235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EC2508F0-1BB5-6EAC-C387-EFFEB526864F}"/>
              </a:ext>
            </a:extLst>
          </p:cNvPr>
          <p:cNvSpPr/>
          <p:nvPr/>
        </p:nvSpPr>
        <p:spPr>
          <a:xfrm>
            <a:off x="9027868" y="2107235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E8FBD4C2-C302-4218-79E8-55A26E226F3E}"/>
              </a:ext>
            </a:extLst>
          </p:cNvPr>
          <p:cNvSpPr/>
          <p:nvPr/>
        </p:nvSpPr>
        <p:spPr>
          <a:xfrm>
            <a:off x="7464087" y="201366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V1[0][1]</a:t>
            </a:r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9571AE3D-7713-59F0-0290-5AA59A55AA5A}"/>
              </a:ext>
            </a:extLst>
          </p:cNvPr>
          <p:cNvSpPr/>
          <p:nvPr/>
        </p:nvSpPr>
        <p:spPr>
          <a:xfrm>
            <a:off x="9382534" y="201366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V1[0][N-1]</a:t>
            </a: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B1A0E43C-0D7C-ECC9-48F8-30F0764AEDC2}"/>
              </a:ext>
            </a:extLst>
          </p:cNvPr>
          <p:cNvSpPr/>
          <p:nvPr/>
        </p:nvSpPr>
        <p:spPr>
          <a:xfrm>
            <a:off x="6280746" y="2470867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V1[1][0]</a:t>
            </a: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D00C23A6-C444-2C19-63EE-F4FD8BDE16DF}"/>
              </a:ext>
            </a:extLst>
          </p:cNvPr>
          <p:cNvSpPr/>
          <p:nvPr/>
        </p:nvSpPr>
        <p:spPr>
          <a:xfrm>
            <a:off x="8749961" y="2555470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9BB561F1-E772-017D-3AAB-C70EADF1AF94}"/>
              </a:ext>
            </a:extLst>
          </p:cNvPr>
          <p:cNvSpPr/>
          <p:nvPr/>
        </p:nvSpPr>
        <p:spPr>
          <a:xfrm>
            <a:off x="9036832" y="2555470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CFAD96D0-494E-35B7-E20D-F16F3770CB1D}"/>
              </a:ext>
            </a:extLst>
          </p:cNvPr>
          <p:cNvSpPr/>
          <p:nvPr/>
        </p:nvSpPr>
        <p:spPr>
          <a:xfrm>
            <a:off x="7473051" y="246190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V1[1][1]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2BEB671D-51DA-6B92-2E61-072A7F596EB2}"/>
              </a:ext>
            </a:extLst>
          </p:cNvPr>
          <p:cNvSpPr/>
          <p:nvPr/>
        </p:nvSpPr>
        <p:spPr>
          <a:xfrm>
            <a:off x="9391498" y="246190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V1[1][N-1]</a:t>
            </a: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81B6BC49-695A-9081-9956-8210D3DD5C61}"/>
              </a:ext>
            </a:extLst>
          </p:cNvPr>
          <p:cNvSpPr/>
          <p:nvPr/>
        </p:nvSpPr>
        <p:spPr>
          <a:xfrm>
            <a:off x="6289711" y="373489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83" name="流程圖: 接點 82">
            <a:extLst>
              <a:ext uri="{FF2B5EF4-FFF2-40B4-BE49-F238E27FC236}">
                <a16:creationId xmlns:a16="http://schemas.microsoft.com/office/drawing/2014/main" id="{5D085874-40E0-347D-108D-0410ABF25075}"/>
              </a:ext>
            </a:extLst>
          </p:cNvPr>
          <p:cNvSpPr/>
          <p:nvPr/>
        </p:nvSpPr>
        <p:spPr>
          <a:xfrm>
            <a:off x="8758926" y="3819494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4" name="流程圖: 接點 83">
            <a:extLst>
              <a:ext uri="{FF2B5EF4-FFF2-40B4-BE49-F238E27FC236}">
                <a16:creationId xmlns:a16="http://schemas.microsoft.com/office/drawing/2014/main" id="{CE0820BE-FC20-37AC-7C5E-2AD7ABD3DA40}"/>
              </a:ext>
            </a:extLst>
          </p:cNvPr>
          <p:cNvSpPr/>
          <p:nvPr/>
        </p:nvSpPr>
        <p:spPr>
          <a:xfrm>
            <a:off x="9045797" y="3819494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7EACD477-B0AB-F26E-20C6-7B7AA97D3225}"/>
              </a:ext>
            </a:extLst>
          </p:cNvPr>
          <p:cNvSpPr/>
          <p:nvPr/>
        </p:nvSpPr>
        <p:spPr>
          <a:xfrm>
            <a:off x="7482016" y="3725925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5069CF37-7CB2-B19E-6124-927E5D07D327}"/>
              </a:ext>
            </a:extLst>
          </p:cNvPr>
          <p:cNvSpPr/>
          <p:nvPr/>
        </p:nvSpPr>
        <p:spPr>
          <a:xfrm>
            <a:off x="9400463" y="3725925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2244EBCD-A591-9987-B2FD-F613F354F67D}"/>
              </a:ext>
            </a:extLst>
          </p:cNvPr>
          <p:cNvSpPr/>
          <p:nvPr/>
        </p:nvSpPr>
        <p:spPr>
          <a:xfrm>
            <a:off x="6298675" y="418312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B3455223-AFA9-9553-9F42-9C1B0A72E574}"/>
              </a:ext>
            </a:extLst>
          </p:cNvPr>
          <p:cNvSpPr/>
          <p:nvPr/>
        </p:nvSpPr>
        <p:spPr>
          <a:xfrm>
            <a:off x="8767890" y="4267729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EA4F2C1B-C1CB-2A79-E450-36F4785587C5}"/>
              </a:ext>
            </a:extLst>
          </p:cNvPr>
          <p:cNvSpPr/>
          <p:nvPr/>
        </p:nvSpPr>
        <p:spPr>
          <a:xfrm>
            <a:off x="9054761" y="4267729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E3DBD318-8211-01D0-7F8F-9B22D5ACE01B}"/>
              </a:ext>
            </a:extLst>
          </p:cNvPr>
          <p:cNvSpPr/>
          <p:nvPr/>
        </p:nvSpPr>
        <p:spPr>
          <a:xfrm>
            <a:off x="7490980" y="4174160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586FC3BC-412E-DBB8-755B-B461AE9FB5E3}"/>
              </a:ext>
            </a:extLst>
          </p:cNvPr>
          <p:cNvSpPr/>
          <p:nvPr/>
        </p:nvSpPr>
        <p:spPr>
          <a:xfrm>
            <a:off x="9409427" y="4174160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034D10D8-5B60-0915-577E-D47C57B1A238}"/>
              </a:ext>
            </a:extLst>
          </p:cNvPr>
          <p:cNvSpPr/>
          <p:nvPr/>
        </p:nvSpPr>
        <p:spPr>
          <a:xfrm>
            <a:off x="6289711" y="373489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V1[M-2][0]</a:t>
            </a:r>
          </a:p>
        </p:txBody>
      </p:sp>
      <p:sp>
        <p:nvSpPr>
          <p:cNvPr id="93" name="流程圖: 接點 92">
            <a:extLst>
              <a:ext uri="{FF2B5EF4-FFF2-40B4-BE49-F238E27FC236}">
                <a16:creationId xmlns:a16="http://schemas.microsoft.com/office/drawing/2014/main" id="{F3DAC08E-B60C-D40A-A5BA-A6450589D3D7}"/>
              </a:ext>
            </a:extLst>
          </p:cNvPr>
          <p:cNvSpPr/>
          <p:nvPr/>
        </p:nvSpPr>
        <p:spPr>
          <a:xfrm>
            <a:off x="8758926" y="3819494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4" name="流程圖: 接點 93">
            <a:extLst>
              <a:ext uri="{FF2B5EF4-FFF2-40B4-BE49-F238E27FC236}">
                <a16:creationId xmlns:a16="http://schemas.microsoft.com/office/drawing/2014/main" id="{4517AB31-BB41-8B84-1145-2B61C438A99A}"/>
              </a:ext>
            </a:extLst>
          </p:cNvPr>
          <p:cNvSpPr/>
          <p:nvPr/>
        </p:nvSpPr>
        <p:spPr>
          <a:xfrm>
            <a:off x="9045797" y="3819494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9A69AE91-32BC-F694-70D9-DD31D399B238}"/>
              </a:ext>
            </a:extLst>
          </p:cNvPr>
          <p:cNvSpPr/>
          <p:nvPr/>
        </p:nvSpPr>
        <p:spPr>
          <a:xfrm>
            <a:off x="7482016" y="3725925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V1[M-2][1]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A121568E-44AA-0C76-D037-9E557DBDA552}"/>
              </a:ext>
            </a:extLst>
          </p:cNvPr>
          <p:cNvSpPr/>
          <p:nvPr/>
        </p:nvSpPr>
        <p:spPr>
          <a:xfrm>
            <a:off x="9410901" y="3736363"/>
            <a:ext cx="1154853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V1[M-2][N-1]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A70E716E-CC6E-B965-D7FC-C2B87375FCCC}"/>
              </a:ext>
            </a:extLst>
          </p:cNvPr>
          <p:cNvSpPr/>
          <p:nvPr/>
        </p:nvSpPr>
        <p:spPr>
          <a:xfrm>
            <a:off x="6298675" y="418312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V1[M-1][0]</a:t>
            </a:r>
          </a:p>
        </p:txBody>
      </p:sp>
      <p:sp>
        <p:nvSpPr>
          <p:cNvPr id="98" name="流程圖: 接點 97">
            <a:extLst>
              <a:ext uri="{FF2B5EF4-FFF2-40B4-BE49-F238E27FC236}">
                <a16:creationId xmlns:a16="http://schemas.microsoft.com/office/drawing/2014/main" id="{E8621AB5-1B25-2F2C-F34C-34A24717DEBB}"/>
              </a:ext>
            </a:extLst>
          </p:cNvPr>
          <p:cNvSpPr/>
          <p:nvPr/>
        </p:nvSpPr>
        <p:spPr>
          <a:xfrm>
            <a:off x="8767890" y="4267729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9BA4AEFC-88E7-D4D2-4074-927FF852DDD4}"/>
              </a:ext>
            </a:extLst>
          </p:cNvPr>
          <p:cNvSpPr/>
          <p:nvPr/>
        </p:nvSpPr>
        <p:spPr>
          <a:xfrm>
            <a:off x="9054761" y="4267729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A73B5182-3322-F01A-825A-15456685C218}"/>
              </a:ext>
            </a:extLst>
          </p:cNvPr>
          <p:cNvSpPr/>
          <p:nvPr/>
        </p:nvSpPr>
        <p:spPr>
          <a:xfrm>
            <a:off x="7490980" y="4174160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V1[M-1][1]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BB0369C7-E8CF-7334-4766-DB7410E4B5E9}"/>
              </a:ext>
            </a:extLst>
          </p:cNvPr>
          <p:cNvSpPr/>
          <p:nvPr/>
        </p:nvSpPr>
        <p:spPr>
          <a:xfrm>
            <a:off x="9398989" y="4184598"/>
            <a:ext cx="1196605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V1[M-1][N-1]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C3D3B44C-72D1-2A35-614A-B731D010A027}"/>
              </a:ext>
            </a:extLst>
          </p:cNvPr>
          <p:cNvSpPr/>
          <p:nvPr/>
        </p:nvSpPr>
        <p:spPr>
          <a:xfrm>
            <a:off x="6280746" y="296392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V1[2][0]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82280F3-8441-B0DB-6187-98880556CC2C}"/>
              </a:ext>
            </a:extLst>
          </p:cNvPr>
          <p:cNvSpPr/>
          <p:nvPr/>
        </p:nvSpPr>
        <p:spPr>
          <a:xfrm>
            <a:off x="1303263" y="5240010"/>
            <a:ext cx="1745846" cy="90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reg</a:t>
            </a:r>
            <a:endParaRPr lang="zh-TW" altLang="en-US" dirty="0">
              <a:ea typeface="新細明體"/>
              <a:cs typeface="Calibri"/>
            </a:endParaRPr>
          </a:p>
          <a:p>
            <a:pPr algn="ctr"/>
            <a:r>
              <a:rPr lang="zh-TW" altLang="en-US">
                <a:ea typeface="新細明體"/>
                <a:cs typeface="Calibri"/>
              </a:rPr>
              <a:t>distance[N][N]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9E2D683B-EF13-CEA5-DED2-3482D43C3C36}"/>
              </a:ext>
            </a:extLst>
          </p:cNvPr>
          <p:cNvSpPr/>
          <p:nvPr/>
        </p:nvSpPr>
        <p:spPr>
          <a:xfrm>
            <a:off x="7460279" y="296392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V1[2][1]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A05C182-220F-8439-3EEF-04AA708B4F88}"/>
              </a:ext>
            </a:extLst>
          </p:cNvPr>
          <p:cNvSpPr txBox="1">
            <a:spLocks/>
          </p:cNvSpPr>
          <p:nvPr/>
        </p:nvSpPr>
        <p:spPr>
          <a:xfrm>
            <a:off x="8455070" y="1021917"/>
            <a:ext cx="3509901" cy="80094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solidFill>
                  <a:schemeClr val="accent2"/>
                </a:solidFill>
                <a:cs typeface="Calibri"/>
              </a:rPr>
              <a:t>M: 0~2^n-1</a:t>
            </a: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solidFill>
                  <a:schemeClr val="accent2"/>
                </a:solidFill>
                <a:ea typeface="新細明體"/>
                <a:cs typeface="Calibri"/>
              </a:rPr>
              <a:t>N : 0~n-1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buFont typeface="Wingdings" pitchFamily="2" charset="2"/>
              <a:buNone/>
            </a:pPr>
            <a:endParaRPr lang="en-US" dirty="0"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dirty="0">
              <a:ea typeface="新細明體"/>
              <a:cs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F51B16B3-7B4A-B987-33EC-9D55BC231151}"/>
              </a:ext>
            </a:extLst>
          </p:cNvPr>
          <p:cNvSpPr/>
          <p:nvPr/>
        </p:nvSpPr>
        <p:spPr>
          <a:xfrm>
            <a:off x="1397070" y="2053947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9" name="流程圖: 接點 58">
            <a:extLst>
              <a:ext uri="{FF2B5EF4-FFF2-40B4-BE49-F238E27FC236}">
                <a16:creationId xmlns:a16="http://schemas.microsoft.com/office/drawing/2014/main" id="{E16A134E-EAF9-8E3D-053B-11AB683515B6}"/>
              </a:ext>
            </a:extLst>
          </p:cNvPr>
          <p:cNvSpPr/>
          <p:nvPr/>
        </p:nvSpPr>
        <p:spPr>
          <a:xfrm>
            <a:off x="3866285" y="2138550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0" name="流程圖: 接點 59">
            <a:extLst>
              <a:ext uri="{FF2B5EF4-FFF2-40B4-BE49-F238E27FC236}">
                <a16:creationId xmlns:a16="http://schemas.microsoft.com/office/drawing/2014/main" id="{30233946-96A4-E863-4A39-9A9F96071C7E}"/>
              </a:ext>
            </a:extLst>
          </p:cNvPr>
          <p:cNvSpPr/>
          <p:nvPr/>
        </p:nvSpPr>
        <p:spPr>
          <a:xfrm>
            <a:off x="4153156" y="2138550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978B86F9-7D74-EC0E-D844-EDD9A5F8817A}"/>
              </a:ext>
            </a:extLst>
          </p:cNvPr>
          <p:cNvSpPr/>
          <p:nvPr/>
        </p:nvSpPr>
        <p:spPr>
          <a:xfrm>
            <a:off x="2589375" y="204498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CD06D49-8DB0-C983-9F7D-320B66B47EF1}"/>
              </a:ext>
            </a:extLst>
          </p:cNvPr>
          <p:cNvSpPr/>
          <p:nvPr/>
        </p:nvSpPr>
        <p:spPr>
          <a:xfrm>
            <a:off x="4507822" y="204498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D899735D-5B8D-B010-CFFD-ACDC9E3EF807}"/>
              </a:ext>
            </a:extLst>
          </p:cNvPr>
          <p:cNvSpPr/>
          <p:nvPr/>
        </p:nvSpPr>
        <p:spPr>
          <a:xfrm>
            <a:off x="1406034" y="2502182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254429ED-57EB-7516-7933-45CDE2BF44AF}"/>
              </a:ext>
            </a:extLst>
          </p:cNvPr>
          <p:cNvSpPr/>
          <p:nvPr/>
        </p:nvSpPr>
        <p:spPr>
          <a:xfrm>
            <a:off x="3875249" y="2586785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5" name="流程圖: 接點 64">
            <a:extLst>
              <a:ext uri="{FF2B5EF4-FFF2-40B4-BE49-F238E27FC236}">
                <a16:creationId xmlns:a16="http://schemas.microsoft.com/office/drawing/2014/main" id="{04AF695B-C9AB-0CCD-CB2C-707CD0803CEB}"/>
              </a:ext>
            </a:extLst>
          </p:cNvPr>
          <p:cNvSpPr/>
          <p:nvPr/>
        </p:nvSpPr>
        <p:spPr>
          <a:xfrm>
            <a:off x="4162120" y="2586785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A4CAA114-A2D9-95F5-0CA2-12E0606961E5}"/>
              </a:ext>
            </a:extLst>
          </p:cNvPr>
          <p:cNvSpPr/>
          <p:nvPr/>
        </p:nvSpPr>
        <p:spPr>
          <a:xfrm>
            <a:off x="2598339" y="2493216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733926EE-ECD3-14BC-2A8B-DEE14A66F55B}"/>
              </a:ext>
            </a:extLst>
          </p:cNvPr>
          <p:cNvSpPr/>
          <p:nvPr/>
        </p:nvSpPr>
        <p:spPr>
          <a:xfrm>
            <a:off x="4516786" y="2493216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2D203455-296B-70F9-8216-6379D1883CC6}"/>
              </a:ext>
            </a:extLst>
          </p:cNvPr>
          <p:cNvSpPr/>
          <p:nvPr/>
        </p:nvSpPr>
        <p:spPr>
          <a:xfrm>
            <a:off x="1397070" y="2053947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V0[0][0]</a:t>
            </a: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3629E480-E6C2-1654-DFF4-8F78F004FC80}"/>
              </a:ext>
            </a:extLst>
          </p:cNvPr>
          <p:cNvSpPr/>
          <p:nvPr/>
        </p:nvSpPr>
        <p:spPr>
          <a:xfrm>
            <a:off x="3866285" y="2138550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8820B8AC-1A37-74E6-6B84-E2F73DA03823}"/>
              </a:ext>
            </a:extLst>
          </p:cNvPr>
          <p:cNvSpPr/>
          <p:nvPr/>
        </p:nvSpPr>
        <p:spPr>
          <a:xfrm>
            <a:off x="4153156" y="2138550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6109CDE9-D3DD-FB31-1809-E2DBA1001B5F}"/>
              </a:ext>
            </a:extLst>
          </p:cNvPr>
          <p:cNvSpPr/>
          <p:nvPr/>
        </p:nvSpPr>
        <p:spPr>
          <a:xfrm>
            <a:off x="2589375" y="204498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V0[0][1]</a:t>
            </a:r>
          </a:p>
        </p:txBody>
      </p:sp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49FC6898-33BB-6EEE-2060-3102D25E1E0F}"/>
              </a:ext>
            </a:extLst>
          </p:cNvPr>
          <p:cNvSpPr/>
          <p:nvPr/>
        </p:nvSpPr>
        <p:spPr>
          <a:xfrm>
            <a:off x="4507822" y="204498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V0[0][N-1]</a:t>
            </a:r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04C32D86-24F1-D55D-A376-068B2C572C9C}"/>
              </a:ext>
            </a:extLst>
          </p:cNvPr>
          <p:cNvSpPr/>
          <p:nvPr/>
        </p:nvSpPr>
        <p:spPr>
          <a:xfrm>
            <a:off x="1406034" y="2502182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V0[1][0]</a:t>
            </a:r>
          </a:p>
        </p:txBody>
      </p:sp>
      <p:sp>
        <p:nvSpPr>
          <p:cNvPr id="105" name="流程圖: 接點 104">
            <a:extLst>
              <a:ext uri="{FF2B5EF4-FFF2-40B4-BE49-F238E27FC236}">
                <a16:creationId xmlns:a16="http://schemas.microsoft.com/office/drawing/2014/main" id="{D56817CA-4CF4-265A-F0B9-CB7DB6F90952}"/>
              </a:ext>
            </a:extLst>
          </p:cNvPr>
          <p:cNvSpPr/>
          <p:nvPr/>
        </p:nvSpPr>
        <p:spPr>
          <a:xfrm>
            <a:off x="3875249" y="2586785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688272C0-CD14-BBA1-9BA5-0AB9BEBBBCDD}"/>
              </a:ext>
            </a:extLst>
          </p:cNvPr>
          <p:cNvSpPr/>
          <p:nvPr/>
        </p:nvSpPr>
        <p:spPr>
          <a:xfrm>
            <a:off x="4162120" y="2586785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2486338D-6ED1-CDF1-808C-0B51C3CA96AB}"/>
              </a:ext>
            </a:extLst>
          </p:cNvPr>
          <p:cNvSpPr/>
          <p:nvPr/>
        </p:nvSpPr>
        <p:spPr>
          <a:xfrm>
            <a:off x="2598339" y="2493216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V0[1][1]</a:t>
            </a:r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9BA84097-C8D7-70CC-81B5-0125CEBF7911}"/>
              </a:ext>
            </a:extLst>
          </p:cNvPr>
          <p:cNvSpPr/>
          <p:nvPr/>
        </p:nvSpPr>
        <p:spPr>
          <a:xfrm>
            <a:off x="4516786" y="2493216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V0[1][N-1]</a:t>
            </a:r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6677A995-12FE-611A-7831-4CB489488CDC}"/>
              </a:ext>
            </a:extLst>
          </p:cNvPr>
          <p:cNvSpPr/>
          <p:nvPr/>
        </p:nvSpPr>
        <p:spPr>
          <a:xfrm>
            <a:off x="1414999" y="3766206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9990EC10-7572-7BD7-035B-0BDC76E33939}"/>
              </a:ext>
            </a:extLst>
          </p:cNvPr>
          <p:cNvSpPr/>
          <p:nvPr/>
        </p:nvSpPr>
        <p:spPr>
          <a:xfrm>
            <a:off x="3884214" y="3850809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1" name="流程圖: 接點 110">
            <a:extLst>
              <a:ext uri="{FF2B5EF4-FFF2-40B4-BE49-F238E27FC236}">
                <a16:creationId xmlns:a16="http://schemas.microsoft.com/office/drawing/2014/main" id="{5AFE4F56-8F0E-00C2-8456-B65EA8425353}"/>
              </a:ext>
            </a:extLst>
          </p:cNvPr>
          <p:cNvSpPr/>
          <p:nvPr/>
        </p:nvSpPr>
        <p:spPr>
          <a:xfrm>
            <a:off x="4171085" y="3850809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B3A23D6B-6703-D6AF-24C5-C569956D5E15}"/>
              </a:ext>
            </a:extLst>
          </p:cNvPr>
          <p:cNvSpPr/>
          <p:nvPr/>
        </p:nvSpPr>
        <p:spPr>
          <a:xfrm>
            <a:off x="2607304" y="3757240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DFC981A0-D681-5DE7-A26F-B4F4460E9817}"/>
              </a:ext>
            </a:extLst>
          </p:cNvPr>
          <p:cNvSpPr/>
          <p:nvPr/>
        </p:nvSpPr>
        <p:spPr>
          <a:xfrm>
            <a:off x="4525751" y="3757240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0A6DDF59-F07F-AE90-6234-AB3B0C72F2D7}"/>
              </a:ext>
            </a:extLst>
          </p:cNvPr>
          <p:cNvSpPr/>
          <p:nvPr/>
        </p:nvSpPr>
        <p:spPr>
          <a:xfrm>
            <a:off x="1423963" y="421444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115" name="流程圖: 接點 114">
            <a:extLst>
              <a:ext uri="{FF2B5EF4-FFF2-40B4-BE49-F238E27FC236}">
                <a16:creationId xmlns:a16="http://schemas.microsoft.com/office/drawing/2014/main" id="{0B8E60AE-230D-B544-6BE2-A1D518F201A9}"/>
              </a:ext>
            </a:extLst>
          </p:cNvPr>
          <p:cNvSpPr/>
          <p:nvPr/>
        </p:nvSpPr>
        <p:spPr>
          <a:xfrm>
            <a:off x="3893178" y="4299044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6" name="流程圖: 接點 115">
            <a:extLst>
              <a:ext uri="{FF2B5EF4-FFF2-40B4-BE49-F238E27FC236}">
                <a16:creationId xmlns:a16="http://schemas.microsoft.com/office/drawing/2014/main" id="{B239A569-91E3-D846-4D8D-2F0C521A8F01}"/>
              </a:ext>
            </a:extLst>
          </p:cNvPr>
          <p:cNvSpPr/>
          <p:nvPr/>
        </p:nvSpPr>
        <p:spPr>
          <a:xfrm>
            <a:off x="4180049" y="4299044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A8F68EE9-7FD7-3FF0-67AB-BF9E0124643A}"/>
              </a:ext>
            </a:extLst>
          </p:cNvPr>
          <p:cNvSpPr/>
          <p:nvPr/>
        </p:nvSpPr>
        <p:spPr>
          <a:xfrm>
            <a:off x="2616268" y="4205475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118" name="矩形: 圓角 117">
            <a:extLst>
              <a:ext uri="{FF2B5EF4-FFF2-40B4-BE49-F238E27FC236}">
                <a16:creationId xmlns:a16="http://schemas.microsoft.com/office/drawing/2014/main" id="{4B2BD786-7D10-BB8B-9A75-9D2F91760AB2}"/>
              </a:ext>
            </a:extLst>
          </p:cNvPr>
          <p:cNvSpPr/>
          <p:nvPr/>
        </p:nvSpPr>
        <p:spPr>
          <a:xfrm>
            <a:off x="4534715" y="4205475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304B44F5-FFE8-86B4-8569-C006818BE037}"/>
              </a:ext>
            </a:extLst>
          </p:cNvPr>
          <p:cNvSpPr/>
          <p:nvPr/>
        </p:nvSpPr>
        <p:spPr>
          <a:xfrm>
            <a:off x="1414999" y="3766206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V0[M-2][0]</a:t>
            </a:r>
          </a:p>
        </p:txBody>
      </p:sp>
      <p:sp>
        <p:nvSpPr>
          <p:cNvPr id="120" name="流程圖: 接點 119">
            <a:extLst>
              <a:ext uri="{FF2B5EF4-FFF2-40B4-BE49-F238E27FC236}">
                <a16:creationId xmlns:a16="http://schemas.microsoft.com/office/drawing/2014/main" id="{34C9B5DC-B818-81D2-E0A8-9D71E5009790}"/>
              </a:ext>
            </a:extLst>
          </p:cNvPr>
          <p:cNvSpPr/>
          <p:nvPr/>
        </p:nvSpPr>
        <p:spPr>
          <a:xfrm>
            <a:off x="3884214" y="3850809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1" name="流程圖: 接點 120">
            <a:extLst>
              <a:ext uri="{FF2B5EF4-FFF2-40B4-BE49-F238E27FC236}">
                <a16:creationId xmlns:a16="http://schemas.microsoft.com/office/drawing/2014/main" id="{DB766094-F606-1A89-FE8C-77C1E052D457}"/>
              </a:ext>
            </a:extLst>
          </p:cNvPr>
          <p:cNvSpPr/>
          <p:nvPr/>
        </p:nvSpPr>
        <p:spPr>
          <a:xfrm>
            <a:off x="4171085" y="3850809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2" name="矩形: 圓角 121">
            <a:extLst>
              <a:ext uri="{FF2B5EF4-FFF2-40B4-BE49-F238E27FC236}">
                <a16:creationId xmlns:a16="http://schemas.microsoft.com/office/drawing/2014/main" id="{3162C490-DBEA-0915-0DD9-E8176C7261DA}"/>
              </a:ext>
            </a:extLst>
          </p:cNvPr>
          <p:cNvSpPr/>
          <p:nvPr/>
        </p:nvSpPr>
        <p:spPr>
          <a:xfrm>
            <a:off x="2607304" y="3757240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V0[M-2][1]</a:t>
            </a:r>
          </a:p>
        </p:txBody>
      </p: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65927E07-A3D5-4803-17FC-9E089E4BC876}"/>
              </a:ext>
            </a:extLst>
          </p:cNvPr>
          <p:cNvSpPr/>
          <p:nvPr/>
        </p:nvSpPr>
        <p:spPr>
          <a:xfrm>
            <a:off x="4536189" y="3767678"/>
            <a:ext cx="1186168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V0[M-2][N-1]</a:t>
            </a:r>
          </a:p>
        </p:txBody>
      </p:sp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D597C0D5-E5E1-067F-C63E-D380C9100A48}"/>
              </a:ext>
            </a:extLst>
          </p:cNvPr>
          <p:cNvSpPr/>
          <p:nvPr/>
        </p:nvSpPr>
        <p:spPr>
          <a:xfrm>
            <a:off x="1423963" y="421444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V0[M-1][0]</a:t>
            </a:r>
          </a:p>
        </p:txBody>
      </p:sp>
      <p:sp>
        <p:nvSpPr>
          <p:cNvPr id="125" name="流程圖: 接點 124">
            <a:extLst>
              <a:ext uri="{FF2B5EF4-FFF2-40B4-BE49-F238E27FC236}">
                <a16:creationId xmlns:a16="http://schemas.microsoft.com/office/drawing/2014/main" id="{DE8DD836-2B6F-6275-EDF6-DE635451EDCB}"/>
              </a:ext>
            </a:extLst>
          </p:cNvPr>
          <p:cNvSpPr/>
          <p:nvPr/>
        </p:nvSpPr>
        <p:spPr>
          <a:xfrm>
            <a:off x="3893178" y="4299044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6" name="流程圖: 接點 125">
            <a:extLst>
              <a:ext uri="{FF2B5EF4-FFF2-40B4-BE49-F238E27FC236}">
                <a16:creationId xmlns:a16="http://schemas.microsoft.com/office/drawing/2014/main" id="{22E400A5-FF19-1A28-D65D-2540795FF0B4}"/>
              </a:ext>
            </a:extLst>
          </p:cNvPr>
          <p:cNvSpPr/>
          <p:nvPr/>
        </p:nvSpPr>
        <p:spPr>
          <a:xfrm>
            <a:off x="4180049" y="4299044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A20410F7-33BB-C5A6-83A2-F095E3A1D423}"/>
              </a:ext>
            </a:extLst>
          </p:cNvPr>
          <p:cNvSpPr/>
          <p:nvPr/>
        </p:nvSpPr>
        <p:spPr>
          <a:xfrm>
            <a:off x="2616268" y="4205475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V0[M-1][1]</a:t>
            </a:r>
          </a:p>
        </p:txBody>
      </p:sp>
      <p:sp>
        <p:nvSpPr>
          <p:cNvPr id="128" name="矩形: 圓角 127">
            <a:extLst>
              <a:ext uri="{FF2B5EF4-FFF2-40B4-BE49-F238E27FC236}">
                <a16:creationId xmlns:a16="http://schemas.microsoft.com/office/drawing/2014/main" id="{7F61D507-D228-ED3F-8222-EDF402880A67}"/>
              </a:ext>
            </a:extLst>
          </p:cNvPr>
          <p:cNvSpPr/>
          <p:nvPr/>
        </p:nvSpPr>
        <p:spPr>
          <a:xfrm>
            <a:off x="4524277" y="4215913"/>
            <a:ext cx="1186167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V0[M-1][N-1]</a:t>
            </a: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1C18D994-C1AB-D140-544D-854935AA4AD1}"/>
              </a:ext>
            </a:extLst>
          </p:cNvPr>
          <p:cNvSpPr/>
          <p:nvPr/>
        </p:nvSpPr>
        <p:spPr>
          <a:xfrm>
            <a:off x="1406034" y="299524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V0[2][0]</a:t>
            </a:r>
          </a:p>
        </p:txBody>
      </p: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60CC3564-A04F-2848-750C-889857B536A9}"/>
              </a:ext>
            </a:extLst>
          </p:cNvPr>
          <p:cNvSpPr/>
          <p:nvPr/>
        </p:nvSpPr>
        <p:spPr>
          <a:xfrm>
            <a:off x="2585567" y="299524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V0[2][1]</a:t>
            </a:r>
          </a:p>
        </p:txBody>
      </p:sp>
    </p:spTree>
    <p:extLst>
      <p:ext uri="{BB962C8B-B14F-4D97-AF65-F5344CB8AC3E}">
        <p14:creationId xmlns:p14="http://schemas.microsoft.com/office/powerpoint/2010/main" val="24309815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1111798" cy="4683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我發現每次</a:t>
            </a:r>
            <a:r>
              <a:rPr lang="zh-TW" altLang="en-US">
                <a:ea typeface="+mn-lt"/>
                <a:cs typeface="+mn-lt"/>
              </a:rPr>
              <a:t>讀跟寫</a:t>
            </a:r>
            <a:r>
              <a:rPr lang="en-US" altLang="zh-TW" dirty="0">
                <a:ea typeface="+mn-lt"/>
                <a:cs typeface="+mn-lt"/>
              </a:rPr>
              <a:t>m</a:t>
            </a:r>
            <a:r>
              <a:rPr lang="zh-TW">
                <a:ea typeface="+mn-lt"/>
                <a:cs typeface="+mn-lt"/>
              </a:rPr>
              <a:t>em</a:t>
            </a:r>
            <a:r>
              <a:rPr lang="en-US" altLang="zh-TW" dirty="0" err="1">
                <a:ea typeface="+mn-lt"/>
                <a:cs typeface="+mn-lt"/>
              </a:rPr>
              <a:t>ory</a:t>
            </a:r>
            <a:r>
              <a:rPr lang="zh-TW" altLang="en-US">
                <a:ea typeface="+mn-lt"/>
                <a:cs typeface="+mn-lt"/>
              </a:rPr>
              <a:t>的</a:t>
            </a:r>
            <a:r>
              <a:rPr lang="en-US" altLang="zh-TW" dirty="0" err="1">
                <a:ea typeface="+mn-lt"/>
                <a:cs typeface="+mn-lt"/>
              </a:rPr>
              <a:t>addre</a:t>
            </a:r>
            <a:r>
              <a:rPr lang="zh-TW">
                <a:ea typeface="+mn-lt"/>
                <a:cs typeface="+mn-lt"/>
              </a:rPr>
              <a:t>ss都</a:t>
            </a:r>
            <a:r>
              <a:rPr lang="zh-TW" altLang="en-US">
                <a:ea typeface="+mn-lt"/>
                <a:cs typeface="+mn-lt"/>
              </a:rPr>
              <a:t>差</a:t>
            </a:r>
            <a:r>
              <a:rPr lang="en-US" altLang="zh-TW" dirty="0">
                <a:ea typeface="+mn-lt"/>
                <a:cs typeface="+mn-lt"/>
              </a:rPr>
              <a:t>1b</a:t>
            </a:r>
            <a:r>
              <a:rPr lang="zh-TW">
                <a:ea typeface="+mn-lt"/>
                <a:cs typeface="+mn-lt"/>
              </a:rPr>
              <a:t>it，所以我直接複</a:t>
            </a:r>
            <a:r>
              <a:rPr lang="zh-TW" altLang="en-US">
                <a:ea typeface="+mn-lt"/>
                <a:cs typeface="+mn-lt"/>
              </a:rPr>
              <a:t>製用一</a:t>
            </a:r>
            <a:r>
              <a:rPr lang="zh-TW">
                <a:ea typeface="+mn-lt"/>
                <a:cs typeface="+mn-lt"/>
              </a:rPr>
              <a:t>塊記憶體，就不會</a:t>
            </a:r>
            <a:r>
              <a:rPr lang="zh-TW" altLang="en-US">
                <a:ea typeface="+mn-lt"/>
                <a:cs typeface="+mn-lt"/>
              </a:rPr>
              <a:t>每</a:t>
            </a:r>
            <a:r>
              <a:rPr lang="zh-TW">
                <a:ea typeface="+mn-lt"/>
                <a:cs typeface="+mn-lt"/>
              </a:rPr>
              <a:t>次讀寫</a:t>
            </a:r>
            <a:r>
              <a:rPr lang="zh-TW" altLang="en-US">
                <a:ea typeface="+mn-lt"/>
                <a:cs typeface="+mn-lt"/>
              </a:rPr>
              <a:t>都產</a:t>
            </a:r>
            <a:r>
              <a:rPr lang="zh-TW">
                <a:ea typeface="+mn-lt"/>
                <a:cs typeface="+mn-lt"/>
              </a:rPr>
              <a:t>生stall了</a:t>
            </a:r>
          </a:p>
          <a:p>
            <a:r>
              <a:rPr lang="zh-TW">
                <a:ea typeface="+mn-lt"/>
                <a:cs typeface="+mn-lt"/>
              </a:rPr>
              <a:t>雖然有一些overhead，但實際值1695382跟理論上最佳化([2^N]*N*N,N=13) =1384448，算是同一個量級的</a:t>
            </a:r>
            <a:endParaRPr lang="zh-TW" altLang="en-US" dirty="0"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圖片 7" descr="一張含有 文字, 監視器, 螢幕擷取畫面, 黑色 的圖片&#10;&#10;自動產生的描述">
            <a:extLst>
              <a:ext uri="{FF2B5EF4-FFF2-40B4-BE49-F238E27FC236}">
                <a16:creationId xmlns:a16="http://schemas.microsoft.com/office/drawing/2014/main" id="{86F15BB2-0F84-5C05-7C8A-C88A51499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" y="3432637"/>
            <a:ext cx="12088905" cy="31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971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 Opt3_col_partition 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9F52AC4-02ED-E1F0-15A2-02700BABE967}"/>
              </a:ext>
            </a:extLst>
          </p:cNvPr>
          <p:cNvSpPr/>
          <p:nvPr/>
        </p:nvSpPr>
        <p:spPr>
          <a:xfrm>
            <a:off x="810695" y="1569576"/>
            <a:ext cx="11242077" cy="48112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255252F-3023-7B41-5767-0687D18A868A}"/>
              </a:ext>
            </a:extLst>
          </p:cNvPr>
          <p:cNvSpPr/>
          <p:nvPr/>
        </p:nvSpPr>
        <p:spPr>
          <a:xfrm>
            <a:off x="1495757" y="1960960"/>
            <a:ext cx="10311111" cy="27296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ED8C50-7F93-A2BA-8858-B357A5F77519}"/>
              </a:ext>
            </a:extLst>
          </p:cNvPr>
          <p:cNvSpPr txBox="1"/>
          <p:nvPr/>
        </p:nvSpPr>
        <p:spPr>
          <a:xfrm>
            <a:off x="3226166" y="1549197"/>
            <a:ext cx="1628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TSP_DP kernel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B046215-7923-522E-D4BE-72AB5B11FE56}"/>
              </a:ext>
            </a:extLst>
          </p:cNvPr>
          <p:cNvSpPr/>
          <p:nvPr/>
        </p:nvSpPr>
        <p:spPr>
          <a:xfrm>
            <a:off x="1052742" y="5323517"/>
            <a:ext cx="1745846" cy="90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Bram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distance[N][N]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198D187-1868-CAE6-0C06-30B567C66978}"/>
              </a:ext>
            </a:extLst>
          </p:cNvPr>
          <p:cNvSpPr txBox="1"/>
          <p:nvPr/>
        </p:nvSpPr>
        <p:spPr>
          <a:xfrm>
            <a:off x="1627155" y="2008439"/>
            <a:ext cx="302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For( i =0; i&lt;2^n; i=i+1) 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452" name="對角線條紋 451">
            <a:extLst>
              <a:ext uri="{FF2B5EF4-FFF2-40B4-BE49-F238E27FC236}">
                <a16:creationId xmlns:a16="http://schemas.microsoft.com/office/drawing/2014/main" id="{992763DC-C7FD-5025-471F-9ADB92EEBCF3}"/>
              </a:ext>
            </a:extLst>
          </p:cNvPr>
          <p:cNvSpPr/>
          <p:nvPr/>
        </p:nvSpPr>
        <p:spPr>
          <a:xfrm rot="13500000">
            <a:off x="8564260" y="5111797"/>
            <a:ext cx="1012784" cy="983847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D321E007-F001-AF70-57C6-35A034C04499}"/>
              </a:ext>
            </a:extLst>
          </p:cNvPr>
          <p:cNvSpPr txBox="1"/>
          <p:nvPr/>
        </p:nvSpPr>
        <p:spPr>
          <a:xfrm>
            <a:off x="8776000" y="5592052"/>
            <a:ext cx="698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min</a:t>
            </a:r>
            <a:endParaRPr lang="zh-TW"/>
          </a:p>
        </p:txBody>
      </p:sp>
      <p:sp>
        <p:nvSpPr>
          <p:cNvPr id="487" name="箭號: 向右 486">
            <a:extLst>
              <a:ext uri="{FF2B5EF4-FFF2-40B4-BE49-F238E27FC236}">
                <a16:creationId xmlns:a16="http://schemas.microsoft.com/office/drawing/2014/main" id="{83574CBB-6F8A-E806-03C0-CD87142EE146}"/>
              </a:ext>
            </a:extLst>
          </p:cNvPr>
          <p:cNvSpPr/>
          <p:nvPr/>
        </p:nvSpPr>
        <p:spPr>
          <a:xfrm rot="5400000">
            <a:off x="8785181" y="6069800"/>
            <a:ext cx="598025" cy="3858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8" name="文字方塊 487">
            <a:extLst>
              <a:ext uri="{FF2B5EF4-FFF2-40B4-BE49-F238E27FC236}">
                <a16:creationId xmlns:a16="http://schemas.microsoft.com/office/drawing/2014/main" id="{8ED7B661-6749-0EB5-7435-C3A7D4A30B1D}"/>
              </a:ext>
            </a:extLst>
          </p:cNvPr>
          <p:cNvSpPr txBox="1"/>
          <p:nvPr/>
        </p:nvSpPr>
        <p:spPr>
          <a:xfrm>
            <a:off x="9083862" y="5959037"/>
            <a:ext cx="19916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Shortest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  <a:p>
            <a:r>
              <a:rPr lang="zh-TW" altLang="en-US" b="1" dirty="0">
                <a:solidFill>
                  <a:srgbClr val="000000"/>
                </a:solidFill>
                <a:ea typeface="新細明體"/>
                <a:cs typeface="Calibri"/>
              </a:rPr>
              <a:t>     </a:t>
            </a:r>
          </a:p>
        </p:txBody>
      </p:sp>
      <p:sp>
        <p:nvSpPr>
          <p:cNvPr id="201" name="矩形: 圓角 200">
            <a:extLst>
              <a:ext uri="{FF2B5EF4-FFF2-40B4-BE49-F238E27FC236}">
                <a16:creationId xmlns:a16="http://schemas.microsoft.com/office/drawing/2014/main" id="{F66B8E66-A103-8A14-CB6E-F9100EA9FEE9}"/>
              </a:ext>
            </a:extLst>
          </p:cNvPr>
          <p:cNvSpPr/>
          <p:nvPr/>
        </p:nvSpPr>
        <p:spPr>
          <a:xfrm>
            <a:off x="2971190" y="5323516"/>
            <a:ext cx="1934103" cy="90668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SRAM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v0[2^N][N]</a:t>
            </a:r>
          </a:p>
        </p:txBody>
      </p: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B259E6FD-D809-5257-1D3E-35168681BF17}"/>
              </a:ext>
            </a:extLst>
          </p:cNvPr>
          <p:cNvSpPr/>
          <p:nvPr/>
        </p:nvSpPr>
        <p:spPr>
          <a:xfrm>
            <a:off x="1791592" y="2409195"/>
            <a:ext cx="9773229" cy="22455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B6452846-36A1-F8AC-E879-D863A6EF9AF2}"/>
              </a:ext>
            </a:extLst>
          </p:cNvPr>
          <p:cNvSpPr txBox="1"/>
          <p:nvPr/>
        </p:nvSpPr>
        <p:spPr>
          <a:xfrm>
            <a:off x="1922990" y="2438745"/>
            <a:ext cx="302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For( j =0; j&lt;n; j=j+1) 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C0BA5BF0-3F23-1ED8-8F8A-6290D0A1C45D}"/>
              </a:ext>
            </a:extLst>
          </p:cNvPr>
          <p:cNvSpPr/>
          <p:nvPr/>
        </p:nvSpPr>
        <p:spPr>
          <a:xfrm>
            <a:off x="5095825" y="5296622"/>
            <a:ext cx="1934103" cy="90668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SRAM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v1[2^N][N]</a:t>
            </a:r>
          </a:p>
        </p:txBody>
      </p:sp>
      <p:pic>
        <p:nvPicPr>
          <p:cNvPr id="3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4EC5C1D-CD51-8AE9-113C-8C8EC993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582" y="2480575"/>
            <a:ext cx="4763654" cy="2093124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5F67543-E14E-0BF5-0E57-0B2AC2C3FC71}"/>
              </a:ext>
            </a:extLst>
          </p:cNvPr>
          <p:cNvCxnSpPr/>
          <p:nvPr/>
        </p:nvCxnSpPr>
        <p:spPr>
          <a:xfrm flipH="1">
            <a:off x="3110345" y="484216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3E2E330-887A-87FA-A4C7-EDDD6FD82F04}"/>
              </a:ext>
            </a:extLst>
          </p:cNvPr>
          <p:cNvCxnSpPr>
            <a:cxnSpLocks/>
          </p:cNvCxnSpPr>
          <p:nvPr/>
        </p:nvCxnSpPr>
        <p:spPr>
          <a:xfrm flipH="1">
            <a:off x="3283526" y="481907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A4FC066-BC06-CC5F-2D98-CB7CD165AA2E}"/>
              </a:ext>
            </a:extLst>
          </p:cNvPr>
          <p:cNvCxnSpPr>
            <a:cxnSpLocks/>
          </p:cNvCxnSpPr>
          <p:nvPr/>
        </p:nvCxnSpPr>
        <p:spPr>
          <a:xfrm flipH="1">
            <a:off x="3422071" y="484216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03E8F14-A94F-29AA-C33E-60437EE6A95A}"/>
              </a:ext>
            </a:extLst>
          </p:cNvPr>
          <p:cNvCxnSpPr>
            <a:cxnSpLocks/>
          </p:cNvCxnSpPr>
          <p:nvPr/>
        </p:nvCxnSpPr>
        <p:spPr>
          <a:xfrm flipH="1">
            <a:off x="3595252" y="489989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C70E530-74B9-5AA9-13B1-79ABA6223222}"/>
              </a:ext>
            </a:extLst>
          </p:cNvPr>
          <p:cNvCxnSpPr/>
          <p:nvPr/>
        </p:nvCxnSpPr>
        <p:spPr>
          <a:xfrm flipH="1">
            <a:off x="3110345" y="484216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3145A7B-442E-20D5-9979-BD2B65A36BA8}"/>
              </a:ext>
            </a:extLst>
          </p:cNvPr>
          <p:cNvCxnSpPr>
            <a:cxnSpLocks/>
          </p:cNvCxnSpPr>
          <p:nvPr/>
        </p:nvCxnSpPr>
        <p:spPr>
          <a:xfrm flipH="1">
            <a:off x="3283526" y="481907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4CA140E-F469-FE1A-1AC8-84E164F7557B}"/>
              </a:ext>
            </a:extLst>
          </p:cNvPr>
          <p:cNvCxnSpPr>
            <a:cxnSpLocks/>
          </p:cNvCxnSpPr>
          <p:nvPr/>
        </p:nvCxnSpPr>
        <p:spPr>
          <a:xfrm flipH="1">
            <a:off x="3422071" y="484216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C760DD1-37D2-F264-EC47-597C17901C8D}"/>
              </a:ext>
            </a:extLst>
          </p:cNvPr>
          <p:cNvCxnSpPr>
            <a:cxnSpLocks/>
          </p:cNvCxnSpPr>
          <p:nvPr/>
        </p:nvCxnSpPr>
        <p:spPr>
          <a:xfrm flipH="1">
            <a:off x="3595252" y="489989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8CB81C47-E38F-40E8-5781-38B9E4E31B9E}"/>
              </a:ext>
            </a:extLst>
          </p:cNvPr>
          <p:cNvCxnSpPr>
            <a:cxnSpLocks/>
          </p:cNvCxnSpPr>
          <p:nvPr/>
        </p:nvCxnSpPr>
        <p:spPr>
          <a:xfrm flipH="1">
            <a:off x="3826161" y="489989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96E9402-609A-7ECF-D4C3-F011A4AE015B}"/>
              </a:ext>
            </a:extLst>
          </p:cNvPr>
          <p:cNvCxnSpPr/>
          <p:nvPr/>
        </p:nvCxnSpPr>
        <p:spPr>
          <a:xfrm flipH="1">
            <a:off x="3110345" y="484216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63BF364-D67E-78E4-3ED9-E6C114E0FAA5}"/>
              </a:ext>
            </a:extLst>
          </p:cNvPr>
          <p:cNvCxnSpPr>
            <a:cxnSpLocks/>
          </p:cNvCxnSpPr>
          <p:nvPr/>
        </p:nvCxnSpPr>
        <p:spPr>
          <a:xfrm flipH="1">
            <a:off x="3283526" y="481907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EAC2BCFB-7105-4FAF-7562-A190F85E4569}"/>
              </a:ext>
            </a:extLst>
          </p:cNvPr>
          <p:cNvCxnSpPr>
            <a:cxnSpLocks/>
          </p:cNvCxnSpPr>
          <p:nvPr/>
        </p:nvCxnSpPr>
        <p:spPr>
          <a:xfrm flipH="1">
            <a:off x="3422071" y="484216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2CCA2336-34A8-A3B1-BC95-D182AFD65B16}"/>
              </a:ext>
            </a:extLst>
          </p:cNvPr>
          <p:cNvCxnSpPr>
            <a:cxnSpLocks/>
          </p:cNvCxnSpPr>
          <p:nvPr/>
        </p:nvCxnSpPr>
        <p:spPr>
          <a:xfrm flipH="1">
            <a:off x="3595252" y="489989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926CF71-DD20-BF9C-0B76-F29F37FAA3FA}"/>
              </a:ext>
            </a:extLst>
          </p:cNvPr>
          <p:cNvCxnSpPr/>
          <p:nvPr/>
        </p:nvCxnSpPr>
        <p:spPr>
          <a:xfrm flipH="1">
            <a:off x="3110345" y="484216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79AA749-48AD-CA12-8DEA-F601C40168BA}"/>
              </a:ext>
            </a:extLst>
          </p:cNvPr>
          <p:cNvCxnSpPr>
            <a:cxnSpLocks/>
          </p:cNvCxnSpPr>
          <p:nvPr/>
        </p:nvCxnSpPr>
        <p:spPr>
          <a:xfrm flipH="1">
            <a:off x="3283526" y="481907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1001A80C-6FC8-325A-1781-681F65F3E11A}"/>
              </a:ext>
            </a:extLst>
          </p:cNvPr>
          <p:cNvCxnSpPr>
            <a:cxnSpLocks/>
          </p:cNvCxnSpPr>
          <p:nvPr/>
        </p:nvCxnSpPr>
        <p:spPr>
          <a:xfrm flipH="1">
            <a:off x="3422071" y="484216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5CBB9F24-ED44-0CEF-9E16-A87A1504C389}"/>
              </a:ext>
            </a:extLst>
          </p:cNvPr>
          <p:cNvCxnSpPr>
            <a:cxnSpLocks/>
          </p:cNvCxnSpPr>
          <p:nvPr/>
        </p:nvCxnSpPr>
        <p:spPr>
          <a:xfrm flipH="1">
            <a:off x="3595252" y="489989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4A73AFA9-AD1D-ACAB-7B2F-DC1091DAFAA9}"/>
              </a:ext>
            </a:extLst>
          </p:cNvPr>
          <p:cNvCxnSpPr>
            <a:cxnSpLocks/>
          </p:cNvCxnSpPr>
          <p:nvPr/>
        </p:nvCxnSpPr>
        <p:spPr>
          <a:xfrm flipH="1">
            <a:off x="3826161" y="489989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96E9402-609A-7ECF-D4C3-F011A4AE015B}"/>
              </a:ext>
            </a:extLst>
          </p:cNvPr>
          <p:cNvCxnSpPr/>
          <p:nvPr/>
        </p:nvCxnSpPr>
        <p:spPr>
          <a:xfrm flipH="1">
            <a:off x="3980584" y="4892675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363BF364-D67E-78E4-3ED9-E6C114E0FAA5}"/>
              </a:ext>
            </a:extLst>
          </p:cNvPr>
          <p:cNvCxnSpPr>
            <a:cxnSpLocks/>
          </p:cNvCxnSpPr>
          <p:nvPr/>
        </p:nvCxnSpPr>
        <p:spPr>
          <a:xfrm flipH="1">
            <a:off x="4153765" y="486958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EAC2BCFB-7105-4FAF-7562-A190F85E4569}"/>
              </a:ext>
            </a:extLst>
          </p:cNvPr>
          <p:cNvCxnSpPr>
            <a:cxnSpLocks/>
          </p:cNvCxnSpPr>
          <p:nvPr/>
        </p:nvCxnSpPr>
        <p:spPr>
          <a:xfrm flipH="1">
            <a:off x="4292310" y="489267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CCA2336-34A8-A3B1-BC95-D182AFD65B16}"/>
              </a:ext>
            </a:extLst>
          </p:cNvPr>
          <p:cNvCxnSpPr>
            <a:cxnSpLocks/>
          </p:cNvCxnSpPr>
          <p:nvPr/>
        </p:nvCxnSpPr>
        <p:spPr>
          <a:xfrm flipH="1">
            <a:off x="4465491" y="4950401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A926CF71-DD20-BF9C-0B76-F29F37FAA3FA}"/>
              </a:ext>
            </a:extLst>
          </p:cNvPr>
          <p:cNvCxnSpPr/>
          <p:nvPr/>
        </p:nvCxnSpPr>
        <p:spPr>
          <a:xfrm flipH="1">
            <a:off x="3980584" y="4892675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F79AA749-48AD-CA12-8DEA-F601C40168BA}"/>
              </a:ext>
            </a:extLst>
          </p:cNvPr>
          <p:cNvCxnSpPr>
            <a:cxnSpLocks/>
          </p:cNvCxnSpPr>
          <p:nvPr/>
        </p:nvCxnSpPr>
        <p:spPr>
          <a:xfrm flipH="1">
            <a:off x="4153765" y="486958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1001A80C-6FC8-325A-1781-681F65F3E11A}"/>
              </a:ext>
            </a:extLst>
          </p:cNvPr>
          <p:cNvCxnSpPr>
            <a:cxnSpLocks/>
          </p:cNvCxnSpPr>
          <p:nvPr/>
        </p:nvCxnSpPr>
        <p:spPr>
          <a:xfrm flipH="1">
            <a:off x="4292310" y="489267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5CBB9F24-ED44-0CEF-9E16-A87A1504C389}"/>
              </a:ext>
            </a:extLst>
          </p:cNvPr>
          <p:cNvCxnSpPr>
            <a:cxnSpLocks/>
          </p:cNvCxnSpPr>
          <p:nvPr/>
        </p:nvCxnSpPr>
        <p:spPr>
          <a:xfrm flipH="1">
            <a:off x="4465491" y="4950401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A73AFA9-AD1D-ACAB-7B2F-DC1091DAFAA9}"/>
              </a:ext>
            </a:extLst>
          </p:cNvPr>
          <p:cNvCxnSpPr>
            <a:cxnSpLocks/>
          </p:cNvCxnSpPr>
          <p:nvPr/>
        </p:nvCxnSpPr>
        <p:spPr>
          <a:xfrm flipH="1">
            <a:off x="4696400" y="4950401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82FCF7D-180D-245A-DE10-C8BCB196B29B}"/>
              </a:ext>
            </a:extLst>
          </p:cNvPr>
          <p:cNvCxnSpPr>
            <a:cxnSpLocks/>
          </p:cNvCxnSpPr>
          <p:nvPr/>
        </p:nvCxnSpPr>
        <p:spPr>
          <a:xfrm flipH="1">
            <a:off x="5202615" y="4906739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91C40657-BB22-E221-6C50-4ADAF1F7B482}"/>
              </a:ext>
            </a:extLst>
          </p:cNvPr>
          <p:cNvCxnSpPr>
            <a:cxnSpLocks/>
          </p:cNvCxnSpPr>
          <p:nvPr/>
        </p:nvCxnSpPr>
        <p:spPr>
          <a:xfrm flipH="1">
            <a:off x="5514341" y="4906738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6E91AF8-95F7-822F-C011-A00B032780A0}"/>
              </a:ext>
            </a:extLst>
          </p:cNvPr>
          <p:cNvCxnSpPr>
            <a:cxnSpLocks/>
          </p:cNvCxnSpPr>
          <p:nvPr/>
        </p:nvCxnSpPr>
        <p:spPr>
          <a:xfrm flipH="1">
            <a:off x="5687522" y="496446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7B0CCE26-B22C-78A5-5FBE-3D52D6B702BE}"/>
              </a:ext>
            </a:extLst>
          </p:cNvPr>
          <p:cNvCxnSpPr>
            <a:cxnSpLocks/>
          </p:cNvCxnSpPr>
          <p:nvPr/>
        </p:nvCxnSpPr>
        <p:spPr>
          <a:xfrm flipH="1">
            <a:off x="5202615" y="4906739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F4A709A3-6F81-54D5-4576-DB26E1A15A2E}"/>
              </a:ext>
            </a:extLst>
          </p:cNvPr>
          <p:cNvCxnSpPr>
            <a:cxnSpLocks/>
          </p:cNvCxnSpPr>
          <p:nvPr/>
        </p:nvCxnSpPr>
        <p:spPr>
          <a:xfrm flipH="1">
            <a:off x="5514341" y="4906738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9DE11F44-07ED-B3B8-9424-EE2A1CEA4BDC}"/>
              </a:ext>
            </a:extLst>
          </p:cNvPr>
          <p:cNvCxnSpPr>
            <a:cxnSpLocks/>
          </p:cNvCxnSpPr>
          <p:nvPr/>
        </p:nvCxnSpPr>
        <p:spPr>
          <a:xfrm flipH="1">
            <a:off x="5687522" y="496446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60233999-4319-A751-D8C8-5243338110DA}"/>
              </a:ext>
            </a:extLst>
          </p:cNvPr>
          <p:cNvCxnSpPr>
            <a:cxnSpLocks/>
          </p:cNvCxnSpPr>
          <p:nvPr/>
        </p:nvCxnSpPr>
        <p:spPr>
          <a:xfrm flipH="1">
            <a:off x="5918431" y="496446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9C113BD0-0248-3B42-0A07-95D20BD4F6AC}"/>
              </a:ext>
            </a:extLst>
          </p:cNvPr>
          <p:cNvCxnSpPr>
            <a:cxnSpLocks/>
          </p:cNvCxnSpPr>
          <p:nvPr/>
        </p:nvCxnSpPr>
        <p:spPr>
          <a:xfrm flipH="1">
            <a:off x="5202615" y="4906739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96BFA54F-E258-6D85-0AAB-5058D4138E1E}"/>
              </a:ext>
            </a:extLst>
          </p:cNvPr>
          <p:cNvCxnSpPr>
            <a:cxnSpLocks/>
          </p:cNvCxnSpPr>
          <p:nvPr/>
        </p:nvCxnSpPr>
        <p:spPr>
          <a:xfrm flipH="1">
            <a:off x="5514341" y="4906738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C4FF7AC8-F3C8-8469-A0EE-ED45C2EE47BF}"/>
              </a:ext>
            </a:extLst>
          </p:cNvPr>
          <p:cNvCxnSpPr>
            <a:cxnSpLocks/>
          </p:cNvCxnSpPr>
          <p:nvPr/>
        </p:nvCxnSpPr>
        <p:spPr>
          <a:xfrm flipH="1">
            <a:off x="5687522" y="496446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3CDBEE63-2E05-21F5-BA4A-89C8F375AC84}"/>
              </a:ext>
            </a:extLst>
          </p:cNvPr>
          <p:cNvCxnSpPr>
            <a:cxnSpLocks/>
          </p:cNvCxnSpPr>
          <p:nvPr/>
        </p:nvCxnSpPr>
        <p:spPr>
          <a:xfrm flipH="1">
            <a:off x="5202615" y="4906739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9B57451E-E971-68DB-7FEC-D798C5A98CC6}"/>
              </a:ext>
            </a:extLst>
          </p:cNvPr>
          <p:cNvCxnSpPr>
            <a:cxnSpLocks/>
          </p:cNvCxnSpPr>
          <p:nvPr/>
        </p:nvCxnSpPr>
        <p:spPr>
          <a:xfrm flipH="1">
            <a:off x="5514341" y="4906738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912BEFAD-0949-1E8B-522D-C56A07BDCF92}"/>
              </a:ext>
            </a:extLst>
          </p:cNvPr>
          <p:cNvCxnSpPr>
            <a:cxnSpLocks/>
          </p:cNvCxnSpPr>
          <p:nvPr/>
        </p:nvCxnSpPr>
        <p:spPr>
          <a:xfrm flipH="1">
            <a:off x="5687522" y="496446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E4955D43-893B-0935-558A-97229CE17487}"/>
              </a:ext>
            </a:extLst>
          </p:cNvPr>
          <p:cNvCxnSpPr>
            <a:cxnSpLocks/>
          </p:cNvCxnSpPr>
          <p:nvPr/>
        </p:nvCxnSpPr>
        <p:spPr>
          <a:xfrm flipH="1">
            <a:off x="5918431" y="496446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FDEB69E4-31CC-299A-D40B-41AE2DB07462}"/>
              </a:ext>
            </a:extLst>
          </p:cNvPr>
          <p:cNvCxnSpPr>
            <a:cxnSpLocks/>
          </p:cNvCxnSpPr>
          <p:nvPr/>
        </p:nvCxnSpPr>
        <p:spPr>
          <a:xfrm flipH="1">
            <a:off x="6072854" y="495725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B17AB255-1DDF-D371-66D0-7694E771E227}"/>
              </a:ext>
            </a:extLst>
          </p:cNvPr>
          <p:cNvCxnSpPr>
            <a:cxnSpLocks/>
          </p:cNvCxnSpPr>
          <p:nvPr/>
        </p:nvCxnSpPr>
        <p:spPr>
          <a:xfrm flipH="1">
            <a:off x="6246035" y="4934159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8B4B0C32-F7CF-3C3E-23AE-1DC5C23C094F}"/>
              </a:ext>
            </a:extLst>
          </p:cNvPr>
          <p:cNvCxnSpPr>
            <a:cxnSpLocks/>
          </p:cNvCxnSpPr>
          <p:nvPr/>
        </p:nvCxnSpPr>
        <p:spPr>
          <a:xfrm flipH="1">
            <a:off x="6384580" y="495725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FEDA8CD6-96B2-5D23-3229-19C9628D7896}"/>
              </a:ext>
            </a:extLst>
          </p:cNvPr>
          <p:cNvCxnSpPr>
            <a:cxnSpLocks/>
          </p:cNvCxnSpPr>
          <p:nvPr/>
        </p:nvCxnSpPr>
        <p:spPr>
          <a:xfrm flipH="1">
            <a:off x="6557761" y="501497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AA97B9F9-E5A2-A475-ABDA-C243E448558F}"/>
              </a:ext>
            </a:extLst>
          </p:cNvPr>
          <p:cNvCxnSpPr>
            <a:cxnSpLocks/>
          </p:cNvCxnSpPr>
          <p:nvPr/>
        </p:nvCxnSpPr>
        <p:spPr>
          <a:xfrm flipH="1">
            <a:off x="6072854" y="495725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BF26CD15-A444-F833-2908-4159E2EB8717}"/>
              </a:ext>
            </a:extLst>
          </p:cNvPr>
          <p:cNvCxnSpPr>
            <a:cxnSpLocks/>
          </p:cNvCxnSpPr>
          <p:nvPr/>
        </p:nvCxnSpPr>
        <p:spPr>
          <a:xfrm flipH="1">
            <a:off x="6246035" y="4934159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9ABCFC54-7848-2805-941C-B74933E7D79C}"/>
              </a:ext>
            </a:extLst>
          </p:cNvPr>
          <p:cNvCxnSpPr>
            <a:cxnSpLocks/>
          </p:cNvCxnSpPr>
          <p:nvPr/>
        </p:nvCxnSpPr>
        <p:spPr>
          <a:xfrm flipH="1">
            <a:off x="6384580" y="495725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D5B511DC-1C3A-3FF3-F351-24502D481BF6}"/>
              </a:ext>
            </a:extLst>
          </p:cNvPr>
          <p:cNvCxnSpPr>
            <a:cxnSpLocks/>
          </p:cNvCxnSpPr>
          <p:nvPr/>
        </p:nvCxnSpPr>
        <p:spPr>
          <a:xfrm flipH="1">
            <a:off x="6557761" y="501497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7F427BA2-8077-70B9-AE80-F32E497FE0F1}"/>
              </a:ext>
            </a:extLst>
          </p:cNvPr>
          <p:cNvCxnSpPr>
            <a:cxnSpLocks/>
          </p:cNvCxnSpPr>
          <p:nvPr/>
        </p:nvCxnSpPr>
        <p:spPr>
          <a:xfrm flipH="1">
            <a:off x="6788670" y="501497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83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TSP_DP  Memory access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3509901" cy="1145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 DP TSP:</a:t>
            </a:r>
            <a:endParaRPr lang="en-US" dirty="0">
              <a:cs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buNone/>
            </a:pPr>
            <a:endParaRPr lang="en-US" dirty="0"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59F3F221-4942-94AC-0E48-A7F460F48C58}"/>
              </a:ext>
            </a:extLst>
          </p:cNvPr>
          <p:cNvSpPr/>
          <p:nvPr/>
        </p:nvSpPr>
        <p:spPr>
          <a:xfrm>
            <a:off x="6271782" y="2022632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48" name="流程圖: 接點 47">
            <a:extLst>
              <a:ext uri="{FF2B5EF4-FFF2-40B4-BE49-F238E27FC236}">
                <a16:creationId xmlns:a16="http://schemas.microsoft.com/office/drawing/2014/main" id="{6EF4908D-47D7-2A4B-640D-1397BEB91A7D}"/>
              </a:ext>
            </a:extLst>
          </p:cNvPr>
          <p:cNvSpPr/>
          <p:nvPr/>
        </p:nvSpPr>
        <p:spPr>
          <a:xfrm>
            <a:off x="8740997" y="2107235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9" name="流程圖: 接點 48">
            <a:extLst>
              <a:ext uri="{FF2B5EF4-FFF2-40B4-BE49-F238E27FC236}">
                <a16:creationId xmlns:a16="http://schemas.microsoft.com/office/drawing/2014/main" id="{0640BAC8-A180-74C3-83EE-7AF81D19964C}"/>
              </a:ext>
            </a:extLst>
          </p:cNvPr>
          <p:cNvSpPr/>
          <p:nvPr/>
        </p:nvSpPr>
        <p:spPr>
          <a:xfrm>
            <a:off x="9027868" y="2107235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90237C1-5737-AAD1-7774-7CE198433628}"/>
              </a:ext>
            </a:extLst>
          </p:cNvPr>
          <p:cNvSpPr/>
          <p:nvPr/>
        </p:nvSpPr>
        <p:spPr>
          <a:xfrm>
            <a:off x="7464087" y="201366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C04B126-2CA5-D0D8-BBE9-07012474AB83}"/>
              </a:ext>
            </a:extLst>
          </p:cNvPr>
          <p:cNvSpPr/>
          <p:nvPr/>
        </p:nvSpPr>
        <p:spPr>
          <a:xfrm>
            <a:off x="9382534" y="201366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270F5EE-8235-E53F-9177-036F12696023}"/>
              </a:ext>
            </a:extLst>
          </p:cNvPr>
          <p:cNvSpPr/>
          <p:nvPr/>
        </p:nvSpPr>
        <p:spPr>
          <a:xfrm>
            <a:off x="6280746" y="2470867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4" name="流程圖: 接點 53">
            <a:extLst>
              <a:ext uri="{FF2B5EF4-FFF2-40B4-BE49-F238E27FC236}">
                <a16:creationId xmlns:a16="http://schemas.microsoft.com/office/drawing/2014/main" id="{C3C708A4-85DA-06E5-8A1D-866377AFDAE8}"/>
              </a:ext>
            </a:extLst>
          </p:cNvPr>
          <p:cNvSpPr/>
          <p:nvPr/>
        </p:nvSpPr>
        <p:spPr>
          <a:xfrm>
            <a:off x="8749961" y="2555470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5" name="流程圖: 接點 54">
            <a:extLst>
              <a:ext uri="{FF2B5EF4-FFF2-40B4-BE49-F238E27FC236}">
                <a16:creationId xmlns:a16="http://schemas.microsoft.com/office/drawing/2014/main" id="{AF1AD61E-8AAF-E44D-C06D-93ECCC5C6F3F}"/>
              </a:ext>
            </a:extLst>
          </p:cNvPr>
          <p:cNvSpPr/>
          <p:nvPr/>
        </p:nvSpPr>
        <p:spPr>
          <a:xfrm>
            <a:off x="9036832" y="2555470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F3743364-4FAF-B9AF-BF48-0E28A40E37F9}"/>
              </a:ext>
            </a:extLst>
          </p:cNvPr>
          <p:cNvSpPr/>
          <p:nvPr/>
        </p:nvSpPr>
        <p:spPr>
          <a:xfrm>
            <a:off x="7473051" y="246190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B231419F-7E38-0A78-8B25-263194967D07}"/>
              </a:ext>
            </a:extLst>
          </p:cNvPr>
          <p:cNvSpPr/>
          <p:nvPr/>
        </p:nvSpPr>
        <p:spPr>
          <a:xfrm>
            <a:off x="9391498" y="246190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274D5B48-ECC3-11AE-F07E-B22F31550BBF}"/>
              </a:ext>
            </a:extLst>
          </p:cNvPr>
          <p:cNvSpPr/>
          <p:nvPr/>
        </p:nvSpPr>
        <p:spPr>
          <a:xfrm>
            <a:off x="6271782" y="2022632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V1[0][0]</a:t>
            </a:r>
          </a:p>
        </p:txBody>
      </p:sp>
      <p:sp>
        <p:nvSpPr>
          <p:cNvPr id="73" name="流程圖: 接點 72">
            <a:extLst>
              <a:ext uri="{FF2B5EF4-FFF2-40B4-BE49-F238E27FC236}">
                <a16:creationId xmlns:a16="http://schemas.microsoft.com/office/drawing/2014/main" id="{44EB3730-7DB7-1401-C5EF-AB8AB665F4C0}"/>
              </a:ext>
            </a:extLst>
          </p:cNvPr>
          <p:cNvSpPr/>
          <p:nvPr/>
        </p:nvSpPr>
        <p:spPr>
          <a:xfrm>
            <a:off x="8740997" y="2107235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EC2508F0-1BB5-6EAC-C387-EFFEB526864F}"/>
              </a:ext>
            </a:extLst>
          </p:cNvPr>
          <p:cNvSpPr/>
          <p:nvPr/>
        </p:nvSpPr>
        <p:spPr>
          <a:xfrm>
            <a:off x="9027868" y="2107235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E8FBD4C2-C302-4218-79E8-55A26E226F3E}"/>
              </a:ext>
            </a:extLst>
          </p:cNvPr>
          <p:cNvSpPr/>
          <p:nvPr/>
        </p:nvSpPr>
        <p:spPr>
          <a:xfrm>
            <a:off x="7464087" y="201366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V1[0][1]</a:t>
            </a:r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9571AE3D-7713-59F0-0290-5AA59A55AA5A}"/>
              </a:ext>
            </a:extLst>
          </p:cNvPr>
          <p:cNvSpPr/>
          <p:nvPr/>
        </p:nvSpPr>
        <p:spPr>
          <a:xfrm>
            <a:off x="9382534" y="201366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V1[0][N-1]</a:t>
            </a: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B1A0E43C-0D7C-ECC9-48F8-30F0764AEDC2}"/>
              </a:ext>
            </a:extLst>
          </p:cNvPr>
          <p:cNvSpPr/>
          <p:nvPr/>
        </p:nvSpPr>
        <p:spPr>
          <a:xfrm>
            <a:off x="6280746" y="2470867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V1[1][0]</a:t>
            </a: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D00C23A6-C444-2C19-63EE-F4FD8BDE16DF}"/>
              </a:ext>
            </a:extLst>
          </p:cNvPr>
          <p:cNvSpPr/>
          <p:nvPr/>
        </p:nvSpPr>
        <p:spPr>
          <a:xfrm>
            <a:off x="8749961" y="2555470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9BB561F1-E772-017D-3AAB-C70EADF1AF94}"/>
              </a:ext>
            </a:extLst>
          </p:cNvPr>
          <p:cNvSpPr/>
          <p:nvPr/>
        </p:nvSpPr>
        <p:spPr>
          <a:xfrm>
            <a:off x="9036832" y="2555470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CFAD96D0-494E-35B7-E20D-F16F3770CB1D}"/>
              </a:ext>
            </a:extLst>
          </p:cNvPr>
          <p:cNvSpPr/>
          <p:nvPr/>
        </p:nvSpPr>
        <p:spPr>
          <a:xfrm>
            <a:off x="7473051" y="246190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V1[1][1]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2BEB671D-51DA-6B92-2E61-072A7F596EB2}"/>
              </a:ext>
            </a:extLst>
          </p:cNvPr>
          <p:cNvSpPr/>
          <p:nvPr/>
        </p:nvSpPr>
        <p:spPr>
          <a:xfrm>
            <a:off x="9391498" y="246190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V1[1][N-1]</a:t>
            </a: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81B6BC49-695A-9081-9956-8210D3DD5C61}"/>
              </a:ext>
            </a:extLst>
          </p:cNvPr>
          <p:cNvSpPr/>
          <p:nvPr/>
        </p:nvSpPr>
        <p:spPr>
          <a:xfrm>
            <a:off x="6289711" y="373489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83" name="流程圖: 接點 82">
            <a:extLst>
              <a:ext uri="{FF2B5EF4-FFF2-40B4-BE49-F238E27FC236}">
                <a16:creationId xmlns:a16="http://schemas.microsoft.com/office/drawing/2014/main" id="{5D085874-40E0-347D-108D-0410ABF25075}"/>
              </a:ext>
            </a:extLst>
          </p:cNvPr>
          <p:cNvSpPr/>
          <p:nvPr/>
        </p:nvSpPr>
        <p:spPr>
          <a:xfrm>
            <a:off x="8758926" y="3819494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4" name="流程圖: 接點 83">
            <a:extLst>
              <a:ext uri="{FF2B5EF4-FFF2-40B4-BE49-F238E27FC236}">
                <a16:creationId xmlns:a16="http://schemas.microsoft.com/office/drawing/2014/main" id="{CE0820BE-FC20-37AC-7C5E-2AD7ABD3DA40}"/>
              </a:ext>
            </a:extLst>
          </p:cNvPr>
          <p:cNvSpPr/>
          <p:nvPr/>
        </p:nvSpPr>
        <p:spPr>
          <a:xfrm>
            <a:off x="9045797" y="3819494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7EACD477-B0AB-F26E-20C6-7B7AA97D3225}"/>
              </a:ext>
            </a:extLst>
          </p:cNvPr>
          <p:cNvSpPr/>
          <p:nvPr/>
        </p:nvSpPr>
        <p:spPr>
          <a:xfrm>
            <a:off x="7482016" y="3725925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5069CF37-7CB2-B19E-6124-927E5D07D327}"/>
              </a:ext>
            </a:extLst>
          </p:cNvPr>
          <p:cNvSpPr/>
          <p:nvPr/>
        </p:nvSpPr>
        <p:spPr>
          <a:xfrm>
            <a:off x="9400463" y="3725925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2244EBCD-A591-9987-B2FD-F613F354F67D}"/>
              </a:ext>
            </a:extLst>
          </p:cNvPr>
          <p:cNvSpPr/>
          <p:nvPr/>
        </p:nvSpPr>
        <p:spPr>
          <a:xfrm>
            <a:off x="6298675" y="418312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B3455223-AFA9-9553-9F42-9C1B0A72E574}"/>
              </a:ext>
            </a:extLst>
          </p:cNvPr>
          <p:cNvSpPr/>
          <p:nvPr/>
        </p:nvSpPr>
        <p:spPr>
          <a:xfrm>
            <a:off x="8767890" y="4267729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EA4F2C1B-C1CB-2A79-E450-36F4785587C5}"/>
              </a:ext>
            </a:extLst>
          </p:cNvPr>
          <p:cNvSpPr/>
          <p:nvPr/>
        </p:nvSpPr>
        <p:spPr>
          <a:xfrm>
            <a:off x="9054761" y="4267729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E3DBD318-8211-01D0-7F8F-9B22D5ACE01B}"/>
              </a:ext>
            </a:extLst>
          </p:cNvPr>
          <p:cNvSpPr/>
          <p:nvPr/>
        </p:nvSpPr>
        <p:spPr>
          <a:xfrm>
            <a:off x="7490980" y="4174160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586FC3BC-412E-DBB8-755B-B461AE9FB5E3}"/>
              </a:ext>
            </a:extLst>
          </p:cNvPr>
          <p:cNvSpPr/>
          <p:nvPr/>
        </p:nvSpPr>
        <p:spPr>
          <a:xfrm>
            <a:off x="9409427" y="4174160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034D10D8-5B60-0915-577E-D47C57B1A238}"/>
              </a:ext>
            </a:extLst>
          </p:cNvPr>
          <p:cNvSpPr/>
          <p:nvPr/>
        </p:nvSpPr>
        <p:spPr>
          <a:xfrm>
            <a:off x="6289711" y="3734891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V1[M-2][0]</a:t>
            </a:r>
          </a:p>
        </p:txBody>
      </p:sp>
      <p:sp>
        <p:nvSpPr>
          <p:cNvPr id="93" name="流程圖: 接點 92">
            <a:extLst>
              <a:ext uri="{FF2B5EF4-FFF2-40B4-BE49-F238E27FC236}">
                <a16:creationId xmlns:a16="http://schemas.microsoft.com/office/drawing/2014/main" id="{F3DAC08E-B60C-D40A-A5BA-A6450589D3D7}"/>
              </a:ext>
            </a:extLst>
          </p:cNvPr>
          <p:cNvSpPr/>
          <p:nvPr/>
        </p:nvSpPr>
        <p:spPr>
          <a:xfrm>
            <a:off x="8758926" y="3819494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4" name="流程圖: 接點 93">
            <a:extLst>
              <a:ext uri="{FF2B5EF4-FFF2-40B4-BE49-F238E27FC236}">
                <a16:creationId xmlns:a16="http://schemas.microsoft.com/office/drawing/2014/main" id="{4517AB31-BB41-8B84-1145-2B61C438A99A}"/>
              </a:ext>
            </a:extLst>
          </p:cNvPr>
          <p:cNvSpPr/>
          <p:nvPr/>
        </p:nvSpPr>
        <p:spPr>
          <a:xfrm>
            <a:off x="9045797" y="3819494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9A69AE91-32BC-F694-70D9-DD31D399B238}"/>
              </a:ext>
            </a:extLst>
          </p:cNvPr>
          <p:cNvSpPr/>
          <p:nvPr/>
        </p:nvSpPr>
        <p:spPr>
          <a:xfrm>
            <a:off x="7482016" y="3725925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V1[M-2][1]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A121568E-44AA-0C76-D037-9E557DBDA552}"/>
              </a:ext>
            </a:extLst>
          </p:cNvPr>
          <p:cNvSpPr/>
          <p:nvPr/>
        </p:nvSpPr>
        <p:spPr>
          <a:xfrm>
            <a:off x="9410901" y="3736363"/>
            <a:ext cx="1154853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V1[M-2][N-1]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A70E716E-CC6E-B965-D7FC-C2B87375FCCC}"/>
              </a:ext>
            </a:extLst>
          </p:cNvPr>
          <p:cNvSpPr/>
          <p:nvPr/>
        </p:nvSpPr>
        <p:spPr>
          <a:xfrm>
            <a:off x="6298675" y="418312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V1[M-1][0]</a:t>
            </a:r>
          </a:p>
        </p:txBody>
      </p:sp>
      <p:sp>
        <p:nvSpPr>
          <p:cNvPr id="98" name="流程圖: 接點 97">
            <a:extLst>
              <a:ext uri="{FF2B5EF4-FFF2-40B4-BE49-F238E27FC236}">
                <a16:creationId xmlns:a16="http://schemas.microsoft.com/office/drawing/2014/main" id="{E8621AB5-1B25-2F2C-F34C-34A24717DEBB}"/>
              </a:ext>
            </a:extLst>
          </p:cNvPr>
          <p:cNvSpPr/>
          <p:nvPr/>
        </p:nvSpPr>
        <p:spPr>
          <a:xfrm>
            <a:off x="8767890" y="4267729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9BA4AEFC-88E7-D4D2-4074-927FF852DDD4}"/>
              </a:ext>
            </a:extLst>
          </p:cNvPr>
          <p:cNvSpPr/>
          <p:nvPr/>
        </p:nvSpPr>
        <p:spPr>
          <a:xfrm>
            <a:off x="9054761" y="4267729"/>
            <a:ext cx="170330" cy="1524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A73B5182-3322-F01A-825A-15456685C218}"/>
              </a:ext>
            </a:extLst>
          </p:cNvPr>
          <p:cNvSpPr/>
          <p:nvPr/>
        </p:nvSpPr>
        <p:spPr>
          <a:xfrm>
            <a:off x="7490980" y="4174160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V1[M-1][1]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BB0369C7-E8CF-7334-4766-DB7410E4B5E9}"/>
              </a:ext>
            </a:extLst>
          </p:cNvPr>
          <p:cNvSpPr/>
          <p:nvPr/>
        </p:nvSpPr>
        <p:spPr>
          <a:xfrm>
            <a:off x="9398989" y="4184598"/>
            <a:ext cx="1196605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V1[M-1][N-1]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C3D3B44C-72D1-2A35-614A-B731D010A027}"/>
              </a:ext>
            </a:extLst>
          </p:cNvPr>
          <p:cNvSpPr/>
          <p:nvPr/>
        </p:nvSpPr>
        <p:spPr>
          <a:xfrm>
            <a:off x="6280746" y="296392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V1[2][0]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82280F3-8441-B0DB-6187-98880556CC2C}"/>
              </a:ext>
            </a:extLst>
          </p:cNvPr>
          <p:cNvSpPr/>
          <p:nvPr/>
        </p:nvSpPr>
        <p:spPr>
          <a:xfrm>
            <a:off x="1303263" y="5240010"/>
            <a:ext cx="1745846" cy="90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reg</a:t>
            </a:r>
            <a:endParaRPr lang="zh-TW" altLang="en-US" dirty="0">
              <a:ea typeface="新細明體"/>
              <a:cs typeface="Calibri"/>
            </a:endParaRPr>
          </a:p>
          <a:p>
            <a:pPr algn="ctr"/>
            <a:r>
              <a:rPr lang="zh-TW" altLang="en-US">
                <a:ea typeface="新細明體"/>
                <a:cs typeface="Calibri"/>
              </a:rPr>
              <a:t>distance[N][N]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9E2D683B-EF13-CEA5-DED2-3482D43C3C36}"/>
              </a:ext>
            </a:extLst>
          </p:cNvPr>
          <p:cNvSpPr/>
          <p:nvPr/>
        </p:nvSpPr>
        <p:spPr>
          <a:xfrm>
            <a:off x="7460279" y="2963926"/>
            <a:ext cx="1102661" cy="3675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V1[2][1]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A05C182-220F-8439-3EEF-04AA708B4F88}"/>
              </a:ext>
            </a:extLst>
          </p:cNvPr>
          <p:cNvSpPr txBox="1">
            <a:spLocks/>
          </p:cNvSpPr>
          <p:nvPr/>
        </p:nvSpPr>
        <p:spPr>
          <a:xfrm>
            <a:off x="9133563" y="500000"/>
            <a:ext cx="3509901" cy="80094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solidFill>
                  <a:schemeClr val="accent2"/>
                </a:solidFill>
                <a:cs typeface="Calibri"/>
              </a:rPr>
              <a:t>M: 0~2^n-1</a:t>
            </a: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solidFill>
                  <a:schemeClr val="accent2"/>
                </a:solidFill>
                <a:ea typeface="新細明體"/>
                <a:cs typeface="Calibri"/>
              </a:rPr>
              <a:t>N : 0~n-1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</a:pP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>
              <a:buFont typeface="Wingdings" pitchFamily="2" charset="2"/>
              <a:buNone/>
            </a:pPr>
            <a:endParaRPr lang="en-US" dirty="0">
              <a:ea typeface="新細明體"/>
              <a:cs typeface="Calibri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dirty="0">
              <a:ea typeface="新細明體"/>
              <a:cs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F51B16B3-7B4A-B987-33EC-9D55BC231151}"/>
              </a:ext>
            </a:extLst>
          </p:cNvPr>
          <p:cNvSpPr/>
          <p:nvPr/>
        </p:nvSpPr>
        <p:spPr>
          <a:xfrm>
            <a:off x="1397070" y="2053947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59" name="流程圖: 接點 58">
            <a:extLst>
              <a:ext uri="{FF2B5EF4-FFF2-40B4-BE49-F238E27FC236}">
                <a16:creationId xmlns:a16="http://schemas.microsoft.com/office/drawing/2014/main" id="{E16A134E-EAF9-8E3D-053B-11AB683515B6}"/>
              </a:ext>
            </a:extLst>
          </p:cNvPr>
          <p:cNvSpPr/>
          <p:nvPr/>
        </p:nvSpPr>
        <p:spPr>
          <a:xfrm>
            <a:off x="3866285" y="2138550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0" name="流程圖: 接點 59">
            <a:extLst>
              <a:ext uri="{FF2B5EF4-FFF2-40B4-BE49-F238E27FC236}">
                <a16:creationId xmlns:a16="http://schemas.microsoft.com/office/drawing/2014/main" id="{30233946-96A4-E863-4A39-9A9F96071C7E}"/>
              </a:ext>
            </a:extLst>
          </p:cNvPr>
          <p:cNvSpPr/>
          <p:nvPr/>
        </p:nvSpPr>
        <p:spPr>
          <a:xfrm>
            <a:off x="4153156" y="2138550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978B86F9-7D74-EC0E-D844-EDD9A5F8817A}"/>
              </a:ext>
            </a:extLst>
          </p:cNvPr>
          <p:cNvSpPr/>
          <p:nvPr/>
        </p:nvSpPr>
        <p:spPr>
          <a:xfrm>
            <a:off x="2589375" y="204498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CD06D49-8DB0-C983-9F7D-320B66B47EF1}"/>
              </a:ext>
            </a:extLst>
          </p:cNvPr>
          <p:cNvSpPr/>
          <p:nvPr/>
        </p:nvSpPr>
        <p:spPr>
          <a:xfrm>
            <a:off x="4507822" y="204498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D899735D-5B8D-B010-CFFD-ACDC9E3EF807}"/>
              </a:ext>
            </a:extLst>
          </p:cNvPr>
          <p:cNvSpPr/>
          <p:nvPr/>
        </p:nvSpPr>
        <p:spPr>
          <a:xfrm>
            <a:off x="1406034" y="2502182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254429ED-57EB-7516-7933-45CDE2BF44AF}"/>
              </a:ext>
            </a:extLst>
          </p:cNvPr>
          <p:cNvSpPr/>
          <p:nvPr/>
        </p:nvSpPr>
        <p:spPr>
          <a:xfrm>
            <a:off x="3875249" y="2586785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5" name="流程圖: 接點 64">
            <a:extLst>
              <a:ext uri="{FF2B5EF4-FFF2-40B4-BE49-F238E27FC236}">
                <a16:creationId xmlns:a16="http://schemas.microsoft.com/office/drawing/2014/main" id="{04AF695B-C9AB-0CCD-CB2C-707CD0803CEB}"/>
              </a:ext>
            </a:extLst>
          </p:cNvPr>
          <p:cNvSpPr/>
          <p:nvPr/>
        </p:nvSpPr>
        <p:spPr>
          <a:xfrm>
            <a:off x="4162120" y="2586785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A4CAA114-A2D9-95F5-0CA2-12E0606961E5}"/>
              </a:ext>
            </a:extLst>
          </p:cNvPr>
          <p:cNvSpPr/>
          <p:nvPr/>
        </p:nvSpPr>
        <p:spPr>
          <a:xfrm>
            <a:off x="2598339" y="2493216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733926EE-ECD3-14BC-2A8B-DEE14A66F55B}"/>
              </a:ext>
            </a:extLst>
          </p:cNvPr>
          <p:cNvSpPr/>
          <p:nvPr/>
        </p:nvSpPr>
        <p:spPr>
          <a:xfrm>
            <a:off x="4516786" y="2493216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2D203455-296B-70F9-8216-6379D1883CC6}"/>
              </a:ext>
            </a:extLst>
          </p:cNvPr>
          <p:cNvSpPr/>
          <p:nvPr/>
        </p:nvSpPr>
        <p:spPr>
          <a:xfrm>
            <a:off x="1397070" y="2053947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V0[0][0]</a:t>
            </a: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3629E480-E6C2-1654-DFF4-8F78F004FC80}"/>
              </a:ext>
            </a:extLst>
          </p:cNvPr>
          <p:cNvSpPr/>
          <p:nvPr/>
        </p:nvSpPr>
        <p:spPr>
          <a:xfrm>
            <a:off x="3866285" y="2138550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8820B8AC-1A37-74E6-6B84-E2F73DA03823}"/>
              </a:ext>
            </a:extLst>
          </p:cNvPr>
          <p:cNvSpPr/>
          <p:nvPr/>
        </p:nvSpPr>
        <p:spPr>
          <a:xfrm>
            <a:off x="4153156" y="2138550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6109CDE9-D3DD-FB31-1809-E2DBA1001B5F}"/>
              </a:ext>
            </a:extLst>
          </p:cNvPr>
          <p:cNvSpPr/>
          <p:nvPr/>
        </p:nvSpPr>
        <p:spPr>
          <a:xfrm>
            <a:off x="2589375" y="204498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V0[0][1]</a:t>
            </a:r>
          </a:p>
        </p:txBody>
      </p:sp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49FC6898-33BB-6EEE-2060-3102D25E1E0F}"/>
              </a:ext>
            </a:extLst>
          </p:cNvPr>
          <p:cNvSpPr/>
          <p:nvPr/>
        </p:nvSpPr>
        <p:spPr>
          <a:xfrm>
            <a:off x="4507822" y="204498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V0[0][N-1]</a:t>
            </a:r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04C32D86-24F1-D55D-A376-068B2C572C9C}"/>
              </a:ext>
            </a:extLst>
          </p:cNvPr>
          <p:cNvSpPr/>
          <p:nvPr/>
        </p:nvSpPr>
        <p:spPr>
          <a:xfrm>
            <a:off x="1406034" y="2502182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V0[1][0]</a:t>
            </a:r>
          </a:p>
        </p:txBody>
      </p:sp>
      <p:sp>
        <p:nvSpPr>
          <p:cNvPr id="105" name="流程圖: 接點 104">
            <a:extLst>
              <a:ext uri="{FF2B5EF4-FFF2-40B4-BE49-F238E27FC236}">
                <a16:creationId xmlns:a16="http://schemas.microsoft.com/office/drawing/2014/main" id="{D56817CA-4CF4-265A-F0B9-CB7DB6F90952}"/>
              </a:ext>
            </a:extLst>
          </p:cNvPr>
          <p:cNvSpPr/>
          <p:nvPr/>
        </p:nvSpPr>
        <p:spPr>
          <a:xfrm>
            <a:off x="3875249" y="2586785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688272C0-CD14-BBA1-9BA5-0AB9BEBBBCDD}"/>
              </a:ext>
            </a:extLst>
          </p:cNvPr>
          <p:cNvSpPr/>
          <p:nvPr/>
        </p:nvSpPr>
        <p:spPr>
          <a:xfrm>
            <a:off x="4162120" y="2586785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2486338D-6ED1-CDF1-808C-0B51C3CA96AB}"/>
              </a:ext>
            </a:extLst>
          </p:cNvPr>
          <p:cNvSpPr/>
          <p:nvPr/>
        </p:nvSpPr>
        <p:spPr>
          <a:xfrm>
            <a:off x="2598339" y="2493216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V0[1][1]</a:t>
            </a:r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9BA84097-C8D7-70CC-81B5-0125CEBF7911}"/>
              </a:ext>
            </a:extLst>
          </p:cNvPr>
          <p:cNvSpPr/>
          <p:nvPr/>
        </p:nvSpPr>
        <p:spPr>
          <a:xfrm>
            <a:off x="4516786" y="2493216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V0[1][N-1]</a:t>
            </a:r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6677A995-12FE-611A-7831-4CB489488CDC}"/>
              </a:ext>
            </a:extLst>
          </p:cNvPr>
          <p:cNvSpPr/>
          <p:nvPr/>
        </p:nvSpPr>
        <p:spPr>
          <a:xfrm>
            <a:off x="1414999" y="3766206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9990EC10-7572-7BD7-035B-0BDC76E33939}"/>
              </a:ext>
            </a:extLst>
          </p:cNvPr>
          <p:cNvSpPr/>
          <p:nvPr/>
        </p:nvSpPr>
        <p:spPr>
          <a:xfrm>
            <a:off x="3884214" y="3850809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1" name="流程圖: 接點 110">
            <a:extLst>
              <a:ext uri="{FF2B5EF4-FFF2-40B4-BE49-F238E27FC236}">
                <a16:creationId xmlns:a16="http://schemas.microsoft.com/office/drawing/2014/main" id="{5AFE4F56-8F0E-00C2-8456-B65EA8425353}"/>
              </a:ext>
            </a:extLst>
          </p:cNvPr>
          <p:cNvSpPr/>
          <p:nvPr/>
        </p:nvSpPr>
        <p:spPr>
          <a:xfrm>
            <a:off x="4171085" y="3850809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B3A23D6B-6703-D6AF-24C5-C569956D5E15}"/>
              </a:ext>
            </a:extLst>
          </p:cNvPr>
          <p:cNvSpPr/>
          <p:nvPr/>
        </p:nvSpPr>
        <p:spPr>
          <a:xfrm>
            <a:off x="2607304" y="3757240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DFC981A0-D681-5DE7-A26F-B4F4460E9817}"/>
              </a:ext>
            </a:extLst>
          </p:cNvPr>
          <p:cNvSpPr/>
          <p:nvPr/>
        </p:nvSpPr>
        <p:spPr>
          <a:xfrm>
            <a:off x="4525751" y="3757240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0A6DDF59-F07F-AE90-6234-AB3B0C72F2D7}"/>
              </a:ext>
            </a:extLst>
          </p:cNvPr>
          <p:cNvSpPr/>
          <p:nvPr/>
        </p:nvSpPr>
        <p:spPr>
          <a:xfrm>
            <a:off x="1423963" y="421444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115" name="流程圖: 接點 114">
            <a:extLst>
              <a:ext uri="{FF2B5EF4-FFF2-40B4-BE49-F238E27FC236}">
                <a16:creationId xmlns:a16="http://schemas.microsoft.com/office/drawing/2014/main" id="{0B8E60AE-230D-B544-6BE2-A1D518F201A9}"/>
              </a:ext>
            </a:extLst>
          </p:cNvPr>
          <p:cNvSpPr/>
          <p:nvPr/>
        </p:nvSpPr>
        <p:spPr>
          <a:xfrm>
            <a:off x="3893178" y="4299044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6" name="流程圖: 接點 115">
            <a:extLst>
              <a:ext uri="{FF2B5EF4-FFF2-40B4-BE49-F238E27FC236}">
                <a16:creationId xmlns:a16="http://schemas.microsoft.com/office/drawing/2014/main" id="{B239A569-91E3-D846-4D8D-2F0C521A8F01}"/>
              </a:ext>
            </a:extLst>
          </p:cNvPr>
          <p:cNvSpPr/>
          <p:nvPr/>
        </p:nvSpPr>
        <p:spPr>
          <a:xfrm>
            <a:off x="4180049" y="4299044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A8F68EE9-7FD7-3FF0-67AB-BF9E0124643A}"/>
              </a:ext>
            </a:extLst>
          </p:cNvPr>
          <p:cNvSpPr/>
          <p:nvPr/>
        </p:nvSpPr>
        <p:spPr>
          <a:xfrm>
            <a:off x="2616268" y="4205475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118" name="矩形: 圓角 117">
            <a:extLst>
              <a:ext uri="{FF2B5EF4-FFF2-40B4-BE49-F238E27FC236}">
                <a16:creationId xmlns:a16="http://schemas.microsoft.com/office/drawing/2014/main" id="{4B2BD786-7D10-BB8B-9A75-9D2F91760AB2}"/>
              </a:ext>
            </a:extLst>
          </p:cNvPr>
          <p:cNvSpPr/>
          <p:nvPr/>
        </p:nvSpPr>
        <p:spPr>
          <a:xfrm>
            <a:off x="4534715" y="4205475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V[M-1][0]</a:t>
            </a:r>
          </a:p>
        </p:txBody>
      </p: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304B44F5-FFE8-86B4-8569-C006818BE037}"/>
              </a:ext>
            </a:extLst>
          </p:cNvPr>
          <p:cNvSpPr/>
          <p:nvPr/>
        </p:nvSpPr>
        <p:spPr>
          <a:xfrm>
            <a:off x="1414999" y="3766206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V0[M-2][0]</a:t>
            </a:r>
          </a:p>
        </p:txBody>
      </p:sp>
      <p:sp>
        <p:nvSpPr>
          <p:cNvPr id="120" name="流程圖: 接點 119">
            <a:extLst>
              <a:ext uri="{FF2B5EF4-FFF2-40B4-BE49-F238E27FC236}">
                <a16:creationId xmlns:a16="http://schemas.microsoft.com/office/drawing/2014/main" id="{34C9B5DC-B818-81D2-E0A8-9D71E5009790}"/>
              </a:ext>
            </a:extLst>
          </p:cNvPr>
          <p:cNvSpPr/>
          <p:nvPr/>
        </p:nvSpPr>
        <p:spPr>
          <a:xfrm>
            <a:off x="3884214" y="3850809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1" name="流程圖: 接點 120">
            <a:extLst>
              <a:ext uri="{FF2B5EF4-FFF2-40B4-BE49-F238E27FC236}">
                <a16:creationId xmlns:a16="http://schemas.microsoft.com/office/drawing/2014/main" id="{DB766094-F606-1A89-FE8C-77C1E052D457}"/>
              </a:ext>
            </a:extLst>
          </p:cNvPr>
          <p:cNvSpPr/>
          <p:nvPr/>
        </p:nvSpPr>
        <p:spPr>
          <a:xfrm>
            <a:off x="4171085" y="3850809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2" name="矩形: 圓角 121">
            <a:extLst>
              <a:ext uri="{FF2B5EF4-FFF2-40B4-BE49-F238E27FC236}">
                <a16:creationId xmlns:a16="http://schemas.microsoft.com/office/drawing/2014/main" id="{3162C490-DBEA-0915-0DD9-E8176C7261DA}"/>
              </a:ext>
            </a:extLst>
          </p:cNvPr>
          <p:cNvSpPr/>
          <p:nvPr/>
        </p:nvSpPr>
        <p:spPr>
          <a:xfrm>
            <a:off x="2607304" y="3757240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V0[M-2][1]</a:t>
            </a:r>
          </a:p>
        </p:txBody>
      </p: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65927E07-A3D5-4803-17FC-9E089E4BC876}"/>
              </a:ext>
            </a:extLst>
          </p:cNvPr>
          <p:cNvSpPr/>
          <p:nvPr/>
        </p:nvSpPr>
        <p:spPr>
          <a:xfrm>
            <a:off x="4536189" y="3767678"/>
            <a:ext cx="1186168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V0[M-2][N-1]</a:t>
            </a:r>
          </a:p>
        </p:txBody>
      </p:sp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D597C0D5-E5E1-067F-C63E-D380C9100A48}"/>
              </a:ext>
            </a:extLst>
          </p:cNvPr>
          <p:cNvSpPr/>
          <p:nvPr/>
        </p:nvSpPr>
        <p:spPr>
          <a:xfrm>
            <a:off x="1423963" y="421444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V0[M-1][0]</a:t>
            </a:r>
          </a:p>
        </p:txBody>
      </p:sp>
      <p:sp>
        <p:nvSpPr>
          <p:cNvPr id="125" name="流程圖: 接點 124">
            <a:extLst>
              <a:ext uri="{FF2B5EF4-FFF2-40B4-BE49-F238E27FC236}">
                <a16:creationId xmlns:a16="http://schemas.microsoft.com/office/drawing/2014/main" id="{DE8DD836-2B6F-6275-EDF6-DE635451EDCB}"/>
              </a:ext>
            </a:extLst>
          </p:cNvPr>
          <p:cNvSpPr/>
          <p:nvPr/>
        </p:nvSpPr>
        <p:spPr>
          <a:xfrm>
            <a:off x="3893178" y="4299044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6" name="流程圖: 接點 125">
            <a:extLst>
              <a:ext uri="{FF2B5EF4-FFF2-40B4-BE49-F238E27FC236}">
                <a16:creationId xmlns:a16="http://schemas.microsoft.com/office/drawing/2014/main" id="{22E400A5-FF19-1A28-D65D-2540795FF0B4}"/>
              </a:ext>
            </a:extLst>
          </p:cNvPr>
          <p:cNvSpPr/>
          <p:nvPr/>
        </p:nvSpPr>
        <p:spPr>
          <a:xfrm>
            <a:off x="4180049" y="4299044"/>
            <a:ext cx="170330" cy="1524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A20410F7-33BB-C5A6-83A2-F095E3A1D423}"/>
              </a:ext>
            </a:extLst>
          </p:cNvPr>
          <p:cNvSpPr/>
          <p:nvPr/>
        </p:nvSpPr>
        <p:spPr>
          <a:xfrm>
            <a:off x="2616268" y="4205475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V0[M-1][1]</a:t>
            </a:r>
          </a:p>
        </p:txBody>
      </p:sp>
      <p:sp>
        <p:nvSpPr>
          <p:cNvPr id="128" name="矩形: 圓角 127">
            <a:extLst>
              <a:ext uri="{FF2B5EF4-FFF2-40B4-BE49-F238E27FC236}">
                <a16:creationId xmlns:a16="http://schemas.microsoft.com/office/drawing/2014/main" id="{7F61D507-D228-ED3F-8222-EDF402880A67}"/>
              </a:ext>
            </a:extLst>
          </p:cNvPr>
          <p:cNvSpPr/>
          <p:nvPr/>
        </p:nvSpPr>
        <p:spPr>
          <a:xfrm>
            <a:off x="4524277" y="4215913"/>
            <a:ext cx="1186167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V0[M-1][N-1]</a:t>
            </a: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1C18D994-C1AB-D140-544D-854935AA4AD1}"/>
              </a:ext>
            </a:extLst>
          </p:cNvPr>
          <p:cNvSpPr/>
          <p:nvPr/>
        </p:nvSpPr>
        <p:spPr>
          <a:xfrm>
            <a:off x="1406034" y="299524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V0[2][0]</a:t>
            </a:r>
          </a:p>
        </p:txBody>
      </p: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60CC3564-A04F-2848-750C-889857B536A9}"/>
              </a:ext>
            </a:extLst>
          </p:cNvPr>
          <p:cNvSpPr/>
          <p:nvPr/>
        </p:nvSpPr>
        <p:spPr>
          <a:xfrm>
            <a:off x="2585567" y="2995241"/>
            <a:ext cx="1102661" cy="3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ea typeface="新細明體"/>
                <a:cs typeface="Calibri"/>
              </a:rPr>
              <a:t>V0[2][1]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B810E4D-ABB2-6F8C-7114-F83A2091DD6F}"/>
              </a:ext>
            </a:extLst>
          </p:cNvPr>
          <p:cNvCxnSpPr>
            <a:cxnSpLocks/>
          </p:cNvCxnSpPr>
          <p:nvPr/>
        </p:nvCxnSpPr>
        <p:spPr>
          <a:xfrm>
            <a:off x="2541197" y="1526620"/>
            <a:ext cx="15340" cy="3144158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250A07C8-9B33-0F67-171C-A12D734AC1FF}"/>
              </a:ext>
            </a:extLst>
          </p:cNvPr>
          <p:cNvCxnSpPr>
            <a:cxnSpLocks/>
          </p:cNvCxnSpPr>
          <p:nvPr/>
        </p:nvCxnSpPr>
        <p:spPr>
          <a:xfrm>
            <a:off x="3804238" y="1484867"/>
            <a:ext cx="15340" cy="3144158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E4E4AB06-EC38-ABAB-127F-A09B5612F37D}"/>
              </a:ext>
            </a:extLst>
          </p:cNvPr>
          <p:cNvCxnSpPr>
            <a:cxnSpLocks/>
          </p:cNvCxnSpPr>
          <p:nvPr/>
        </p:nvCxnSpPr>
        <p:spPr>
          <a:xfrm>
            <a:off x="4148704" y="1484867"/>
            <a:ext cx="15340" cy="3144158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26380543-2311-4E5D-6C0C-E5173F0C7D92}"/>
              </a:ext>
            </a:extLst>
          </p:cNvPr>
          <p:cNvCxnSpPr>
            <a:cxnSpLocks/>
          </p:cNvCxnSpPr>
          <p:nvPr/>
        </p:nvCxnSpPr>
        <p:spPr>
          <a:xfrm>
            <a:off x="4148704" y="1484867"/>
            <a:ext cx="15340" cy="3144158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F4175F49-72A2-3333-61D6-F26173AB0502}"/>
              </a:ext>
            </a:extLst>
          </p:cNvPr>
          <p:cNvCxnSpPr>
            <a:cxnSpLocks/>
          </p:cNvCxnSpPr>
          <p:nvPr/>
        </p:nvCxnSpPr>
        <p:spPr>
          <a:xfrm>
            <a:off x="4451415" y="1526620"/>
            <a:ext cx="15340" cy="3144158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E3B7EA42-D0C3-B1FC-B767-F311B2A5A7F9}"/>
              </a:ext>
            </a:extLst>
          </p:cNvPr>
          <p:cNvCxnSpPr>
            <a:cxnSpLocks/>
          </p:cNvCxnSpPr>
          <p:nvPr/>
        </p:nvCxnSpPr>
        <p:spPr>
          <a:xfrm>
            <a:off x="7426347" y="1484866"/>
            <a:ext cx="15340" cy="3144158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21D5B4AC-822C-B7F9-A075-F974EDC1C802}"/>
              </a:ext>
            </a:extLst>
          </p:cNvPr>
          <p:cNvCxnSpPr>
            <a:cxnSpLocks/>
          </p:cNvCxnSpPr>
          <p:nvPr/>
        </p:nvCxnSpPr>
        <p:spPr>
          <a:xfrm>
            <a:off x="8678950" y="1307414"/>
            <a:ext cx="15340" cy="3144158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159B7F7C-70EE-3229-28ED-11245F54B52E}"/>
              </a:ext>
            </a:extLst>
          </p:cNvPr>
          <p:cNvCxnSpPr>
            <a:cxnSpLocks/>
          </p:cNvCxnSpPr>
          <p:nvPr/>
        </p:nvCxnSpPr>
        <p:spPr>
          <a:xfrm>
            <a:off x="8971224" y="1422236"/>
            <a:ext cx="15340" cy="3144158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E295DE56-015B-0C7A-766F-03A3E801B7C4}"/>
              </a:ext>
            </a:extLst>
          </p:cNvPr>
          <p:cNvCxnSpPr>
            <a:cxnSpLocks/>
          </p:cNvCxnSpPr>
          <p:nvPr/>
        </p:nvCxnSpPr>
        <p:spPr>
          <a:xfrm>
            <a:off x="9336566" y="1401359"/>
            <a:ext cx="15340" cy="3144158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434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365" y="1600201"/>
            <a:ext cx="11111798" cy="4683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我</a:t>
            </a:r>
            <a:r>
              <a:rPr lang="zh-TW" altLang="en-US">
                <a:ea typeface="+mn-lt"/>
                <a:cs typeface="+mn-lt"/>
              </a:rPr>
              <a:t>把</a:t>
            </a:r>
            <a:r>
              <a:rPr lang="en-US" altLang="zh-TW" dirty="0">
                <a:ea typeface="+mn-lt"/>
                <a:cs typeface="+mn-lt"/>
              </a:rPr>
              <a:t>loop3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unroll</a:t>
            </a:r>
            <a:r>
              <a:rPr lang="zh-TW" altLang="en-US">
                <a:ea typeface="+mn-lt"/>
                <a:cs typeface="+mn-lt"/>
              </a:rPr>
              <a:t>後，他也自動幫我把</a:t>
            </a:r>
            <a:r>
              <a:rPr lang="en-US" altLang="zh-TW" dirty="0">
                <a:ea typeface="+mn-lt"/>
                <a:cs typeface="+mn-lt"/>
              </a:rPr>
              <a:t>loop2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unroll</a:t>
            </a:r>
            <a:r>
              <a:rPr lang="zh-TW" altLang="en-US">
                <a:ea typeface="+mn-lt"/>
                <a:cs typeface="+mn-lt"/>
              </a:rPr>
              <a:t>了，原本每次</a:t>
            </a:r>
            <a:r>
              <a:rPr lang="en-US" altLang="zh-TW" dirty="0">
                <a:ea typeface="+mn-lt"/>
                <a:cs typeface="+mn-lt"/>
              </a:rPr>
              <a:t>loop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2</a:t>
            </a:r>
            <a:r>
              <a:rPr lang="zh-TW" altLang="en-US">
                <a:ea typeface="+mn-lt"/>
                <a:cs typeface="+mn-lt"/>
              </a:rPr>
              <a:t>要花</a:t>
            </a:r>
            <a:r>
              <a:rPr lang="en-US" altLang="zh-TW" dirty="0">
                <a:ea typeface="+mn-lt"/>
                <a:cs typeface="+mn-lt"/>
              </a:rPr>
              <a:t>169cycle</a:t>
            </a:r>
            <a:r>
              <a:rPr lang="zh-TW" altLang="en-US">
                <a:ea typeface="+mn-lt"/>
                <a:cs typeface="+mn-lt"/>
              </a:rPr>
              <a:t>，</a:t>
            </a:r>
            <a:r>
              <a:rPr lang="zh-TW">
                <a:ea typeface="+mn-lt"/>
                <a:cs typeface="+mn-lt"/>
              </a:rPr>
              <a:t>現</a:t>
            </a:r>
            <a:r>
              <a:rPr lang="zh-TW" altLang="en-US">
                <a:ea typeface="+mn-lt"/>
                <a:cs typeface="+mn-lt"/>
              </a:rPr>
              <a:t>在</a:t>
            </a:r>
            <a:r>
              <a:rPr lang="zh-TW">
                <a:ea typeface="+mn-lt"/>
                <a:cs typeface="+mn-lt"/>
              </a:rPr>
              <a:t>每次只要花20cycle，</a:t>
            </a:r>
            <a:r>
              <a:rPr lang="zh-TW" altLang="en-US">
                <a:ea typeface="+mn-lt"/>
                <a:cs typeface="+mn-lt"/>
              </a:rPr>
              <a:t>理論上</a:t>
            </a:r>
            <a:r>
              <a:rPr lang="zh-TW">
                <a:ea typeface="+mn-lt"/>
                <a:cs typeface="+mn-lt"/>
              </a:rPr>
              <a:t>我</a:t>
            </a:r>
            <a:r>
              <a:rPr lang="zh-TW" altLang="en-US">
                <a:ea typeface="+mn-lt"/>
                <a:cs typeface="+mn-lt"/>
              </a:rPr>
              <a:t>切成</a:t>
            </a:r>
            <a:r>
              <a:rPr lang="en-US" altLang="zh-TW" dirty="0">
                <a:ea typeface="+mn-lt"/>
                <a:cs typeface="+mn-lt"/>
              </a:rPr>
              <a:t>13</a:t>
            </a:r>
            <a:r>
              <a:rPr lang="zh-TW">
                <a:ea typeface="+mn-lt"/>
                <a:cs typeface="+mn-lt"/>
              </a:rPr>
              <a:t>塊，</a:t>
            </a:r>
            <a:r>
              <a:rPr lang="zh-TW" altLang="en-US">
                <a:ea typeface="+mn-lt"/>
                <a:cs typeface="+mn-lt"/>
              </a:rPr>
              <a:t>如果可以完全平行</a:t>
            </a:r>
            <a:r>
              <a:rPr lang="zh-TW">
                <a:ea typeface="+mn-lt"/>
                <a:cs typeface="+mn-lt"/>
              </a:rPr>
              <a:t>就</a:t>
            </a:r>
            <a:r>
              <a:rPr lang="zh-TW" altLang="en-US">
                <a:ea typeface="+mn-lt"/>
                <a:cs typeface="+mn-lt"/>
              </a:rPr>
              <a:t>可以降成</a:t>
            </a:r>
            <a:r>
              <a:rPr lang="en-US" altLang="zh-TW" dirty="0">
                <a:ea typeface="+mn-lt"/>
                <a:cs typeface="+mn-lt"/>
              </a:rPr>
              <a:t>13</a:t>
            </a:r>
            <a:r>
              <a:rPr lang="zh-TW" altLang="en-US">
                <a:ea typeface="+mn-lt"/>
                <a:cs typeface="+mn-lt"/>
              </a:rPr>
              <a:t>，但在</a:t>
            </a:r>
            <a:r>
              <a:rPr lang="en-US" altLang="zh-TW" dirty="0">
                <a:ea typeface="+mn-lt"/>
                <a:cs typeface="+mn-lt"/>
              </a:rPr>
              <a:t>loop</a:t>
            </a:r>
            <a:r>
              <a:rPr lang="zh-TW" altLang="en-US">
                <a:ea typeface="+mn-lt"/>
                <a:cs typeface="+mn-lt"/>
              </a:rPr>
              <a:t>轉換時</a:t>
            </a:r>
            <a:r>
              <a:rPr lang="zh-TW">
                <a:ea typeface="+mn-lt"/>
                <a:cs typeface="+mn-lt"/>
              </a:rPr>
              <a:t>會有一些data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dependency</a:t>
            </a:r>
            <a:r>
              <a:rPr lang="zh-TW" altLang="en-US">
                <a:ea typeface="+mn-lt"/>
                <a:cs typeface="+mn-lt"/>
              </a:rPr>
              <a:t>的</a:t>
            </a:r>
            <a:r>
              <a:rPr lang="en-US" altLang="zh-TW" dirty="0">
                <a:ea typeface="+mn-lt"/>
                <a:cs typeface="+mn-lt"/>
              </a:rPr>
              <a:t>over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heap</a:t>
            </a:r>
            <a:r>
              <a:rPr lang="zh-TW" altLang="en-US">
                <a:ea typeface="+mn-lt"/>
                <a:cs typeface="+mn-lt"/>
              </a:rPr>
              <a:t>，那個是沒辦法消除</a:t>
            </a:r>
            <a:r>
              <a:rPr lang="zh-TW">
                <a:ea typeface="+mn-lt"/>
                <a:cs typeface="+mn-lt"/>
              </a:rPr>
              <a:t>了</a:t>
            </a:r>
            <a:r>
              <a:rPr lang="zh-TW" altLang="en-US">
                <a:ea typeface="+mn-lt"/>
                <a:cs typeface="+mn-lt"/>
              </a:rPr>
              <a:t>。</a:t>
            </a:r>
            <a:endParaRPr lang="zh-TW" altLang="en-US">
              <a:ea typeface="新細明體"/>
              <a:cs typeface="Calibri"/>
            </a:endParaRPr>
          </a:p>
          <a:p>
            <a:r>
              <a:rPr lang="zh-TW">
                <a:ea typeface="+mn-lt"/>
                <a:cs typeface="+mn-lt"/>
              </a:rPr>
              <a:t>理</a:t>
            </a:r>
            <a:r>
              <a:rPr lang="zh-TW" altLang="en-US">
                <a:ea typeface="+mn-lt"/>
                <a:cs typeface="+mn-lt"/>
              </a:rPr>
              <a:t>想值</a:t>
            </a:r>
            <a:r>
              <a:rPr lang="zh-TW">
                <a:ea typeface="+mn-lt"/>
                <a:cs typeface="+mn-lt"/>
              </a:rPr>
              <a:t>([2^N]*N*N</a:t>
            </a:r>
            <a:r>
              <a:rPr lang="en-US" altLang="zh-TW" dirty="0">
                <a:ea typeface="+mn-lt"/>
                <a:cs typeface="+mn-lt"/>
              </a:rPr>
              <a:t>/N</a:t>
            </a:r>
            <a:r>
              <a:rPr lang="zh-TW">
                <a:ea typeface="+mn-lt"/>
                <a:cs typeface="+mn-lt"/>
              </a:rPr>
              <a:t>,N=13)</a:t>
            </a:r>
            <a:r>
              <a:rPr lang="en-US" altLang="zh-TW" dirty="0">
                <a:ea typeface="+mn-lt"/>
                <a:cs typeface="+mn-lt"/>
              </a:rPr>
              <a:t>=106,496</a:t>
            </a:r>
            <a:r>
              <a:rPr lang="zh-TW" altLang="en-US">
                <a:ea typeface="+mn-lt"/>
                <a:cs typeface="+mn-lt"/>
              </a:rPr>
              <a:t> 跟我們實際</a:t>
            </a:r>
            <a:r>
              <a:rPr lang="en-US" altLang="zh-TW" dirty="0">
                <a:ea typeface="+mn-lt"/>
                <a:cs typeface="+mn-lt"/>
              </a:rPr>
              <a:t>172030</a:t>
            </a:r>
            <a:r>
              <a:rPr lang="zh-TW" altLang="en-US">
                <a:ea typeface="+mn-lt"/>
                <a:cs typeface="+mn-lt"/>
              </a:rPr>
              <a:t>其實是一樣量級，因為沒有完全平行，且當計算量越小時，</a:t>
            </a:r>
            <a:r>
              <a:rPr lang="en-US" altLang="zh-TW" dirty="0">
                <a:ea typeface="+mn-lt"/>
                <a:cs typeface="+mn-lt"/>
              </a:rPr>
              <a:t>memory</a:t>
            </a:r>
            <a:r>
              <a:rPr lang="zh-TW" altLang="en-US">
                <a:ea typeface="+mn-lt"/>
                <a:cs typeface="+mn-lt"/>
              </a:rPr>
              <a:t> 初始化所花的時間就會比較顯著。 </a:t>
            </a:r>
            <a:endParaRPr lang="zh-TW">
              <a:ea typeface="新細明體"/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6" name="圖片 7" descr="一張含有 文字, 螢幕擷取畫面, 監視器, 黑色 的圖片&#10;&#10;自動產生的描述">
            <a:extLst>
              <a:ext uri="{FF2B5EF4-FFF2-40B4-BE49-F238E27FC236}">
                <a16:creationId xmlns:a16="http://schemas.microsoft.com/office/drawing/2014/main" id="{F954EC52-9D00-9EDA-730F-5B6FFFA60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2" y="4141901"/>
            <a:ext cx="12794875" cy="242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458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1421650" cy="48286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Problem Description</a:t>
            </a:r>
            <a:endParaRPr lang="zh-TW" altLang="en-US" dirty="0"/>
          </a:p>
          <a:p>
            <a:r>
              <a:rPr lang="en-US" altLang="zh-TW" dirty="0">
                <a:ea typeface="新細明體"/>
                <a:cs typeface="Calibri"/>
              </a:rPr>
              <a:t>TSP </a:t>
            </a:r>
            <a:r>
              <a:rPr lang="en-US" dirty="0">
                <a:ea typeface="新細明體"/>
                <a:cs typeface="Calibri"/>
              </a:rPr>
              <a:t>Algorithm </a:t>
            </a:r>
            <a:r>
              <a:rPr lang="en-US" altLang="zh-TW" dirty="0">
                <a:ea typeface="新細明體"/>
                <a:cs typeface="Calibri"/>
              </a:rPr>
              <a:t>&amp;Hardware &amp; Its Optimization  (</a:t>
            </a:r>
            <a:r>
              <a:rPr lang="en-US" dirty="0">
                <a:ea typeface="新細明體"/>
                <a:cs typeface="Calibri"/>
              </a:rPr>
              <a:t>Original Version </a:t>
            </a:r>
            <a:r>
              <a:rPr lang="en-US" altLang="zh-TW" dirty="0">
                <a:ea typeface="新細明體"/>
                <a:cs typeface="Calibri"/>
              </a:rPr>
              <a:t>)</a:t>
            </a:r>
            <a:endParaRPr lang="en-US">
              <a:cs typeface="Calibri"/>
            </a:endParaRPr>
          </a:p>
          <a:p>
            <a:r>
              <a:rPr lang="en-US" dirty="0">
                <a:ea typeface="新細明體"/>
                <a:cs typeface="+mn-lt"/>
              </a:rPr>
              <a:t>TSP_DP Algorithm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新細明體"/>
                <a:cs typeface="Calibri"/>
              </a:rPr>
              <a:t>TSP_DP Hardware Implementation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新細明體"/>
                <a:cs typeface="Calibri"/>
              </a:rPr>
              <a:t>Opt1</a:t>
            </a:r>
            <a:r>
              <a:rPr lang="en-US" dirty="0">
                <a:ea typeface="+mn-lt"/>
                <a:cs typeface="+mn-lt"/>
              </a:rPr>
              <a:t>_algorithm</a:t>
            </a:r>
            <a:endParaRPr lang="en-US" dirty="0">
              <a:ea typeface="新細明體"/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Opt2_double _array</a:t>
            </a:r>
            <a:endParaRPr lang="en-US" dirty="0">
              <a:ea typeface="新細明體"/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Opt3_col_partition</a:t>
            </a:r>
            <a:endParaRPr lang="en-US" dirty="0">
              <a:ea typeface="新細明體"/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Opt4_compress_memory</a:t>
            </a:r>
            <a:endParaRPr lang="en-US" dirty="0">
              <a:ea typeface="新細明體"/>
              <a:cs typeface="Calibri"/>
            </a:endParaRPr>
          </a:p>
          <a:p>
            <a:r>
              <a:rPr lang="en-US" dirty="0">
                <a:ea typeface="新細明體"/>
                <a:cs typeface="Calibri"/>
              </a:rPr>
              <a:t>Analysis &amp; Conclusion</a:t>
            </a:r>
          </a:p>
          <a:p>
            <a:r>
              <a:rPr lang="en-US" dirty="0">
                <a:ea typeface="+mn-lt"/>
                <a:cs typeface="+mn-lt"/>
              </a:rPr>
              <a:t>https://github.com/showlin/2022NYCU-HLS-Lab-B---Travelling-Salesperson-Problem-Hardware-Accelertor</a:t>
            </a:r>
            <a:endParaRPr lang="en-US" dirty="0">
              <a:ea typeface="新細明體"/>
              <a:cs typeface="Calibri"/>
            </a:endParaRPr>
          </a:p>
          <a:p>
            <a:endParaRPr lang="en-US"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endParaRPr lang="en-US" altLang="zh-TW">
              <a:cs typeface="Calibri"/>
            </a:endParaRPr>
          </a:p>
          <a:p>
            <a:pPr lvl="1"/>
            <a:endParaRPr lang="en-US" altLang="zh-TW">
              <a:cs typeface="Calibri"/>
            </a:endParaRPr>
          </a:p>
          <a:p>
            <a:endParaRPr lang="zh-TW" altLang="en-US"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45532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Memory</a:t>
            </a:r>
            <a:r>
              <a:rPr lang="en-US" altLang="zh-TW" b="0" dirty="0">
                <a:ea typeface="+mj-lt"/>
                <a:cs typeface="+mj-lt"/>
              </a:rPr>
              <a:t> utilization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A4530D98-652B-8E29-E384-DA6D2B3B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" y="2142586"/>
            <a:ext cx="4580965" cy="2841771"/>
          </a:xfrm>
          <a:prstGeom prst="rect">
            <a:avLst/>
          </a:prstGeom>
        </p:spPr>
      </p:pic>
      <p:pic>
        <p:nvPicPr>
          <p:cNvPr id="8" name="圖片 8">
            <a:extLst>
              <a:ext uri="{FF2B5EF4-FFF2-40B4-BE49-F238E27FC236}">
                <a16:creationId xmlns:a16="http://schemas.microsoft.com/office/drawing/2014/main" id="{276E8AA9-D0F8-DB05-E4D3-311142CED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94" y="2143786"/>
            <a:ext cx="4715435" cy="2929017"/>
          </a:xfrm>
          <a:prstGeom prst="rect">
            <a:avLst/>
          </a:prstGeom>
        </p:spPr>
      </p:pic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DE57186-8F2A-3D34-6702-E69F737B7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835" y="5298142"/>
            <a:ext cx="4249270" cy="3349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zh-TW" b="1">
                <a:ea typeface="+mn-lt"/>
                <a:cs typeface="+mn-lt"/>
              </a:rPr>
              <a:t>(優化4時的使用資源)</a:t>
            </a:r>
            <a:endParaRPr lang="en-US" altLang="zh-CN">
              <a:cs typeface="Calibri"/>
            </a:endParaRPr>
          </a:p>
        </p:txBody>
      </p:sp>
      <p:sp>
        <p:nvSpPr>
          <p:cNvPr id="11" name="內容版面配置區 9">
            <a:extLst>
              <a:ext uri="{FF2B5EF4-FFF2-40B4-BE49-F238E27FC236}">
                <a16:creationId xmlns:a16="http://schemas.microsoft.com/office/drawing/2014/main" id="{894EF72F-7E26-51A4-22EC-6CEFCD33140E}"/>
              </a:ext>
            </a:extLst>
          </p:cNvPr>
          <p:cNvSpPr>
            <a:spLocks noGrp="1"/>
          </p:cNvSpPr>
          <p:nvPr/>
        </p:nvSpPr>
        <p:spPr>
          <a:xfrm>
            <a:off x="1483658" y="5253318"/>
            <a:ext cx="4249270" cy="334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b="1">
                <a:ea typeface="+mn-lt"/>
                <a:cs typeface="+mn-lt"/>
              </a:rPr>
              <a:t>(優化</a:t>
            </a:r>
            <a:r>
              <a:rPr lang="en-US" altLang="zh-TW" b="1" dirty="0">
                <a:ea typeface="+mn-lt"/>
                <a:cs typeface="+mn-lt"/>
              </a:rPr>
              <a:t>3</a:t>
            </a:r>
            <a:r>
              <a:rPr lang="zh-TW" b="1">
                <a:ea typeface="+mn-lt"/>
                <a:cs typeface="+mn-lt"/>
              </a:rPr>
              <a:t>時的使用資源)</a:t>
            </a:r>
            <a:endParaRPr lang="zh-TW" altLang="en-US" b="1"/>
          </a:p>
        </p:txBody>
      </p:sp>
      <p:sp>
        <p:nvSpPr>
          <p:cNvPr id="13" name="內容版面配置區 9">
            <a:extLst>
              <a:ext uri="{FF2B5EF4-FFF2-40B4-BE49-F238E27FC236}">
                <a16:creationId xmlns:a16="http://schemas.microsoft.com/office/drawing/2014/main" id="{7E7C8A81-1BDC-FE16-04C1-F5C9B3E93EAA}"/>
              </a:ext>
            </a:extLst>
          </p:cNvPr>
          <p:cNvSpPr txBox="1">
            <a:spLocks/>
          </p:cNvSpPr>
          <p:nvPr/>
        </p:nvSpPr>
        <p:spPr>
          <a:xfrm>
            <a:off x="6398558" y="1718983"/>
            <a:ext cx="4249270" cy="334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chemeClr val="accent1"/>
                </a:solidFill>
                <a:ea typeface="+mn-lt"/>
                <a:cs typeface="+mn-lt"/>
              </a:rPr>
              <a:t>Compress</a:t>
            </a:r>
            <a:r>
              <a:rPr lang="zh-CN" altLang="en-US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ea typeface="+mn-lt"/>
                <a:cs typeface="+mn-lt"/>
              </a:rPr>
              <a:t>array</a:t>
            </a:r>
            <a:r>
              <a:rPr lang="zh-CN" altLang="en-US" b="1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altLang="zh-CN" b="1" dirty="0">
                <a:solidFill>
                  <a:schemeClr val="accent1"/>
                </a:solidFill>
                <a:ea typeface="+mn-lt"/>
                <a:cs typeface="+mn-lt"/>
              </a:rPr>
              <a:t>by</a:t>
            </a:r>
            <a:r>
              <a:rPr lang="zh-CN" altLang="en-US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ea typeface="+mn-lt"/>
                <a:cs typeface="+mn-lt"/>
              </a:rPr>
              <a:t>encoding</a:t>
            </a:r>
            <a:r>
              <a:rPr lang="zh-CN" altLang="en-US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ea typeface="+mn-lt"/>
                <a:cs typeface="+mn-lt"/>
              </a:rPr>
              <a:t>address</a:t>
            </a:r>
            <a:endParaRPr lang="zh-TW" altLang="en-US" b="1" dirty="0">
              <a:solidFill>
                <a:schemeClr val="accent1"/>
              </a:solidFill>
              <a:ea typeface="+mn-lt"/>
              <a:cs typeface="+mn-lt"/>
            </a:endParaRPr>
          </a:p>
          <a:p>
            <a:endParaRPr lang="zh-TW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2223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>
                <a:ea typeface="+mj-lt"/>
                <a:cs typeface="+mj-lt"/>
              </a:rPr>
              <a:t>O</a:t>
            </a:r>
            <a:r>
              <a:rPr lang="zh-CN" b="0">
                <a:ea typeface="+mj-lt"/>
                <a:cs typeface="+mj-lt"/>
              </a:rPr>
              <a:t>pt4_compress_memory</a:t>
            </a:r>
            <a:endParaRPr lang="zh-CN" altLang="en-US" b="0">
              <a:ea typeface="新細明體"/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9F52AC4-02ED-E1F0-15A2-02700BABE967}"/>
              </a:ext>
            </a:extLst>
          </p:cNvPr>
          <p:cNvSpPr/>
          <p:nvPr/>
        </p:nvSpPr>
        <p:spPr>
          <a:xfrm>
            <a:off x="810695" y="1569576"/>
            <a:ext cx="11242077" cy="48112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255252F-3023-7B41-5767-0687D18A868A}"/>
              </a:ext>
            </a:extLst>
          </p:cNvPr>
          <p:cNvSpPr/>
          <p:nvPr/>
        </p:nvSpPr>
        <p:spPr>
          <a:xfrm>
            <a:off x="1495757" y="1960960"/>
            <a:ext cx="10311111" cy="27296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ED8C50-7F93-A2BA-8858-B357A5F77519}"/>
              </a:ext>
            </a:extLst>
          </p:cNvPr>
          <p:cNvSpPr txBox="1"/>
          <p:nvPr/>
        </p:nvSpPr>
        <p:spPr>
          <a:xfrm>
            <a:off x="3226166" y="1549197"/>
            <a:ext cx="1628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TSP_DP kernel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B046215-7923-522E-D4BE-72AB5B11FE56}"/>
              </a:ext>
            </a:extLst>
          </p:cNvPr>
          <p:cNvSpPr/>
          <p:nvPr/>
        </p:nvSpPr>
        <p:spPr>
          <a:xfrm>
            <a:off x="1052742" y="5323517"/>
            <a:ext cx="1745846" cy="90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Bram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distance[N][N]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198D187-1868-CAE6-0C06-30B567C66978}"/>
              </a:ext>
            </a:extLst>
          </p:cNvPr>
          <p:cNvSpPr txBox="1"/>
          <p:nvPr/>
        </p:nvSpPr>
        <p:spPr>
          <a:xfrm>
            <a:off x="1627155" y="2008439"/>
            <a:ext cx="302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For( i =0; i&lt;2^n; i=i+1) 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452" name="對角線條紋 451">
            <a:extLst>
              <a:ext uri="{FF2B5EF4-FFF2-40B4-BE49-F238E27FC236}">
                <a16:creationId xmlns:a16="http://schemas.microsoft.com/office/drawing/2014/main" id="{992763DC-C7FD-5025-471F-9ADB92EEBCF3}"/>
              </a:ext>
            </a:extLst>
          </p:cNvPr>
          <p:cNvSpPr/>
          <p:nvPr/>
        </p:nvSpPr>
        <p:spPr>
          <a:xfrm rot="13500000">
            <a:off x="8564260" y="5111797"/>
            <a:ext cx="1012784" cy="983847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D321E007-F001-AF70-57C6-35A034C04499}"/>
              </a:ext>
            </a:extLst>
          </p:cNvPr>
          <p:cNvSpPr txBox="1"/>
          <p:nvPr/>
        </p:nvSpPr>
        <p:spPr>
          <a:xfrm>
            <a:off x="8776000" y="5592052"/>
            <a:ext cx="698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min</a:t>
            </a:r>
            <a:endParaRPr lang="zh-TW"/>
          </a:p>
        </p:txBody>
      </p:sp>
      <p:sp>
        <p:nvSpPr>
          <p:cNvPr id="487" name="箭號: 向右 486">
            <a:extLst>
              <a:ext uri="{FF2B5EF4-FFF2-40B4-BE49-F238E27FC236}">
                <a16:creationId xmlns:a16="http://schemas.microsoft.com/office/drawing/2014/main" id="{83574CBB-6F8A-E806-03C0-CD87142EE146}"/>
              </a:ext>
            </a:extLst>
          </p:cNvPr>
          <p:cNvSpPr/>
          <p:nvPr/>
        </p:nvSpPr>
        <p:spPr>
          <a:xfrm rot="5400000">
            <a:off x="8785181" y="6069800"/>
            <a:ext cx="598025" cy="3858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8" name="文字方塊 487">
            <a:extLst>
              <a:ext uri="{FF2B5EF4-FFF2-40B4-BE49-F238E27FC236}">
                <a16:creationId xmlns:a16="http://schemas.microsoft.com/office/drawing/2014/main" id="{8ED7B661-6749-0EB5-7435-C3A7D4A30B1D}"/>
              </a:ext>
            </a:extLst>
          </p:cNvPr>
          <p:cNvSpPr txBox="1"/>
          <p:nvPr/>
        </p:nvSpPr>
        <p:spPr>
          <a:xfrm>
            <a:off x="9083862" y="5959037"/>
            <a:ext cx="19916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Shortest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  <a:p>
            <a:r>
              <a:rPr lang="zh-TW" altLang="en-US" b="1" dirty="0">
                <a:solidFill>
                  <a:srgbClr val="000000"/>
                </a:solidFill>
                <a:ea typeface="新細明體"/>
                <a:cs typeface="Calibri"/>
              </a:rPr>
              <a:t>     </a:t>
            </a:r>
          </a:p>
        </p:txBody>
      </p:sp>
      <p:sp>
        <p:nvSpPr>
          <p:cNvPr id="201" name="矩形: 圓角 200">
            <a:extLst>
              <a:ext uri="{FF2B5EF4-FFF2-40B4-BE49-F238E27FC236}">
                <a16:creationId xmlns:a16="http://schemas.microsoft.com/office/drawing/2014/main" id="{F66B8E66-A103-8A14-CB6E-F9100EA9FEE9}"/>
              </a:ext>
            </a:extLst>
          </p:cNvPr>
          <p:cNvSpPr/>
          <p:nvPr/>
        </p:nvSpPr>
        <p:spPr>
          <a:xfrm>
            <a:off x="2971190" y="5323516"/>
            <a:ext cx="1959933" cy="519227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SRAM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v0[2^N][N]</a:t>
            </a:r>
          </a:p>
        </p:txBody>
      </p: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B259E6FD-D809-5257-1D3E-35168681BF17}"/>
              </a:ext>
            </a:extLst>
          </p:cNvPr>
          <p:cNvSpPr/>
          <p:nvPr/>
        </p:nvSpPr>
        <p:spPr>
          <a:xfrm>
            <a:off x="1791592" y="2409195"/>
            <a:ext cx="9773229" cy="22455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B6452846-36A1-F8AC-E879-D863A6EF9AF2}"/>
              </a:ext>
            </a:extLst>
          </p:cNvPr>
          <p:cNvSpPr txBox="1"/>
          <p:nvPr/>
        </p:nvSpPr>
        <p:spPr>
          <a:xfrm>
            <a:off x="1922990" y="2438745"/>
            <a:ext cx="302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For( j =0; j&lt;n; j=j+1) 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C0BA5BF0-3F23-1ED8-8F8A-6290D0A1C45D}"/>
              </a:ext>
            </a:extLst>
          </p:cNvPr>
          <p:cNvSpPr/>
          <p:nvPr/>
        </p:nvSpPr>
        <p:spPr>
          <a:xfrm>
            <a:off x="5134570" y="5322452"/>
            <a:ext cx="1908273" cy="519227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SRAM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v1[2^N][N]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5F67543-E14E-0BF5-0E57-0B2AC2C3FC71}"/>
              </a:ext>
            </a:extLst>
          </p:cNvPr>
          <p:cNvCxnSpPr/>
          <p:nvPr/>
        </p:nvCxnSpPr>
        <p:spPr>
          <a:xfrm flipH="1">
            <a:off x="3110345" y="484216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3E2E330-887A-87FA-A4C7-EDDD6FD82F04}"/>
              </a:ext>
            </a:extLst>
          </p:cNvPr>
          <p:cNvCxnSpPr>
            <a:cxnSpLocks/>
          </p:cNvCxnSpPr>
          <p:nvPr/>
        </p:nvCxnSpPr>
        <p:spPr>
          <a:xfrm flipH="1">
            <a:off x="3283526" y="481907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A4FC066-BC06-CC5F-2D98-CB7CD165AA2E}"/>
              </a:ext>
            </a:extLst>
          </p:cNvPr>
          <p:cNvCxnSpPr>
            <a:cxnSpLocks/>
          </p:cNvCxnSpPr>
          <p:nvPr/>
        </p:nvCxnSpPr>
        <p:spPr>
          <a:xfrm flipH="1">
            <a:off x="3422071" y="484216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03E8F14-A94F-29AA-C33E-60437EE6A95A}"/>
              </a:ext>
            </a:extLst>
          </p:cNvPr>
          <p:cNvCxnSpPr>
            <a:cxnSpLocks/>
          </p:cNvCxnSpPr>
          <p:nvPr/>
        </p:nvCxnSpPr>
        <p:spPr>
          <a:xfrm flipH="1">
            <a:off x="3595252" y="489989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C70E530-74B9-5AA9-13B1-79ABA6223222}"/>
              </a:ext>
            </a:extLst>
          </p:cNvPr>
          <p:cNvCxnSpPr/>
          <p:nvPr/>
        </p:nvCxnSpPr>
        <p:spPr>
          <a:xfrm flipH="1">
            <a:off x="3110345" y="484216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3145A7B-442E-20D5-9979-BD2B65A36BA8}"/>
              </a:ext>
            </a:extLst>
          </p:cNvPr>
          <p:cNvCxnSpPr>
            <a:cxnSpLocks/>
          </p:cNvCxnSpPr>
          <p:nvPr/>
        </p:nvCxnSpPr>
        <p:spPr>
          <a:xfrm flipH="1">
            <a:off x="3283526" y="481907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4CA140E-F469-FE1A-1AC8-84E164F7557B}"/>
              </a:ext>
            </a:extLst>
          </p:cNvPr>
          <p:cNvCxnSpPr>
            <a:cxnSpLocks/>
          </p:cNvCxnSpPr>
          <p:nvPr/>
        </p:nvCxnSpPr>
        <p:spPr>
          <a:xfrm flipH="1">
            <a:off x="3422071" y="484216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C760DD1-37D2-F264-EC47-597C17901C8D}"/>
              </a:ext>
            </a:extLst>
          </p:cNvPr>
          <p:cNvCxnSpPr>
            <a:cxnSpLocks/>
          </p:cNvCxnSpPr>
          <p:nvPr/>
        </p:nvCxnSpPr>
        <p:spPr>
          <a:xfrm flipH="1">
            <a:off x="3595252" y="489989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8CB81C47-E38F-40E8-5781-38B9E4E31B9E}"/>
              </a:ext>
            </a:extLst>
          </p:cNvPr>
          <p:cNvCxnSpPr>
            <a:cxnSpLocks/>
          </p:cNvCxnSpPr>
          <p:nvPr/>
        </p:nvCxnSpPr>
        <p:spPr>
          <a:xfrm flipH="1">
            <a:off x="3826161" y="489989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96E9402-609A-7ECF-D4C3-F011A4AE015B}"/>
              </a:ext>
            </a:extLst>
          </p:cNvPr>
          <p:cNvCxnSpPr/>
          <p:nvPr/>
        </p:nvCxnSpPr>
        <p:spPr>
          <a:xfrm flipH="1">
            <a:off x="3110345" y="484216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63BF364-D67E-78E4-3ED9-E6C114E0FAA5}"/>
              </a:ext>
            </a:extLst>
          </p:cNvPr>
          <p:cNvCxnSpPr>
            <a:cxnSpLocks/>
          </p:cNvCxnSpPr>
          <p:nvPr/>
        </p:nvCxnSpPr>
        <p:spPr>
          <a:xfrm flipH="1">
            <a:off x="3283526" y="481907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EAC2BCFB-7105-4FAF-7562-A190F85E4569}"/>
              </a:ext>
            </a:extLst>
          </p:cNvPr>
          <p:cNvCxnSpPr>
            <a:cxnSpLocks/>
          </p:cNvCxnSpPr>
          <p:nvPr/>
        </p:nvCxnSpPr>
        <p:spPr>
          <a:xfrm flipH="1">
            <a:off x="3422071" y="484216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2CCA2336-34A8-A3B1-BC95-D182AFD65B16}"/>
              </a:ext>
            </a:extLst>
          </p:cNvPr>
          <p:cNvCxnSpPr>
            <a:cxnSpLocks/>
          </p:cNvCxnSpPr>
          <p:nvPr/>
        </p:nvCxnSpPr>
        <p:spPr>
          <a:xfrm flipH="1">
            <a:off x="3595252" y="489989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926CF71-DD20-BF9C-0B76-F29F37FAA3FA}"/>
              </a:ext>
            </a:extLst>
          </p:cNvPr>
          <p:cNvCxnSpPr/>
          <p:nvPr/>
        </p:nvCxnSpPr>
        <p:spPr>
          <a:xfrm flipH="1">
            <a:off x="3110345" y="484216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79AA749-48AD-CA12-8DEA-F601C40168BA}"/>
              </a:ext>
            </a:extLst>
          </p:cNvPr>
          <p:cNvCxnSpPr>
            <a:cxnSpLocks/>
          </p:cNvCxnSpPr>
          <p:nvPr/>
        </p:nvCxnSpPr>
        <p:spPr>
          <a:xfrm flipH="1">
            <a:off x="3283526" y="481907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1001A80C-6FC8-325A-1781-681F65F3E11A}"/>
              </a:ext>
            </a:extLst>
          </p:cNvPr>
          <p:cNvCxnSpPr>
            <a:cxnSpLocks/>
          </p:cNvCxnSpPr>
          <p:nvPr/>
        </p:nvCxnSpPr>
        <p:spPr>
          <a:xfrm flipH="1">
            <a:off x="3422071" y="4842163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5CBB9F24-ED44-0CEF-9E16-A87A1504C389}"/>
              </a:ext>
            </a:extLst>
          </p:cNvPr>
          <p:cNvCxnSpPr>
            <a:cxnSpLocks/>
          </p:cNvCxnSpPr>
          <p:nvPr/>
        </p:nvCxnSpPr>
        <p:spPr>
          <a:xfrm flipH="1">
            <a:off x="3595252" y="489989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4A73AFA9-AD1D-ACAB-7B2F-DC1091DAFAA9}"/>
              </a:ext>
            </a:extLst>
          </p:cNvPr>
          <p:cNvCxnSpPr>
            <a:cxnSpLocks/>
          </p:cNvCxnSpPr>
          <p:nvPr/>
        </p:nvCxnSpPr>
        <p:spPr>
          <a:xfrm flipH="1">
            <a:off x="3826161" y="489989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96E9402-609A-7ECF-D4C3-F011A4AE015B}"/>
              </a:ext>
            </a:extLst>
          </p:cNvPr>
          <p:cNvCxnSpPr/>
          <p:nvPr/>
        </p:nvCxnSpPr>
        <p:spPr>
          <a:xfrm flipH="1">
            <a:off x="3980584" y="4892675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363BF364-D67E-78E4-3ED9-E6C114E0FAA5}"/>
              </a:ext>
            </a:extLst>
          </p:cNvPr>
          <p:cNvCxnSpPr>
            <a:cxnSpLocks/>
          </p:cNvCxnSpPr>
          <p:nvPr/>
        </p:nvCxnSpPr>
        <p:spPr>
          <a:xfrm flipH="1">
            <a:off x="4153765" y="486958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EAC2BCFB-7105-4FAF-7562-A190F85E4569}"/>
              </a:ext>
            </a:extLst>
          </p:cNvPr>
          <p:cNvCxnSpPr>
            <a:cxnSpLocks/>
          </p:cNvCxnSpPr>
          <p:nvPr/>
        </p:nvCxnSpPr>
        <p:spPr>
          <a:xfrm flipH="1">
            <a:off x="4292310" y="489267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CCA2336-34A8-A3B1-BC95-D182AFD65B16}"/>
              </a:ext>
            </a:extLst>
          </p:cNvPr>
          <p:cNvCxnSpPr>
            <a:cxnSpLocks/>
          </p:cNvCxnSpPr>
          <p:nvPr/>
        </p:nvCxnSpPr>
        <p:spPr>
          <a:xfrm flipH="1">
            <a:off x="4465491" y="4950401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A926CF71-DD20-BF9C-0B76-F29F37FAA3FA}"/>
              </a:ext>
            </a:extLst>
          </p:cNvPr>
          <p:cNvCxnSpPr/>
          <p:nvPr/>
        </p:nvCxnSpPr>
        <p:spPr>
          <a:xfrm flipH="1">
            <a:off x="3980584" y="4892675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F79AA749-48AD-CA12-8DEA-F601C40168BA}"/>
              </a:ext>
            </a:extLst>
          </p:cNvPr>
          <p:cNvCxnSpPr>
            <a:cxnSpLocks/>
          </p:cNvCxnSpPr>
          <p:nvPr/>
        </p:nvCxnSpPr>
        <p:spPr>
          <a:xfrm flipH="1">
            <a:off x="4153765" y="486958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1001A80C-6FC8-325A-1781-681F65F3E11A}"/>
              </a:ext>
            </a:extLst>
          </p:cNvPr>
          <p:cNvCxnSpPr>
            <a:cxnSpLocks/>
          </p:cNvCxnSpPr>
          <p:nvPr/>
        </p:nvCxnSpPr>
        <p:spPr>
          <a:xfrm flipH="1">
            <a:off x="4292310" y="4892674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5CBB9F24-ED44-0CEF-9E16-A87A1504C389}"/>
              </a:ext>
            </a:extLst>
          </p:cNvPr>
          <p:cNvCxnSpPr>
            <a:cxnSpLocks/>
          </p:cNvCxnSpPr>
          <p:nvPr/>
        </p:nvCxnSpPr>
        <p:spPr>
          <a:xfrm flipH="1">
            <a:off x="4465491" y="4950401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A73AFA9-AD1D-ACAB-7B2F-DC1091DAFAA9}"/>
              </a:ext>
            </a:extLst>
          </p:cNvPr>
          <p:cNvCxnSpPr>
            <a:cxnSpLocks/>
          </p:cNvCxnSpPr>
          <p:nvPr/>
        </p:nvCxnSpPr>
        <p:spPr>
          <a:xfrm flipH="1">
            <a:off x="4696400" y="4950401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82FCF7D-180D-245A-DE10-C8BCB196B29B}"/>
              </a:ext>
            </a:extLst>
          </p:cNvPr>
          <p:cNvCxnSpPr>
            <a:cxnSpLocks/>
          </p:cNvCxnSpPr>
          <p:nvPr/>
        </p:nvCxnSpPr>
        <p:spPr>
          <a:xfrm flipH="1">
            <a:off x="5202615" y="4906739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91C40657-BB22-E221-6C50-4ADAF1F7B482}"/>
              </a:ext>
            </a:extLst>
          </p:cNvPr>
          <p:cNvCxnSpPr>
            <a:cxnSpLocks/>
          </p:cNvCxnSpPr>
          <p:nvPr/>
        </p:nvCxnSpPr>
        <p:spPr>
          <a:xfrm flipH="1">
            <a:off x="5514341" y="4906738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6E91AF8-95F7-822F-C011-A00B032780A0}"/>
              </a:ext>
            </a:extLst>
          </p:cNvPr>
          <p:cNvCxnSpPr>
            <a:cxnSpLocks/>
          </p:cNvCxnSpPr>
          <p:nvPr/>
        </p:nvCxnSpPr>
        <p:spPr>
          <a:xfrm flipH="1">
            <a:off x="5687522" y="496446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7B0CCE26-B22C-78A5-5FBE-3D52D6B702BE}"/>
              </a:ext>
            </a:extLst>
          </p:cNvPr>
          <p:cNvCxnSpPr>
            <a:cxnSpLocks/>
          </p:cNvCxnSpPr>
          <p:nvPr/>
        </p:nvCxnSpPr>
        <p:spPr>
          <a:xfrm flipH="1">
            <a:off x="5202615" y="4906739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F4A709A3-6F81-54D5-4576-DB26E1A15A2E}"/>
              </a:ext>
            </a:extLst>
          </p:cNvPr>
          <p:cNvCxnSpPr>
            <a:cxnSpLocks/>
          </p:cNvCxnSpPr>
          <p:nvPr/>
        </p:nvCxnSpPr>
        <p:spPr>
          <a:xfrm flipH="1">
            <a:off x="5514341" y="4906738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9DE11F44-07ED-B3B8-9424-EE2A1CEA4BDC}"/>
              </a:ext>
            </a:extLst>
          </p:cNvPr>
          <p:cNvCxnSpPr>
            <a:cxnSpLocks/>
          </p:cNvCxnSpPr>
          <p:nvPr/>
        </p:nvCxnSpPr>
        <p:spPr>
          <a:xfrm flipH="1">
            <a:off x="5687522" y="496446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60233999-4319-A751-D8C8-5243338110DA}"/>
              </a:ext>
            </a:extLst>
          </p:cNvPr>
          <p:cNvCxnSpPr>
            <a:cxnSpLocks/>
          </p:cNvCxnSpPr>
          <p:nvPr/>
        </p:nvCxnSpPr>
        <p:spPr>
          <a:xfrm flipH="1">
            <a:off x="5918431" y="496446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9C113BD0-0248-3B42-0A07-95D20BD4F6AC}"/>
              </a:ext>
            </a:extLst>
          </p:cNvPr>
          <p:cNvCxnSpPr>
            <a:cxnSpLocks/>
          </p:cNvCxnSpPr>
          <p:nvPr/>
        </p:nvCxnSpPr>
        <p:spPr>
          <a:xfrm flipH="1">
            <a:off x="5202615" y="4906739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96BFA54F-E258-6D85-0AAB-5058D4138E1E}"/>
              </a:ext>
            </a:extLst>
          </p:cNvPr>
          <p:cNvCxnSpPr>
            <a:cxnSpLocks/>
          </p:cNvCxnSpPr>
          <p:nvPr/>
        </p:nvCxnSpPr>
        <p:spPr>
          <a:xfrm flipH="1">
            <a:off x="5514341" y="4906738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C4FF7AC8-F3C8-8469-A0EE-ED45C2EE47BF}"/>
              </a:ext>
            </a:extLst>
          </p:cNvPr>
          <p:cNvCxnSpPr>
            <a:cxnSpLocks/>
          </p:cNvCxnSpPr>
          <p:nvPr/>
        </p:nvCxnSpPr>
        <p:spPr>
          <a:xfrm flipH="1">
            <a:off x="5687522" y="496446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3CDBEE63-2E05-21F5-BA4A-89C8F375AC84}"/>
              </a:ext>
            </a:extLst>
          </p:cNvPr>
          <p:cNvCxnSpPr>
            <a:cxnSpLocks/>
          </p:cNvCxnSpPr>
          <p:nvPr/>
        </p:nvCxnSpPr>
        <p:spPr>
          <a:xfrm flipH="1">
            <a:off x="5202615" y="4906739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9B57451E-E971-68DB-7FEC-D798C5A98CC6}"/>
              </a:ext>
            </a:extLst>
          </p:cNvPr>
          <p:cNvCxnSpPr>
            <a:cxnSpLocks/>
          </p:cNvCxnSpPr>
          <p:nvPr/>
        </p:nvCxnSpPr>
        <p:spPr>
          <a:xfrm flipH="1">
            <a:off x="5514341" y="4906738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912BEFAD-0949-1E8B-522D-C56A07BDCF92}"/>
              </a:ext>
            </a:extLst>
          </p:cNvPr>
          <p:cNvCxnSpPr>
            <a:cxnSpLocks/>
          </p:cNvCxnSpPr>
          <p:nvPr/>
        </p:nvCxnSpPr>
        <p:spPr>
          <a:xfrm flipH="1">
            <a:off x="5687522" y="496446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E4955D43-893B-0935-558A-97229CE17487}"/>
              </a:ext>
            </a:extLst>
          </p:cNvPr>
          <p:cNvCxnSpPr>
            <a:cxnSpLocks/>
          </p:cNvCxnSpPr>
          <p:nvPr/>
        </p:nvCxnSpPr>
        <p:spPr>
          <a:xfrm flipH="1">
            <a:off x="5918431" y="496446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FDEB69E4-31CC-299A-D40B-41AE2DB07462}"/>
              </a:ext>
            </a:extLst>
          </p:cNvPr>
          <p:cNvCxnSpPr>
            <a:cxnSpLocks/>
          </p:cNvCxnSpPr>
          <p:nvPr/>
        </p:nvCxnSpPr>
        <p:spPr>
          <a:xfrm flipH="1">
            <a:off x="6072854" y="495725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B17AB255-1DDF-D371-66D0-7694E771E227}"/>
              </a:ext>
            </a:extLst>
          </p:cNvPr>
          <p:cNvCxnSpPr>
            <a:cxnSpLocks/>
          </p:cNvCxnSpPr>
          <p:nvPr/>
        </p:nvCxnSpPr>
        <p:spPr>
          <a:xfrm flipH="1">
            <a:off x="6246035" y="4934159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8B4B0C32-F7CF-3C3E-23AE-1DC5C23C094F}"/>
              </a:ext>
            </a:extLst>
          </p:cNvPr>
          <p:cNvCxnSpPr>
            <a:cxnSpLocks/>
          </p:cNvCxnSpPr>
          <p:nvPr/>
        </p:nvCxnSpPr>
        <p:spPr>
          <a:xfrm flipH="1">
            <a:off x="6384580" y="495725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FEDA8CD6-96B2-5D23-3229-19C9628D7896}"/>
              </a:ext>
            </a:extLst>
          </p:cNvPr>
          <p:cNvCxnSpPr>
            <a:cxnSpLocks/>
          </p:cNvCxnSpPr>
          <p:nvPr/>
        </p:nvCxnSpPr>
        <p:spPr>
          <a:xfrm flipH="1">
            <a:off x="6557761" y="501497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AA97B9F9-E5A2-A475-ABDA-C243E448558F}"/>
              </a:ext>
            </a:extLst>
          </p:cNvPr>
          <p:cNvCxnSpPr>
            <a:cxnSpLocks/>
          </p:cNvCxnSpPr>
          <p:nvPr/>
        </p:nvCxnSpPr>
        <p:spPr>
          <a:xfrm flipH="1">
            <a:off x="6072854" y="495725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BF26CD15-A444-F833-2908-4159E2EB8717}"/>
              </a:ext>
            </a:extLst>
          </p:cNvPr>
          <p:cNvCxnSpPr>
            <a:cxnSpLocks/>
          </p:cNvCxnSpPr>
          <p:nvPr/>
        </p:nvCxnSpPr>
        <p:spPr>
          <a:xfrm flipH="1">
            <a:off x="6246035" y="4934159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9ABCFC54-7848-2805-941C-B74933E7D79C}"/>
              </a:ext>
            </a:extLst>
          </p:cNvPr>
          <p:cNvCxnSpPr>
            <a:cxnSpLocks/>
          </p:cNvCxnSpPr>
          <p:nvPr/>
        </p:nvCxnSpPr>
        <p:spPr>
          <a:xfrm flipH="1">
            <a:off x="6384580" y="4957250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D5B511DC-1C3A-3FF3-F351-24502D481BF6}"/>
              </a:ext>
            </a:extLst>
          </p:cNvPr>
          <p:cNvCxnSpPr>
            <a:cxnSpLocks/>
          </p:cNvCxnSpPr>
          <p:nvPr/>
        </p:nvCxnSpPr>
        <p:spPr>
          <a:xfrm flipH="1">
            <a:off x="6557761" y="501497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7F427BA2-8077-70B9-AE80-F32E497FE0F1}"/>
              </a:ext>
            </a:extLst>
          </p:cNvPr>
          <p:cNvCxnSpPr>
            <a:cxnSpLocks/>
          </p:cNvCxnSpPr>
          <p:nvPr/>
        </p:nvCxnSpPr>
        <p:spPr>
          <a:xfrm flipH="1">
            <a:off x="6788670" y="5014976"/>
            <a:ext cx="57728" cy="1547090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3590479-E9C4-13E6-31FB-270D9F06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26571"/>
            <a:ext cx="5429572" cy="21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3235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Speed up</a:t>
            </a:r>
            <a:endParaRPr lang="en-US" altLang="zh-TW" b="0" dirty="0"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3" name="圖片 5">
            <a:extLst>
              <a:ext uri="{FF2B5EF4-FFF2-40B4-BE49-F238E27FC236}">
                <a16:creationId xmlns:a16="http://schemas.microsoft.com/office/drawing/2014/main" id="{2D46A073-4E09-D080-B9FA-E6CF6A332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5" y="2920747"/>
            <a:ext cx="12200963" cy="1901768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A39B84D2-4CF3-840A-6719-6F21BD5AA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47" y="1801907"/>
            <a:ext cx="11040035" cy="8616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>
                <a:ea typeface="+mn-lt"/>
                <a:cs typeface="+mn-lt"/>
              </a:rPr>
              <a:t>幫我第二層loop自動做unloop，20 cycle -&gt; 9 cycle</a:t>
            </a:r>
          </a:p>
          <a:p>
            <a:r>
              <a:rPr lang="zh-TW" altLang="en-US">
                <a:ea typeface="+mn-lt"/>
                <a:cs typeface="+mn-lt"/>
              </a:rPr>
              <a:t>總時間也從剛剛的</a:t>
            </a:r>
            <a:r>
              <a:rPr lang="en-US" altLang="zh-TW" dirty="0">
                <a:ea typeface="+mn-lt"/>
                <a:cs typeface="+mn-lt"/>
              </a:rPr>
              <a:t>1.716E6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</a:t>
            </a:r>
            <a:r>
              <a:rPr lang="zh-TW" altLang="en-US">
                <a:ea typeface="+mn-lt"/>
                <a:cs typeface="+mn-lt"/>
              </a:rPr>
              <a:t> 變成</a:t>
            </a:r>
            <a:r>
              <a:rPr lang="en-US" altLang="zh-TW" dirty="0">
                <a:ea typeface="+mn-lt"/>
                <a:cs typeface="+mn-lt"/>
              </a:rPr>
              <a:t>7.78E5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</a:t>
            </a:r>
            <a:endParaRPr lang="zh-TW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3988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cs typeface="Calibri"/>
              </a:rPr>
              <a:t>Conclusion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1111798" cy="46838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Software</a:t>
            </a:r>
            <a:endParaRPr lang="en-US" dirty="0">
              <a:ea typeface="新細明體"/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1.naive version : 43.71s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2.Dp version : 0.01s</a:t>
            </a:r>
            <a:endParaRPr lang="en-US">
              <a:cs typeface="Calibri"/>
            </a:endParaRPr>
          </a:p>
          <a:p>
            <a:r>
              <a:rPr lang="en-US" b="1" dirty="0"/>
              <a:t>Hardware</a:t>
            </a:r>
            <a:endParaRPr lang="en-US" dirty="0"/>
          </a:p>
          <a:p>
            <a:pPr lvl="1"/>
            <a:r>
              <a:rPr lang="en-US" dirty="0" err="1">
                <a:ea typeface="+mn-lt"/>
                <a:cs typeface="+mn-lt"/>
              </a:rPr>
              <a:t>Baseline_Reference</a:t>
            </a:r>
            <a:r>
              <a:rPr lang="en-US" dirty="0">
                <a:ea typeface="+mn-lt"/>
                <a:cs typeface="+mn-lt"/>
              </a:rPr>
              <a:t> : 1.4s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Optimal_Reference</a:t>
            </a:r>
            <a:r>
              <a:rPr lang="en-US" dirty="0">
                <a:ea typeface="+mn-lt"/>
                <a:cs typeface="+mn-lt"/>
              </a:rPr>
              <a:t> : 0.1s</a:t>
            </a:r>
          </a:p>
          <a:p>
            <a:pPr lvl="1"/>
            <a:r>
              <a:rPr lang="en-US" dirty="0">
                <a:ea typeface="+mn-lt"/>
                <a:cs typeface="+mn-lt"/>
              </a:rPr>
              <a:t>V1 : 0.028s</a:t>
            </a:r>
          </a:p>
          <a:p>
            <a:pPr lvl="1"/>
            <a:r>
              <a:rPr lang="en-US" dirty="0">
                <a:ea typeface="+mn-lt"/>
                <a:cs typeface="+mn-lt"/>
              </a:rPr>
              <a:t>V2 : 0.017s</a:t>
            </a:r>
          </a:p>
          <a:p>
            <a:pPr lvl="1"/>
            <a:r>
              <a:rPr lang="en-US" dirty="0">
                <a:ea typeface="+mn-lt"/>
                <a:cs typeface="+mn-lt"/>
              </a:rPr>
              <a:t>V3 : 0.0017s</a:t>
            </a:r>
          </a:p>
          <a:p>
            <a:pPr lvl="1"/>
            <a:r>
              <a:rPr lang="en-US" dirty="0">
                <a:ea typeface="+mn-lt"/>
                <a:cs typeface="+mn-lt"/>
              </a:rPr>
              <a:t>V4 : 0.00078s</a:t>
            </a:r>
          </a:p>
          <a:p>
            <a:r>
              <a:rPr lang="en-US" b="1" dirty="0"/>
              <a:t>Conclusion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My best design TSP_V4 is 13X faster then software </a:t>
            </a:r>
            <a:r>
              <a:rPr lang="en-US" dirty="0" err="1">
                <a:ea typeface="+mn-lt"/>
                <a:cs typeface="+mn-lt"/>
              </a:rPr>
              <a:t>dp_tsp</a:t>
            </a:r>
            <a:r>
              <a:rPr lang="en-US" dirty="0">
                <a:ea typeface="+mn-lt"/>
                <a:cs typeface="+mn-lt"/>
              </a:rPr>
              <a:t>, 141X fast then hardware </a:t>
            </a:r>
            <a:r>
              <a:rPr lang="en-US" dirty="0" err="1">
                <a:ea typeface="+mn-lt"/>
                <a:cs typeface="+mn-lt"/>
              </a:rPr>
              <a:t>Optimal_Reference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b="1" dirty="0">
              <a:ea typeface="新細明體"/>
              <a:cs typeface="+mn-lt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3939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42864" y="23320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6000"/>
          </a:p>
          <a:p>
            <a:pPr marL="0" indent="0" algn="ctr">
              <a:buNone/>
            </a:pPr>
            <a:r>
              <a:rPr lang="en-US" altLang="zh-TW" sz="6000" dirty="0"/>
              <a:t>Thanks for your listening. </a:t>
            </a:r>
            <a:endParaRPr lang="zh-TW" altLang="en-US" sz="6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dirty="0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8828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Problem Description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Travelling salesman problem(TSP):</a:t>
            </a:r>
            <a:endParaRPr lang="en-US" altLang="zh-TW">
              <a:ea typeface="新細明體" panose="02020500000000000000" pitchFamily="18" charset="-120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Given a list of cities and the distances between each pair of</a:t>
            </a:r>
            <a:endParaRPr lang="en-US" altLang="zh-TW">
              <a:ea typeface="新細明體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cities, finding shortest possible route that visits each city</a:t>
            </a:r>
            <a:endParaRPr lang="en-US" altLang="zh-TW">
              <a:ea typeface="新細明體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exactly once and returns to the origin city.</a:t>
            </a:r>
            <a:endParaRPr lang="en-US" altLang="zh-TW">
              <a:ea typeface="新細明體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NP-hard problem, its time complexity is O(N!)</a:t>
            </a:r>
            <a:endParaRPr lang="en-US">
              <a:ea typeface="新細明體"/>
              <a:cs typeface="Calibri"/>
            </a:endParaRPr>
          </a:p>
          <a:p>
            <a:endParaRPr lang="en-US">
              <a:ea typeface="新細明體"/>
              <a:cs typeface="Calibri"/>
            </a:endParaRPr>
          </a:p>
          <a:p>
            <a:pPr marL="0" indent="0">
              <a:buNone/>
            </a:pPr>
            <a:endParaRPr lang="en-US" altLang="zh-TW">
              <a:ea typeface="新細明體"/>
              <a:cs typeface="Calibri"/>
            </a:endParaRPr>
          </a:p>
          <a:p>
            <a:pPr lvl="1"/>
            <a:endParaRPr lang="en-US" altLang="zh-TW">
              <a:cs typeface="Calibri"/>
            </a:endParaRPr>
          </a:p>
          <a:p>
            <a:endParaRPr lang="zh-TW" altLang="en-US"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154B60B2-5D33-B941-3137-ADF7849D6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7" b="-327"/>
          <a:stretch/>
        </p:blipFill>
        <p:spPr>
          <a:xfrm>
            <a:off x="7820371" y="3128648"/>
            <a:ext cx="4048821" cy="2967233"/>
          </a:xfrm>
          <a:prstGeom prst="rect">
            <a:avLst/>
          </a:prstGeom>
        </p:spPr>
      </p:pic>
      <p:pic>
        <p:nvPicPr>
          <p:cNvPr id="8" name="圖片 8">
            <a:extLst>
              <a:ext uri="{FF2B5EF4-FFF2-40B4-BE49-F238E27FC236}">
                <a16:creationId xmlns:a16="http://schemas.microsoft.com/office/drawing/2014/main" id="{B3A53144-E131-1900-6A38-CE9F45B60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160" y="1012507"/>
            <a:ext cx="2743200" cy="2028825"/>
          </a:xfrm>
          <a:prstGeom prst="rect">
            <a:avLst/>
          </a:prstGeom>
        </p:spPr>
      </p:pic>
      <p:pic>
        <p:nvPicPr>
          <p:cNvPr id="7" name="圖片 8" descr="一張含有 地圖 的圖片&#10;&#10;自動產生的描述">
            <a:extLst>
              <a:ext uri="{FF2B5EF4-FFF2-40B4-BE49-F238E27FC236}">
                <a16:creationId xmlns:a16="http://schemas.microsoft.com/office/drawing/2014/main" id="{DE654A00-F1D9-9B31-DE8D-5D053E76F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602" y="3864729"/>
            <a:ext cx="4158389" cy="23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972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TSP Algorithm (Naive)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Find all cities path permutations --&gt; O( (N-1)! )</a:t>
            </a:r>
          </a:p>
          <a:p>
            <a:pPr lvl="1"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Ex: There are cities 1 2 3. </a:t>
            </a:r>
          </a:p>
          <a:p>
            <a:pPr lvl="1"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(3!) = 6 , (2!) = 2</a:t>
            </a:r>
          </a:p>
          <a:p>
            <a:pPr lvl="1"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1-&gt;2-&gt;3   |   2-&gt;3-&gt;1  |   3-&gt;1-&gt;2   are same</a:t>
            </a:r>
          </a:p>
          <a:p>
            <a:pPr lvl="1"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1-&gt;3-&gt;2   |   3-&gt;2-&gt;1  |   2-&gt;1-&gt;3   are same</a:t>
            </a:r>
          </a:p>
          <a:p>
            <a:pPr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Every path length need O(N) computation</a:t>
            </a:r>
          </a:p>
          <a:p>
            <a:pPr lvl="1"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Ex: path 1-&gt;2-&gt;3 .</a:t>
            </a: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>
                <a:ea typeface="+mn-lt"/>
                <a:cs typeface="+mn-lt"/>
              </a:rPr>
              <a:t>Distance12+Distance23+Distance31</a:t>
            </a:r>
          </a:p>
          <a:p>
            <a:pPr>
              <a:spcBef>
                <a:spcPts val="0"/>
              </a:spcBef>
              <a:buChar char="•"/>
            </a:pPr>
            <a:r>
              <a:rPr lang="en-US">
                <a:ea typeface="+mn-lt"/>
                <a:cs typeface="+mn-lt"/>
              </a:rPr>
              <a:t>Total complexity is O(N!)</a:t>
            </a:r>
          </a:p>
          <a:p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endParaRPr lang="en-US" altLang="zh-TW"/>
          </a:p>
          <a:p>
            <a:pPr lvl="1"/>
            <a:endParaRPr lang="en-US" altLang="zh-TW"/>
          </a:p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986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2EE4975B-6CB4-FD6F-9423-7302E76C2444}"/>
              </a:ext>
            </a:extLst>
          </p:cNvPr>
          <p:cNvSpPr/>
          <p:nvPr/>
        </p:nvSpPr>
        <p:spPr>
          <a:xfrm>
            <a:off x="4178701" y="1482765"/>
            <a:ext cx="7311338" cy="443695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52963DAD-4E7C-4F27-F4FB-8876445BF44F}"/>
              </a:ext>
            </a:extLst>
          </p:cNvPr>
          <p:cNvSpPr/>
          <p:nvPr/>
        </p:nvSpPr>
        <p:spPr>
          <a:xfrm>
            <a:off x="4612751" y="1945753"/>
            <a:ext cx="6491465" cy="26814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b="0"/>
              <a:t>TSP Hardware  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D8160A0-5FB5-76A6-CA2C-CA1357411FB4}"/>
              </a:ext>
            </a:extLst>
          </p:cNvPr>
          <p:cNvSpPr/>
          <p:nvPr/>
        </p:nvSpPr>
        <p:spPr>
          <a:xfrm>
            <a:off x="333735" y="2190509"/>
            <a:ext cx="3327720" cy="1842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013EEA-6993-A940-564C-E908FC558BA7}"/>
              </a:ext>
            </a:extLst>
          </p:cNvPr>
          <p:cNvSpPr txBox="1"/>
          <p:nvPr/>
        </p:nvSpPr>
        <p:spPr>
          <a:xfrm>
            <a:off x="497832" y="224368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</a:rPr>
              <a:t>Main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D2E6AB-04E5-E379-E2FB-96620ACF3C46}"/>
              </a:ext>
            </a:extLst>
          </p:cNvPr>
          <p:cNvSpPr/>
          <p:nvPr/>
        </p:nvSpPr>
        <p:spPr>
          <a:xfrm>
            <a:off x="1362195" y="2611296"/>
            <a:ext cx="1379315" cy="11285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TSP kernel </a:t>
            </a:r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CD41462-BDFE-E600-52B1-18C3F90E2E03}"/>
              </a:ext>
            </a:extLst>
          </p:cNvPr>
          <p:cNvSpPr/>
          <p:nvPr/>
        </p:nvSpPr>
        <p:spPr>
          <a:xfrm>
            <a:off x="494644" y="2829798"/>
            <a:ext cx="598025" cy="3858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D4D55E73-E5EA-BAD5-6258-0BF8EC8D15E8}"/>
              </a:ext>
            </a:extLst>
          </p:cNvPr>
          <p:cNvSpPr/>
          <p:nvPr/>
        </p:nvSpPr>
        <p:spPr>
          <a:xfrm>
            <a:off x="2934973" y="2820151"/>
            <a:ext cx="598025" cy="3858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A24FA1-B21E-E00F-2ECF-3D87CF80AD12}"/>
              </a:ext>
            </a:extLst>
          </p:cNvPr>
          <p:cNvSpPr txBox="1"/>
          <p:nvPr/>
        </p:nvSpPr>
        <p:spPr>
          <a:xfrm>
            <a:off x="6371984" y="1510614"/>
            <a:ext cx="1296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TSP kernel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FDB805-6EF3-DC32-5363-9C5704FFD4D6}"/>
              </a:ext>
            </a:extLst>
          </p:cNvPr>
          <p:cNvSpPr txBox="1"/>
          <p:nvPr/>
        </p:nvSpPr>
        <p:spPr>
          <a:xfrm>
            <a:off x="304920" y="3092488"/>
            <a:ext cx="987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   </a:t>
            </a:r>
            <a:r>
              <a:rPr lang="zh-TW" altLang="en-US">
                <a:ea typeface="新細明體"/>
              </a:rPr>
              <a:t>N*N</a:t>
            </a:r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Distance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2FFE9F-2843-942D-E0DC-4277651DE8F5}"/>
              </a:ext>
            </a:extLst>
          </p:cNvPr>
          <p:cNvSpPr txBox="1"/>
          <p:nvPr/>
        </p:nvSpPr>
        <p:spPr>
          <a:xfrm>
            <a:off x="2648792" y="3082842"/>
            <a:ext cx="10745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 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Shortest</a:t>
            </a:r>
            <a:endParaRPr lang="zh-TW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  <a:p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    Path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97BA514-9317-C7B2-369F-A7CC4DB99478}"/>
              </a:ext>
            </a:extLst>
          </p:cNvPr>
          <p:cNvSpPr/>
          <p:nvPr/>
        </p:nvSpPr>
        <p:spPr>
          <a:xfrm>
            <a:off x="6196434" y="2777080"/>
            <a:ext cx="1475772" cy="993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compute</a:t>
            </a:r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6EDC1CB-4198-6197-F7E7-37F6BA45AD84}"/>
              </a:ext>
            </a:extLst>
          </p:cNvPr>
          <p:cNvSpPr/>
          <p:nvPr/>
        </p:nvSpPr>
        <p:spPr>
          <a:xfrm>
            <a:off x="4468069" y="4588638"/>
            <a:ext cx="1851947" cy="90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N*N bram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distance0[N][N]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FD7325-E61A-4F08-DF0A-E2616E3A1E12}"/>
              </a:ext>
            </a:extLst>
          </p:cNvPr>
          <p:cNvSpPr txBox="1"/>
          <p:nvPr/>
        </p:nvSpPr>
        <p:spPr>
          <a:xfrm>
            <a:off x="4616488" y="2147222"/>
            <a:ext cx="302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For( i =0; i&lt;(n-1)!; i=i+1) 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3811B66-6192-0128-7042-4F28DA62B7EC}"/>
              </a:ext>
            </a:extLst>
          </p:cNvPr>
          <p:cNvCxnSpPr/>
          <p:nvPr/>
        </p:nvCxnSpPr>
        <p:spPr>
          <a:xfrm flipV="1">
            <a:off x="5280105" y="3132036"/>
            <a:ext cx="914398" cy="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C2A5E25-1086-5147-325E-9836603F327E}"/>
              </a:ext>
            </a:extLst>
          </p:cNvPr>
          <p:cNvCxnSpPr>
            <a:cxnSpLocks/>
          </p:cNvCxnSpPr>
          <p:nvPr/>
        </p:nvCxnSpPr>
        <p:spPr>
          <a:xfrm flipV="1">
            <a:off x="5280104" y="3604668"/>
            <a:ext cx="914398" cy="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E07738F-81E8-0959-8E15-1DFEA7FFC162}"/>
              </a:ext>
            </a:extLst>
          </p:cNvPr>
          <p:cNvCxnSpPr/>
          <p:nvPr/>
        </p:nvCxnSpPr>
        <p:spPr>
          <a:xfrm>
            <a:off x="5278296" y="2456967"/>
            <a:ext cx="9646" cy="694481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38301C9-3C1C-16CA-45AC-725FEB0101F0}"/>
              </a:ext>
            </a:extLst>
          </p:cNvPr>
          <p:cNvCxnSpPr>
            <a:cxnSpLocks/>
          </p:cNvCxnSpPr>
          <p:nvPr/>
        </p:nvCxnSpPr>
        <p:spPr>
          <a:xfrm>
            <a:off x="5278295" y="3604789"/>
            <a:ext cx="9646" cy="1022430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33609C2-455A-F888-224A-E8A4FA5D0532}"/>
              </a:ext>
            </a:extLst>
          </p:cNvPr>
          <p:cNvCxnSpPr>
            <a:cxnSpLocks/>
          </p:cNvCxnSpPr>
          <p:nvPr/>
        </p:nvCxnSpPr>
        <p:spPr>
          <a:xfrm>
            <a:off x="9408406" y="3346165"/>
            <a:ext cx="7715" cy="615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963D322-E2B7-2161-A7D6-08CFF407E99B}"/>
              </a:ext>
            </a:extLst>
          </p:cNvPr>
          <p:cNvSpPr txBox="1"/>
          <p:nvPr/>
        </p:nvSpPr>
        <p:spPr>
          <a:xfrm>
            <a:off x="7596969" y="3333626"/>
            <a:ext cx="11613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distance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27" name="對角線條紋 26">
            <a:extLst>
              <a:ext uri="{FF2B5EF4-FFF2-40B4-BE49-F238E27FC236}">
                <a16:creationId xmlns:a16="http://schemas.microsoft.com/office/drawing/2014/main" id="{E80B1AA5-41AA-9A04-112E-9A110D936BF9}"/>
              </a:ext>
            </a:extLst>
          </p:cNvPr>
          <p:cNvSpPr/>
          <p:nvPr/>
        </p:nvSpPr>
        <p:spPr>
          <a:xfrm rot="13500000">
            <a:off x="9198598" y="3545811"/>
            <a:ext cx="1012784" cy="983847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CB81E5-042B-C4ED-0A28-7EA13451D4AE}"/>
              </a:ext>
            </a:extLst>
          </p:cNvPr>
          <p:cNvCxnSpPr>
            <a:cxnSpLocks/>
          </p:cNvCxnSpPr>
          <p:nvPr/>
        </p:nvCxnSpPr>
        <p:spPr>
          <a:xfrm flipH="1" flipV="1">
            <a:off x="7660751" y="3344360"/>
            <a:ext cx="1755493" cy="19291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9F12F1C-2A76-9A89-336A-894338AC64DD}"/>
              </a:ext>
            </a:extLst>
          </p:cNvPr>
          <p:cNvSpPr txBox="1"/>
          <p:nvPr/>
        </p:nvSpPr>
        <p:spPr>
          <a:xfrm>
            <a:off x="9410338" y="3999171"/>
            <a:ext cx="698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min</a:t>
            </a:r>
            <a:endParaRPr lang="zh-TW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2C63C058-8C33-B359-C994-D51748776E70}"/>
              </a:ext>
            </a:extLst>
          </p:cNvPr>
          <p:cNvCxnSpPr>
            <a:cxnSpLocks/>
          </p:cNvCxnSpPr>
          <p:nvPr/>
        </p:nvCxnSpPr>
        <p:spPr>
          <a:xfrm>
            <a:off x="9726709" y="4436114"/>
            <a:ext cx="7715" cy="127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BCCB8455-D170-0109-C54A-CBF28B7AC147}"/>
              </a:ext>
            </a:extLst>
          </p:cNvPr>
          <p:cNvCxnSpPr>
            <a:cxnSpLocks/>
          </p:cNvCxnSpPr>
          <p:nvPr/>
        </p:nvCxnSpPr>
        <p:spPr>
          <a:xfrm>
            <a:off x="9881038" y="3355810"/>
            <a:ext cx="7715" cy="615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C10AB0B-BD73-3CFA-1351-12D9737F12EF}"/>
              </a:ext>
            </a:extLst>
          </p:cNvPr>
          <p:cNvCxnSpPr>
            <a:cxnSpLocks/>
          </p:cNvCxnSpPr>
          <p:nvPr/>
        </p:nvCxnSpPr>
        <p:spPr>
          <a:xfrm flipH="1" flipV="1">
            <a:off x="9705611" y="4733321"/>
            <a:ext cx="906683" cy="28936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BEE6DD3A-2890-7DB5-5E07-31C6F50ED616}"/>
              </a:ext>
            </a:extLst>
          </p:cNvPr>
          <p:cNvCxnSpPr>
            <a:cxnSpLocks/>
          </p:cNvCxnSpPr>
          <p:nvPr/>
        </p:nvCxnSpPr>
        <p:spPr>
          <a:xfrm flipH="1">
            <a:off x="10612294" y="3354004"/>
            <a:ext cx="9645" cy="1427543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FE39859-9B98-1C88-DC84-1E4D2611D890}"/>
              </a:ext>
            </a:extLst>
          </p:cNvPr>
          <p:cNvCxnSpPr>
            <a:cxnSpLocks/>
          </p:cNvCxnSpPr>
          <p:nvPr/>
        </p:nvCxnSpPr>
        <p:spPr>
          <a:xfrm flipH="1" flipV="1">
            <a:off x="9859940" y="3334714"/>
            <a:ext cx="752355" cy="28936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4015A81-5A78-B6AA-D41B-82BAAD164EB8}"/>
              </a:ext>
            </a:extLst>
          </p:cNvPr>
          <p:cNvSpPr txBox="1"/>
          <p:nvPr/>
        </p:nvSpPr>
        <p:spPr>
          <a:xfrm>
            <a:off x="8686918" y="4905854"/>
            <a:ext cx="10745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 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Shortest</a:t>
            </a:r>
            <a:endParaRPr lang="zh-TW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  <a:p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    Path</a:t>
            </a:r>
          </a:p>
        </p:txBody>
      </p:sp>
    </p:spTree>
    <p:extLst>
      <p:ext uri="{BB962C8B-B14F-4D97-AF65-F5344CB8AC3E}">
        <p14:creationId xmlns:p14="http://schemas.microsoft.com/office/powerpoint/2010/main" val="20824023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b="0"/>
              <a:t>TSP Hardware  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BE9E7D86-BAB0-A8FA-1C0F-577FA9DC0CA7}"/>
              </a:ext>
            </a:extLst>
          </p:cNvPr>
          <p:cNvSpPr/>
          <p:nvPr/>
        </p:nvSpPr>
        <p:spPr>
          <a:xfrm>
            <a:off x="396509" y="1781703"/>
            <a:ext cx="5244834" cy="3696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6" name="文字方塊 2">
            <a:extLst>
              <a:ext uri="{FF2B5EF4-FFF2-40B4-BE49-F238E27FC236}">
                <a16:creationId xmlns:a16="http://schemas.microsoft.com/office/drawing/2014/main" id="{4602E67C-4386-C683-9113-F0D5932E9FE8}"/>
              </a:ext>
            </a:extLst>
          </p:cNvPr>
          <p:cNvSpPr txBox="1"/>
          <p:nvPr/>
        </p:nvSpPr>
        <p:spPr>
          <a:xfrm>
            <a:off x="3526540" y="1963954"/>
            <a:ext cx="111309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>
                <a:solidFill>
                  <a:schemeClr val="bg1"/>
                </a:solidFill>
                <a:ea typeface="新細明體"/>
              </a:rPr>
              <a:t>compute</a:t>
            </a:r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FB63613-2E4E-A12D-0465-82B89054C436}"/>
              </a:ext>
            </a:extLst>
          </p:cNvPr>
          <p:cNvCxnSpPr>
            <a:cxnSpLocks/>
          </p:cNvCxnSpPr>
          <p:nvPr/>
        </p:nvCxnSpPr>
        <p:spPr>
          <a:xfrm flipV="1">
            <a:off x="573066" y="3103098"/>
            <a:ext cx="1088018" cy="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DED0629A-9638-35A9-C0F1-D665B99B4DF1}"/>
              </a:ext>
            </a:extLst>
          </p:cNvPr>
          <p:cNvSpPr/>
          <p:nvPr/>
        </p:nvSpPr>
        <p:spPr>
          <a:xfrm>
            <a:off x="571259" y="3826637"/>
            <a:ext cx="1736201" cy="90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>
                <a:ea typeface="新細明體"/>
                <a:cs typeface="Calibri"/>
              </a:rPr>
              <a:t>N*N reg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distance0[N][N]</a:t>
            </a:r>
          </a:p>
        </p:txBody>
      </p:sp>
      <p:sp>
        <p:nvSpPr>
          <p:cNvPr id="39" name="文字方塊 5">
            <a:extLst>
              <a:ext uri="{FF2B5EF4-FFF2-40B4-BE49-F238E27FC236}">
                <a16:creationId xmlns:a16="http://schemas.microsoft.com/office/drawing/2014/main" id="{263CF6D6-C8B2-0E44-6741-1E5B6DCAA837}"/>
              </a:ext>
            </a:extLst>
          </p:cNvPr>
          <p:cNvSpPr txBox="1"/>
          <p:nvPr/>
        </p:nvSpPr>
        <p:spPr>
          <a:xfrm>
            <a:off x="623221" y="2600562"/>
            <a:ext cx="11613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Index i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22ED661B-AB00-E8BB-9DCC-CE5281144DAD}"/>
              </a:ext>
            </a:extLst>
          </p:cNvPr>
          <p:cNvSpPr/>
          <p:nvPr/>
        </p:nvSpPr>
        <p:spPr>
          <a:xfrm>
            <a:off x="1659399" y="2725233"/>
            <a:ext cx="1089949" cy="9066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>
                <a:ea typeface="新細明體"/>
                <a:cs typeface="Calibri"/>
              </a:rPr>
              <a:t>drcorder</a:t>
            </a:r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742AF35-F6D5-19F1-3520-610E16D0EE47}"/>
              </a:ext>
            </a:extLst>
          </p:cNvPr>
          <p:cNvCxnSpPr>
            <a:cxnSpLocks/>
          </p:cNvCxnSpPr>
          <p:nvPr/>
        </p:nvCxnSpPr>
        <p:spPr>
          <a:xfrm>
            <a:off x="4874990" y="4281785"/>
            <a:ext cx="663614" cy="17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文字方塊 8">
            <a:extLst>
              <a:ext uri="{FF2B5EF4-FFF2-40B4-BE49-F238E27FC236}">
                <a16:creationId xmlns:a16="http://schemas.microsoft.com/office/drawing/2014/main" id="{C090EFDE-5D64-610A-2410-5D95E78C5CCF}"/>
              </a:ext>
            </a:extLst>
          </p:cNvPr>
          <p:cNvSpPr txBox="1"/>
          <p:nvPr/>
        </p:nvSpPr>
        <p:spPr>
          <a:xfrm>
            <a:off x="2600563" y="2745245"/>
            <a:ext cx="161466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permutation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576F9B0B-DDA6-F82D-7345-F23D0A356937}"/>
              </a:ext>
            </a:extLst>
          </p:cNvPr>
          <p:cNvSpPr/>
          <p:nvPr/>
        </p:nvSpPr>
        <p:spPr>
          <a:xfrm>
            <a:off x="2918747" y="3849545"/>
            <a:ext cx="1948403" cy="9163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>
                <a:ea typeface="+mn-lt"/>
                <a:cs typeface="+mn-lt"/>
              </a:rPr>
              <a:t>accumula</a:t>
            </a:r>
            <a:r>
              <a:rPr lang="en-US" altLang="zh-TW">
                <a:ea typeface="+mn-lt"/>
                <a:cs typeface="+mn-lt"/>
              </a:rPr>
              <a:t>tor</a:t>
            </a:r>
            <a:endParaRPr lang="zh-TW">
              <a:cs typeface="Calibri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69EA80D-34ED-404B-14E6-1CE6A6BEE5E6}"/>
              </a:ext>
            </a:extLst>
          </p:cNvPr>
          <p:cNvCxnSpPr/>
          <p:nvPr/>
        </p:nvCxnSpPr>
        <p:spPr>
          <a:xfrm flipV="1">
            <a:off x="2311078" y="4302887"/>
            <a:ext cx="63660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F0064C00-B44D-FAD3-2E8D-E895C1D1D3CE}"/>
              </a:ext>
            </a:extLst>
          </p:cNvPr>
          <p:cNvCxnSpPr>
            <a:cxnSpLocks/>
          </p:cNvCxnSpPr>
          <p:nvPr/>
        </p:nvCxnSpPr>
        <p:spPr>
          <a:xfrm flipV="1">
            <a:off x="3892951" y="3087546"/>
            <a:ext cx="0" cy="81022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EB6A7EC-ED13-845D-6BA2-E45451A335DE}"/>
              </a:ext>
            </a:extLst>
          </p:cNvPr>
          <p:cNvCxnSpPr>
            <a:cxnSpLocks/>
          </p:cNvCxnSpPr>
          <p:nvPr/>
        </p:nvCxnSpPr>
        <p:spPr>
          <a:xfrm>
            <a:off x="2745129" y="3106836"/>
            <a:ext cx="1147822" cy="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61E991D1-890E-305F-1D32-5BCDBD1D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017" y="1368708"/>
            <a:ext cx="10972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+mn-lt"/>
                <a:cs typeface="+mn-lt"/>
              </a:rPr>
              <a:t>Ex: N=13 , index= 0</a:t>
            </a:r>
            <a:endParaRPr lang="zh-TW" alt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+mn-lt"/>
                <a:cs typeface="+mn-lt"/>
              </a:rPr>
              <a:t>Permutation is  1 2 3 4 5 6 7 8 9 10 11 12 13</a:t>
            </a: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+mn-lt"/>
                <a:cs typeface="+mn-lt"/>
              </a:rPr>
              <a:t>Ex: N=13 , index= 479001599</a:t>
            </a: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+mn-lt"/>
                <a:cs typeface="+mn-lt"/>
              </a:rPr>
              <a:t>Permutation is  13 12 11 10 9 8 7 6 5 4 3 2 1</a:t>
            </a:r>
            <a:endParaRPr lang="en-US" dirty="0"/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</a:pPr>
            <a:endParaRPr lang="en-US">
              <a:cs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cs typeface="Calibri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>
              <a:ea typeface="新細明體"/>
              <a:cs typeface="Calibri"/>
            </a:endParaRPr>
          </a:p>
          <a:p>
            <a:pPr lvl="1">
              <a:spcBef>
                <a:spcPts val="0"/>
              </a:spcBef>
              <a:buChar char="•"/>
            </a:pPr>
            <a:endParaRPr lang="en-US"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endParaRPr lang="en-US" altLang="zh-TW">
              <a:cs typeface="Calibri"/>
            </a:endParaRPr>
          </a:p>
          <a:p>
            <a:pPr lvl="1"/>
            <a:endParaRPr lang="en-US" altLang="zh-TW">
              <a:cs typeface="Calibri"/>
            </a:endParaRPr>
          </a:p>
          <a:p>
            <a:endParaRPr lang="zh-TW" alt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5047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b="0"/>
              <a:t>TSP Hardware optimization 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4096776-79E6-F818-930D-A459DBE445F1}"/>
              </a:ext>
            </a:extLst>
          </p:cNvPr>
          <p:cNvSpPr/>
          <p:nvPr/>
        </p:nvSpPr>
        <p:spPr>
          <a:xfrm>
            <a:off x="1169283" y="1569576"/>
            <a:ext cx="11053818" cy="46588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B8744B5-96D4-F8E3-E788-5555A806D75E}"/>
              </a:ext>
            </a:extLst>
          </p:cNvPr>
          <p:cNvSpPr/>
          <p:nvPr/>
        </p:nvSpPr>
        <p:spPr>
          <a:xfrm>
            <a:off x="1603333" y="1907172"/>
            <a:ext cx="10311111" cy="27296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TW" altLang="en-US">
              <a:ea typeface="新細明體"/>
              <a:cs typeface="Calibri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1C9479-62F9-7593-BD31-808F61431544}"/>
              </a:ext>
            </a:extLst>
          </p:cNvPr>
          <p:cNvSpPr txBox="1"/>
          <p:nvPr/>
        </p:nvSpPr>
        <p:spPr>
          <a:xfrm>
            <a:off x="3208237" y="1549197"/>
            <a:ext cx="1296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TSP kernel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29B9723-421D-FCCB-F021-91DCC6871658}"/>
              </a:ext>
            </a:extLst>
          </p:cNvPr>
          <p:cNvSpPr/>
          <p:nvPr/>
        </p:nvSpPr>
        <p:spPr>
          <a:xfrm>
            <a:off x="3736814" y="2931409"/>
            <a:ext cx="1475772" cy="501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Compute</a:t>
            </a:r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56998EA-B61E-F949-89C9-2393BCE93A78}"/>
              </a:ext>
            </a:extLst>
          </p:cNvPr>
          <p:cNvSpPr/>
          <p:nvPr/>
        </p:nvSpPr>
        <p:spPr>
          <a:xfrm>
            <a:off x="1169284" y="4839423"/>
            <a:ext cx="1745846" cy="90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N*N bram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distance0[N][N]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3EB91C-1638-B5C0-D0EB-3E76F27F0FA3}"/>
              </a:ext>
            </a:extLst>
          </p:cNvPr>
          <p:cNvSpPr txBox="1"/>
          <p:nvPr/>
        </p:nvSpPr>
        <p:spPr>
          <a:xfrm>
            <a:off x="1510614" y="2340133"/>
            <a:ext cx="30229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新細明體"/>
              </a:rPr>
              <a:t> </a:t>
            </a:r>
            <a:r>
              <a:rPr lang="zh-TW" altLang="en-US">
                <a:solidFill>
                  <a:srgbClr val="000000"/>
                </a:solidFill>
                <a:ea typeface="新細明體"/>
                <a:cs typeface="Calibri"/>
              </a:rPr>
              <a:t>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For( i =0; i&lt;(n-1)!; i=i+</a:t>
            </a:r>
            <a:r>
              <a:rPr lang="zh-TW" altLang="en-US" b="1">
                <a:solidFill>
                  <a:srgbClr val="FF0000"/>
                </a:solidFill>
                <a:ea typeface="新細明體"/>
                <a:cs typeface="Calibri"/>
              </a:rPr>
              <a:t>2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) 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6A0F062-3C90-28D3-A7DE-652152E6B13C}"/>
              </a:ext>
            </a:extLst>
          </p:cNvPr>
          <p:cNvCxnSpPr/>
          <p:nvPr/>
        </p:nvCxnSpPr>
        <p:spPr>
          <a:xfrm>
            <a:off x="2270687" y="3114673"/>
            <a:ext cx="1309866" cy="17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0122E48-15E1-121D-63F0-460611BED126}"/>
              </a:ext>
            </a:extLst>
          </p:cNvPr>
          <p:cNvCxnSpPr>
            <a:cxnSpLocks/>
          </p:cNvCxnSpPr>
          <p:nvPr/>
        </p:nvCxnSpPr>
        <p:spPr>
          <a:xfrm>
            <a:off x="2270686" y="3375104"/>
            <a:ext cx="1309866" cy="7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E23B4C4-4644-64E4-64FA-AF91A0F8429C}"/>
              </a:ext>
            </a:extLst>
          </p:cNvPr>
          <p:cNvCxnSpPr/>
          <p:nvPr/>
        </p:nvCxnSpPr>
        <p:spPr>
          <a:xfrm>
            <a:off x="2268878" y="2669170"/>
            <a:ext cx="9646" cy="453342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E060EAF-3D72-3B9D-FFF5-009526DA3AF6}"/>
              </a:ext>
            </a:extLst>
          </p:cNvPr>
          <p:cNvCxnSpPr>
            <a:cxnSpLocks/>
          </p:cNvCxnSpPr>
          <p:nvPr/>
        </p:nvCxnSpPr>
        <p:spPr>
          <a:xfrm flipH="1">
            <a:off x="2239941" y="3392586"/>
            <a:ext cx="38581" cy="1514354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05D259F-111F-AEC7-574D-FF6C1009A753}"/>
              </a:ext>
            </a:extLst>
          </p:cNvPr>
          <p:cNvCxnSpPr>
            <a:cxnSpLocks/>
          </p:cNvCxnSpPr>
          <p:nvPr/>
        </p:nvCxnSpPr>
        <p:spPr>
          <a:xfrm>
            <a:off x="7025950" y="1908975"/>
            <a:ext cx="7715" cy="615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86EDAC4-E688-7B4E-3AB7-1D919D106F26}"/>
              </a:ext>
            </a:extLst>
          </p:cNvPr>
          <p:cNvSpPr txBox="1"/>
          <p:nvPr/>
        </p:nvSpPr>
        <p:spPr>
          <a:xfrm>
            <a:off x="5880057" y="1896435"/>
            <a:ext cx="12384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distance1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33" name="對角線條紋 32">
            <a:extLst>
              <a:ext uri="{FF2B5EF4-FFF2-40B4-BE49-F238E27FC236}">
                <a16:creationId xmlns:a16="http://schemas.microsoft.com/office/drawing/2014/main" id="{ED602900-9E34-2F79-FB15-9F71F10BDB3E}"/>
              </a:ext>
            </a:extLst>
          </p:cNvPr>
          <p:cNvSpPr/>
          <p:nvPr/>
        </p:nvSpPr>
        <p:spPr>
          <a:xfrm rot="13500000">
            <a:off x="6816142" y="2108621"/>
            <a:ext cx="1012784" cy="983847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A5138C1-18BC-22D6-75A0-877618EB1C9B}"/>
              </a:ext>
            </a:extLst>
          </p:cNvPr>
          <p:cNvCxnSpPr>
            <a:cxnSpLocks/>
          </p:cNvCxnSpPr>
          <p:nvPr/>
        </p:nvCxnSpPr>
        <p:spPr>
          <a:xfrm flipH="1" flipV="1">
            <a:off x="5982421" y="1916815"/>
            <a:ext cx="1051367" cy="28937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96AD16F-11F2-F18E-1C1B-1DA3DF30316F}"/>
              </a:ext>
            </a:extLst>
          </p:cNvPr>
          <p:cNvSpPr txBox="1"/>
          <p:nvPr/>
        </p:nvSpPr>
        <p:spPr>
          <a:xfrm>
            <a:off x="7027882" y="2561981"/>
            <a:ext cx="698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min</a:t>
            </a:r>
            <a:endParaRPr lang="zh-TW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260F608-853C-AB16-6E82-355E00FA9E9E}"/>
              </a:ext>
            </a:extLst>
          </p:cNvPr>
          <p:cNvCxnSpPr>
            <a:cxnSpLocks/>
          </p:cNvCxnSpPr>
          <p:nvPr/>
        </p:nvCxnSpPr>
        <p:spPr>
          <a:xfrm>
            <a:off x="7344254" y="2989279"/>
            <a:ext cx="55942" cy="1869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A05EF46-D7BF-96B3-03F7-45B0AC8F5EEB}"/>
              </a:ext>
            </a:extLst>
          </p:cNvPr>
          <p:cNvCxnSpPr>
            <a:cxnSpLocks/>
          </p:cNvCxnSpPr>
          <p:nvPr/>
        </p:nvCxnSpPr>
        <p:spPr>
          <a:xfrm>
            <a:off x="7498583" y="1918620"/>
            <a:ext cx="7715" cy="615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C3AD4A9-297F-1BCC-9EB3-D16A1CA11CEB}"/>
              </a:ext>
            </a:extLst>
          </p:cNvPr>
          <p:cNvCxnSpPr>
            <a:cxnSpLocks/>
          </p:cNvCxnSpPr>
          <p:nvPr/>
        </p:nvCxnSpPr>
        <p:spPr>
          <a:xfrm flipH="1" flipV="1">
            <a:off x="7323155" y="3296131"/>
            <a:ext cx="906683" cy="28936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9D11896-F512-F1F2-CCBE-27DC21733640}"/>
              </a:ext>
            </a:extLst>
          </p:cNvPr>
          <p:cNvCxnSpPr>
            <a:cxnSpLocks/>
          </p:cNvCxnSpPr>
          <p:nvPr/>
        </p:nvCxnSpPr>
        <p:spPr>
          <a:xfrm flipH="1">
            <a:off x="8229839" y="1916813"/>
            <a:ext cx="9645" cy="1427543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480E26C-B508-B23D-4CF7-DBD2A07E190A}"/>
              </a:ext>
            </a:extLst>
          </p:cNvPr>
          <p:cNvCxnSpPr>
            <a:cxnSpLocks/>
          </p:cNvCxnSpPr>
          <p:nvPr/>
        </p:nvCxnSpPr>
        <p:spPr>
          <a:xfrm flipH="1" flipV="1">
            <a:off x="7477484" y="1897524"/>
            <a:ext cx="752355" cy="28936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6AFFC02-3A0F-E2D4-1937-45209BA94707}"/>
              </a:ext>
            </a:extLst>
          </p:cNvPr>
          <p:cNvSpPr txBox="1"/>
          <p:nvPr/>
        </p:nvSpPr>
        <p:spPr>
          <a:xfrm>
            <a:off x="6352691" y="3140715"/>
            <a:ext cx="11227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Shortest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  <a:p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     Path1</a:t>
            </a:r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E3FFA963-4104-08F6-038B-8C1D5BE707AD}"/>
              </a:ext>
            </a:extLst>
          </p:cNvPr>
          <p:cNvSpPr/>
          <p:nvPr/>
        </p:nvSpPr>
        <p:spPr>
          <a:xfrm>
            <a:off x="3050169" y="4839422"/>
            <a:ext cx="1851947" cy="906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N*N bram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distance1[N][N]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A6F55E4-D9FF-FF52-D832-22ACFE2C1CD5}"/>
              </a:ext>
            </a:extLst>
          </p:cNvPr>
          <p:cNvSpPr txBox="1"/>
          <p:nvPr/>
        </p:nvSpPr>
        <p:spPr>
          <a:xfrm>
            <a:off x="2793474" y="2812763"/>
            <a:ext cx="5150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i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344ECC84-7D01-2762-84FA-8FDB6D033048}"/>
              </a:ext>
            </a:extLst>
          </p:cNvPr>
          <p:cNvSpPr txBox="1"/>
          <p:nvPr/>
        </p:nvSpPr>
        <p:spPr>
          <a:xfrm>
            <a:off x="3111777" y="3709801"/>
            <a:ext cx="775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 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i+1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FF79F72F-9151-566C-5C69-F5A15C3D01B3}"/>
              </a:ext>
            </a:extLst>
          </p:cNvPr>
          <p:cNvSpPr/>
          <p:nvPr/>
        </p:nvSpPr>
        <p:spPr>
          <a:xfrm>
            <a:off x="3821816" y="3778411"/>
            <a:ext cx="1475772" cy="501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>
                <a:ea typeface="新細明體"/>
                <a:cs typeface="Calibri"/>
              </a:rPr>
              <a:t>Compute</a:t>
            </a:r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BE033FD-39EB-9BFB-3C7C-D8B7488517D6}"/>
              </a:ext>
            </a:extLst>
          </p:cNvPr>
          <p:cNvCxnSpPr>
            <a:cxnSpLocks/>
          </p:cNvCxnSpPr>
          <p:nvPr/>
        </p:nvCxnSpPr>
        <p:spPr>
          <a:xfrm>
            <a:off x="2724027" y="4002065"/>
            <a:ext cx="1097663" cy="270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7A0E9D4-82E7-371F-64E6-15FC4CB4265E}"/>
              </a:ext>
            </a:extLst>
          </p:cNvPr>
          <p:cNvCxnSpPr>
            <a:cxnSpLocks/>
          </p:cNvCxnSpPr>
          <p:nvPr/>
        </p:nvCxnSpPr>
        <p:spPr>
          <a:xfrm flipH="1">
            <a:off x="2722218" y="3122510"/>
            <a:ext cx="0" cy="9066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橢圓 2">
            <a:extLst>
              <a:ext uri="{FF2B5EF4-FFF2-40B4-BE49-F238E27FC236}">
                <a16:creationId xmlns:a16="http://schemas.microsoft.com/office/drawing/2014/main" id="{18A71E56-7BDB-1616-4C8E-20A32ADD22C0}"/>
              </a:ext>
            </a:extLst>
          </p:cNvPr>
          <p:cNvSpPr/>
          <p:nvPr/>
        </p:nvSpPr>
        <p:spPr>
          <a:xfrm>
            <a:off x="2687255" y="3087546"/>
            <a:ext cx="86811" cy="964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9FCF2FD-168F-45C0-1992-41FE86C9C763}"/>
              </a:ext>
            </a:extLst>
          </p:cNvPr>
          <p:cNvCxnSpPr>
            <a:cxnSpLocks/>
          </p:cNvCxnSpPr>
          <p:nvPr/>
        </p:nvCxnSpPr>
        <p:spPr>
          <a:xfrm flipV="1">
            <a:off x="3225596" y="4193047"/>
            <a:ext cx="625031" cy="19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79201D2-5357-DB21-69E9-B348AD046DFB}"/>
              </a:ext>
            </a:extLst>
          </p:cNvPr>
          <p:cNvCxnSpPr>
            <a:cxnSpLocks/>
          </p:cNvCxnSpPr>
          <p:nvPr/>
        </p:nvCxnSpPr>
        <p:spPr>
          <a:xfrm>
            <a:off x="3223787" y="4193167"/>
            <a:ext cx="1" cy="6366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359CFE1-7F7E-5DF5-C5C3-1CD0D18AA100}"/>
              </a:ext>
            </a:extLst>
          </p:cNvPr>
          <p:cNvCxnSpPr>
            <a:cxnSpLocks/>
          </p:cNvCxnSpPr>
          <p:nvPr/>
        </p:nvCxnSpPr>
        <p:spPr>
          <a:xfrm>
            <a:off x="9842457" y="1918620"/>
            <a:ext cx="7715" cy="6153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D5051EC-AA47-F4B6-EED6-80F9EE72B37D}"/>
              </a:ext>
            </a:extLst>
          </p:cNvPr>
          <p:cNvSpPr txBox="1"/>
          <p:nvPr/>
        </p:nvSpPr>
        <p:spPr>
          <a:xfrm>
            <a:off x="8609754" y="1983245"/>
            <a:ext cx="12384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distance2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58" name="對角線條紋 57">
            <a:extLst>
              <a:ext uri="{FF2B5EF4-FFF2-40B4-BE49-F238E27FC236}">
                <a16:creationId xmlns:a16="http://schemas.microsoft.com/office/drawing/2014/main" id="{2C4F939B-AC90-4E1E-1A3F-38675FC83803}"/>
              </a:ext>
            </a:extLst>
          </p:cNvPr>
          <p:cNvSpPr/>
          <p:nvPr/>
        </p:nvSpPr>
        <p:spPr>
          <a:xfrm rot="13500000">
            <a:off x="9632649" y="2118266"/>
            <a:ext cx="1012784" cy="983847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8208145-7A79-A95C-6F7F-3B939920EF65}"/>
              </a:ext>
            </a:extLst>
          </p:cNvPr>
          <p:cNvCxnSpPr>
            <a:cxnSpLocks/>
          </p:cNvCxnSpPr>
          <p:nvPr/>
        </p:nvCxnSpPr>
        <p:spPr>
          <a:xfrm flipH="1" flipV="1">
            <a:off x="8606017" y="1907168"/>
            <a:ext cx="1244279" cy="1929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9D42F2F-5907-C5BD-E15C-4D253429FB23}"/>
              </a:ext>
            </a:extLst>
          </p:cNvPr>
          <p:cNvSpPr txBox="1"/>
          <p:nvPr/>
        </p:nvSpPr>
        <p:spPr>
          <a:xfrm>
            <a:off x="9844389" y="2571626"/>
            <a:ext cx="698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min</a:t>
            </a:r>
            <a:endParaRPr lang="zh-TW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96AC790-EAA2-FCE1-A902-CF3BA87123C7}"/>
              </a:ext>
            </a:extLst>
          </p:cNvPr>
          <p:cNvCxnSpPr>
            <a:cxnSpLocks/>
          </p:cNvCxnSpPr>
          <p:nvPr/>
        </p:nvCxnSpPr>
        <p:spPr>
          <a:xfrm>
            <a:off x="10131824" y="2950696"/>
            <a:ext cx="7715" cy="18307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27FB8A3-0A45-0219-3C51-80DFA6149D71}"/>
              </a:ext>
            </a:extLst>
          </p:cNvPr>
          <p:cNvCxnSpPr>
            <a:cxnSpLocks/>
          </p:cNvCxnSpPr>
          <p:nvPr/>
        </p:nvCxnSpPr>
        <p:spPr>
          <a:xfrm>
            <a:off x="10315090" y="1928265"/>
            <a:ext cx="7715" cy="6153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A6E9676-D0FF-BD80-A73B-B4467F99BD56}"/>
              </a:ext>
            </a:extLst>
          </p:cNvPr>
          <p:cNvCxnSpPr>
            <a:cxnSpLocks/>
          </p:cNvCxnSpPr>
          <p:nvPr/>
        </p:nvCxnSpPr>
        <p:spPr>
          <a:xfrm flipH="1" flipV="1">
            <a:off x="10139662" y="3305776"/>
            <a:ext cx="906683" cy="289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E9804D1-BDC0-298E-1F4B-381170B07F5A}"/>
              </a:ext>
            </a:extLst>
          </p:cNvPr>
          <p:cNvCxnSpPr>
            <a:cxnSpLocks/>
          </p:cNvCxnSpPr>
          <p:nvPr/>
        </p:nvCxnSpPr>
        <p:spPr>
          <a:xfrm flipH="1">
            <a:off x="11046346" y="1926458"/>
            <a:ext cx="9645" cy="14275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497BC88-D34F-C24C-C130-136C264F2ED2}"/>
              </a:ext>
            </a:extLst>
          </p:cNvPr>
          <p:cNvCxnSpPr>
            <a:cxnSpLocks/>
          </p:cNvCxnSpPr>
          <p:nvPr/>
        </p:nvCxnSpPr>
        <p:spPr>
          <a:xfrm flipH="1" flipV="1">
            <a:off x="10293991" y="1907169"/>
            <a:ext cx="752355" cy="289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ACB7506-1315-1F97-628A-423DA51F2D3C}"/>
              </a:ext>
            </a:extLst>
          </p:cNvPr>
          <p:cNvSpPr txBox="1"/>
          <p:nvPr/>
        </p:nvSpPr>
        <p:spPr>
          <a:xfrm>
            <a:off x="9149907" y="3092486"/>
            <a:ext cx="11227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Shortest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  <a:p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     Path2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30FF5AE-2A00-5973-6720-F314EC1CEFF4}"/>
              </a:ext>
            </a:extLst>
          </p:cNvPr>
          <p:cNvCxnSpPr>
            <a:cxnSpLocks/>
          </p:cNvCxnSpPr>
          <p:nvPr/>
        </p:nvCxnSpPr>
        <p:spPr>
          <a:xfrm flipH="1" flipV="1">
            <a:off x="5210775" y="3190029"/>
            <a:ext cx="848811" cy="1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8F2B093-D89A-16C5-4CCD-BB765312C7AD}"/>
              </a:ext>
            </a:extLst>
          </p:cNvPr>
          <p:cNvCxnSpPr>
            <a:cxnSpLocks/>
          </p:cNvCxnSpPr>
          <p:nvPr/>
        </p:nvCxnSpPr>
        <p:spPr>
          <a:xfrm flipH="1" flipV="1">
            <a:off x="6001711" y="1897522"/>
            <a:ext cx="48230" cy="1302151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8ED3B276-1456-660A-F5F3-4BE4815C9B38}"/>
              </a:ext>
            </a:extLst>
          </p:cNvPr>
          <p:cNvCxnSpPr>
            <a:cxnSpLocks/>
          </p:cNvCxnSpPr>
          <p:nvPr/>
        </p:nvCxnSpPr>
        <p:spPr>
          <a:xfrm>
            <a:off x="5297584" y="3952028"/>
            <a:ext cx="3385595" cy="96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EBE12989-3FE3-4AFE-85A1-E081197A4D3D}"/>
              </a:ext>
            </a:extLst>
          </p:cNvPr>
          <p:cNvCxnSpPr>
            <a:cxnSpLocks/>
          </p:cNvCxnSpPr>
          <p:nvPr/>
        </p:nvCxnSpPr>
        <p:spPr>
          <a:xfrm flipH="1" flipV="1">
            <a:off x="8606014" y="1936105"/>
            <a:ext cx="48228" cy="20159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" name="圖片 21">
            <a:extLst>
              <a:ext uri="{FF2B5EF4-FFF2-40B4-BE49-F238E27FC236}">
                <a16:creationId xmlns:a16="http://schemas.microsoft.com/office/drawing/2014/main" id="{3B2253A2-610C-0FAE-FACC-90B99E505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613" y="4908631"/>
            <a:ext cx="3403077" cy="609600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A9260434-BD01-B95F-9B62-694D55219736}"/>
              </a:ext>
            </a:extLst>
          </p:cNvPr>
          <p:cNvSpPr txBox="1"/>
          <p:nvPr/>
        </p:nvSpPr>
        <p:spPr>
          <a:xfrm>
            <a:off x="8629046" y="5031245"/>
            <a:ext cx="698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min</a:t>
            </a:r>
            <a:endParaRPr lang="zh-TW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FA40D30E-3B34-29E3-65BA-F325DED2F546}"/>
              </a:ext>
            </a:extLst>
          </p:cNvPr>
          <p:cNvSpPr/>
          <p:nvPr/>
        </p:nvSpPr>
        <p:spPr>
          <a:xfrm rot="5400000">
            <a:off x="8596922" y="5549847"/>
            <a:ext cx="598025" cy="3858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D94C5787-94D2-DFC2-9980-9D1E685124D4}"/>
              </a:ext>
            </a:extLst>
          </p:cNvPr>
          <p:cNvSpPr txBox="1"/>
          <p:nvPr/>
        </p:nvSpPr>
        <p:spPr>
          <a:xfrm>
            <a:off x="8976285" y="5474942"/>
            <a:ext cx="11130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  </a:t>
            </a:r>
            <a:r>
              <a:rPr lang="zh-TW" altLang="en-US" b="1">
                <a:solidFill>
                  <a:srgbClr val="000000"/>
                </a:solidFill>
                <a:ea typeface="新細明體"/>
                <a:cs typeface="Calibri"/>
              </a:rPr>
              <a:t>Shortest</a:t>
            </a:r>
            <a:endParaRPr lang="zh-TW" b="1">
              <a:solidFill>
                <a:srgbClr val="000000"/>
              </a:solidFill>
              <a:ea typeface="新細明體" panose="02020500000000000000" pitchFamily="18" charset="-120"/>
              <a:cs typeface="Calibri"/>
            </a:endParaRPr>
          </a:p>
          <a:p>
            <a:r>
              <a:rPr lang="zh-TW" altLang="en-US" b="1" dirty="0">
                <a:solidFill>
                  <a:srgbClr val="000000"/>
                </a:solidFill>
                <a:ea typeface="新細明體"/>
                <a:cs typeface="Calibri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2716952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TSP_DP Algorithm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1727" y="1648429"/>
            <a:ext cx="6834848" cy="3310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ts val="0"/>
              </a:spcBef>
              <a:buChar char="•"/>
            </a:pPr>
            <a:r>
              <a:rPr lang="en-US" altLang="zh-TW" dirty="0">
                <a:ea typeface="新細明體"/>
                <a:cs typeface="Calibri"/>
              </a:rPr>
              <a:t> Naïve TSP:</a:t>
            </a:r>
            <a:endParaRPr lang="en-US" altLang="zh-TW" dirty="0">
              <a:ea typeface="新細明體" panose="02020500000000000000" pitchFamily="18" charset="-120"/>
              <a:cs typeface="Calibri"/>
            </a:endParaRPr>
          </a:p>
          <a:p>
            <a:pPr lvl="1">
              <a:spcBef>
                <a:spcPts val="0"/>
              </a:spcBef>
              <a:buChar char="•"/>
            </a:pPr>
            <a:r>
              <a:rPr lang="en-US" altLang="zh-TW" dirty="0">
                <a:ea typeface="新細明體"/>
                <a:cs typeface="Calibri"/>
              </a:rPr>
              <a:t>Time complexity O(n!)                     </a:t>
            </a:r>
          </a:p>
          <a:p>
            <a:pPr lvl="1">
              <a:spcBef>
                <a:spcPts val="0"/>
              </a:spcBef>
              <a:buChar char="•"/>
            </a:pPr>
            <a:r>
              <a:rPr lang="en-US" altLang="zh-TW" dirty="0">
                <a:ea typeface="新細明體"/>
                <a:cs typeface="Calibri"/>
              </a:rPr>
              <a:t>Space complexity O(n^2)+O(1)     </a:t>
            </a: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+mn-lt"/>
                <a:cs typeface="+mn-lt"/>
              </a:rPr>
              <a:t>Observation</a:t>
            </a: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We compute same permutation repeatedly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+mn-lt"/>
              </a:rPr>
              <a:t>We only care the last city of a </a:t>
            </a:r>
            <a:r>
              <a:rPr lang="en-US" altLang="zh-CN" dirty="0">
                <a:ea typeface="新細明體"/>
                <a:cs typeface="+mn-lt"/>
              </a:rPr>
              <a:t>segment</a:t>
            </a:r>
            <a:r>
              <a:rPr lang="en-US" dirty="0">
                <a:ea typeface="新細明體"/>
                <a:cs typeface="+mn-lt"/>
              </a:rPr>
              <a:t> of permutation.</a:t>
            </a: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+mn-lt"/>
              </a:rPr>
              <a:t>Complexity degrade from permutation to combination</a:t>
            </a:r>
            <a:endParaRPr lang="en-US" dirty="0">
              <a:ea typeface="新細明體"/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 DP TSP: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Time complexity O(2^n * n^2)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Space complexity O(2^n * n)</a:t>
            </a: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51B03A3A-3A43-A726-C8E3-BC1D0EE16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834048"/>
              </p:ext>
            </p:extLst>
          </p:nvPr>
        </p:nvGraphicFramePr>
        <p:xfrm>
          <a:off x="7620001" y="886429"/>
          <a:ext cx="1639748" cy="1082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1" name="資料庫圖表 80">
            <a:extLst>
              <a:ext uri="{FF2B5EF4-FFF2-40B4-BE49-F238E27FC236}">
                <a16:creationId xmlns:a16="http://schemas.microsoft.com/office/drawing/2014/main" id="{3CE4E554-5234-BDAA-1733-0B07E4FC6A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70126"/>
              </p:ext>
            </p:extLst>
          </p:nvPr>
        </p:nvGraphicFramePr>
        <p:xfrm>
          <a:off x="7620000" y="1513391"/>
          <a:ext cx="1639748" cy="90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80" name="資料庫圖表 479">
            <a:extLst>
              <a:ext uri="{FF2B5EF4-FFF2-40B4-BE49-F238E27FC236}">
                <a16:creationId xmlns:a16="http://schemas.microsoft.com/office/drawing/2014/main" id="{DE35778A-2348-9CE4-38B1-B86F9CB8D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264342"/>
              </p:ext>
            </p:extLst>
          </p:nvPr>
        </p:nvGraphicFramePr>
        <p:xfrm>
          <a:off x="7620000" y="1899212"/>
          <a:ext cx="2449975" cy="1246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559" name="資料庫圖表 558">
            <a:extLst>
              <a:ext uri="{FF2B5EF4-FFF2-40B4-BE49-F238E27FC236}">
                <a16:creationId xmlns:a16="http://schemas.microsoft.com/office/drawing/2014/main" id="{464E08D6-702F-0992-2041-3BCB3D388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273393"/>
              </p:ext>
            </p:extLst>
          </p:nvPr>
        </p:nvGraphicFramePr>
        <p:xfrm>
          <a:off x="7620000" y="2526174"/>
          <a:ext cx="2449975" cy="1246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32" name="矩形: 剪去同側角落 631">
            <a:extLst>
              <a:ext uri="{FF2B5EF4-FFF2-40B4-BE49-F238E27FC236}">
                <a16:creationId xmlns:a16="http://schemas.microsoft.com/office/drawing/2014/main" id="{DB96C906-4D99-E610-EF4C-CC7C9C25D433}"/>
              </a:ext>
            </a:extLst>
          </p:cNvPr>
          <p:cNvSpPr/>
          <p:nvPr/>
        </p:nvSpPr>
        <p:spPr>
          <a:xfrm>
            <a:off x="7971219" y="3452268"/>
            <a:ext cx="1745848" cy="1659037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新細明體"/>
                <a:cs typeface="Calibri"/>
              </a:rPr>
              <a:t>3456</a:t>
            </a:r>
          </a:p>
          <a:p>
            <a:pPr algn="ctr"/>
            <a:r>
              <a:rPr lang="zh-TW" altLang="en-US" dirty="0">
                <a:ea typeface="新細明體"/>
                <a:cs typeface="Calibri"/>
              </a:rPr>
              <a:t>3546</a:t>
            </a:r>
          </a:p>
          <a:p>
            <a:pPr algn="ctr"/>
            <a:r>
              <a:rPr lang="zh-TW" altLang="en-US" dirty="0">
                <a:ea typeface="新細明體"/>
                <a:cs typeface="Calibri"/>
              </a:rPr>
              <a:t>4356</a:t>
            </a:r>
          </a:p>
          <a:p>
            <a:pPr algn="ctr"/>
            <a:r>
              <a:rPr lang="zh-TW" altLang="en-US" dirty="0">
                <a:ea typeface="新細明體"/>
                <a:cs typeface="Calibri"/>
              </a:rPr>
              <a:t>4536</a:t>
            </a:r>
          </a:p>
          <a:p>
            <a:pPr algn="ctr"/>
            <a:r>
              <a:rPr lang="zh-TW" altLang="en-US" dirty="0">
                <a:ea typeface="新細明體"/>
                <a:cs typeface="Calibri"/>
              </a:rPr>
              <a:t>5346</a:t>
            </a:r>
          </a:p>
          <a:p>
            <a:pPr algn="ctr"/>
            <a:r>
              <a:rPr lang="zh-TW" altLang="en-US" dirty="0">
                <a:ea typeface="新細明體"/>
                <a:cs typeface="Calibri"/>
              </a:rPr>
              <a:t>5436</a:t>
            </a:r>
          </a:p>
        </p:txBody>
      </p:sp>
      <p:sp>
        <p:nvSpPr>
          <p:cNvPr id="633" name="矩形 632">
            <a:extLst>
              <a:ext uri="{FF2B5EF4-FFF2-40B4-BE49-F238E27FC236}">
                <a16:creationId xmlns:a16="http://schemas.microsoft.com/office/drawing/2014/main" id="{9069D9B5-67B9-7269-DB5F-24BBB1A6666E}"/>
              </a:ext>
            </a:extLst>
          </p:cNvPr>
          <p:cNvSpPr/>
          <p:nvPr/>
        </p:nvSpPr>
        <p:spPr>
          <a:xfrm>
            <a:off x="8258777" y="5321701"/>
            <a:ext cx="588380" cy="35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新細明體"/>
                <a:cs typeface="Calibri"/>
              </a:rPr>
              <a:t>345</a:t>
            </a:r>
            <a:endParaRPr lang="zh-TW" altLang="en-US" dirty="0"/>
          </a:p>
        </p:txBody>
      </p:sp>
      <p:sp>
        <p:nvSpPr>
          <p:cNvPr id="634" name="箭號: 五邊形 633">
            <a:extLst>
              <a:ext uri="{FF2B5EF4-FFF2-40B4-BE49-F238E27FC236}">
                <a16:creationId xmlns:a16="http://schemas.microsoft.com/office/drawing/2014/main" id="{98ECF135-6A19-BB5E-CFCA-9F3A533399F8}"/>
              </a:ext>
            </a:extLst>
          </p:cNvPr>
          <p:cNvSpPr/>
          <p:nvPr/>
        </p:nvSpPr>
        <p:spPr>
          <a:xfrm>
            <a:off x="8871218" y="5322574"/>
            <a:ext cx="414759" cy="3568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新細明體"/>
                <a:cs typeface="Calibri"/>
              </a:rPr>
              <a:t>6</a:t>
            </a:r>
            <a:endParaRPr lang="zh-TW" altLang="en-US" dirty="0"/>
          </a:p>
        </p:txBody>
      </p:sp>
      <p:sp>
        <p:nvSpPr>
          <p:cNvPr id="635" name="文字方塊 634">
            <a:extLst>
              <a:ext uri="{FF2B5EF4-FFF2-40B4-BE49-F238E27FC236}">
                <a16:creationId xmlns:a16="http://schemas.microsoft.com/office/drawing/2014/main" id="{09762C72-F30C-0435-E2A8-7AB3163159E9}"/>
              </a:ext>
            </a:extLst>
          </p:cNvPr>
          <p:cNvSpPr txBox="1"/>
          <p:nvPr/>
        </p:nvSpPr>
        <p:spPr>
          <a:xfrm>
            <a:off x="9713571" y="3791191"/>
            <a:ext cx="24248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>
                <a:ea typeface="新細明體"/>
                <a:cs typeface="Calibri"/>
              </a:rPr>
              <a:t>We only keep the minimum value of that combination</a:t>
            </a:r>
          </a:p>
        </p:txBody>
      </p:sp>
      <p:sp>
        <p:nvSpPr>
          <p:cNvPr id="636" name="箭號: 弧形右彎 635">
            <a:extLst>
              <a:ext uri="{FF2B5EF4-FFF2-40B4-BE49-F238E27FC236}">
                <a16:creationId xmlns:a16="http://schemas.microsoft.com/office/drawing/2014/main" id="{7A29C7FF-5548-C677-2731-93DE4E533116}"/>
              </a:ext>
            </a:extLst>
          </p:cNvPr>
          <p:cNvSpPr/>
          <p:nvPr/>
        </p:nvSpPr>
        <p:spPr>
          <a:xfrm>
            <a:off x="7360943" y="4586664"/>
            <a:ext cx="520861" cy="8488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80" name="內容版面配置區 2">
            <a:extLst>
              <a:ext uri="{FF2B5EF4-FFF2-40B4-BE49-F238E27FC236}">
                <a16:creationId xmlns:a16="http://schemas.microsoft.com/office/drawing/2014/main" id="{DA81D860-2D75-A12C-62E6-3F600CAB45E4}"/>
              </a:ext>
            </a:extLst>
          </p:cNvPr>
          <p:cNvSpPr txBox="1">
            <a:spLocks/>
          </p:cNvSpPr>
          <p:nvPr/>
        </p:nvSpPr>
        <p:spPr>
          <a:xfrm>
            <a:off x="744638" y="5217290"/>
            <a:ext cx="5735253" cy="1902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新細明體"/>
                <a:cs typeface="+mn-lt"/>
              </a:rPr>
              <a:t>N=13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新細明體"/>
                <a:cs typeface="Calibri"/>
              </a:rPr>
              <a:t>Naïve TSP: </a:t>
            </a:r>
            <a:r>
              <a:rPr lang="en-US" dirty="0">
                <a:ea typeface="+mn-lt"/>
                <a:cs typeface="+mn-lt"/>
              </a:rPr>
              <a:t>6227020800 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新細明體"/>
                <a:cs typeface="Calibri"/>
              </a:rPr>
              <a:t>DP TSP     :</a:t>
            </a:r>
            <a:r>
              <a:rPr lang="en-US" dirty="0">
                <a:ea typeface="新細明體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1384448 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681" name="爆炸: 八角 680">
            <a:extLst>
              <a:ext uri="{FF2B5EF4-FFF2-40B4-BE49-F238E27FC236}">
                <a16:creationId xmlns:a16="http://schemas.microsoft.com/office/drawing/2014/main" id="{23A9DF13-4FC0-7CF2-4EB7-58C75C2BB96C}"/>
              </a:ext>
            </a:extLst>
          </p:cNvPr>
          <p:cNvSpPr/>
          <p:nvPr/>
        </p:nvSpPr>
        <p:spPr>
          <a:xfrm>
            <a:off x="3711800" y="4960504"/>
            <a:ext cx="4265983" cy="1593103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rgbClr val="FF0000"/>
                </a:solidFill>
                <a:ea typeface="新細明體"/>
                <a:cs typeface="Calibri"/>
              </a:rPr>
              <a:t>Ideal 4500x speed up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(sw implement 4300x )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9555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" grpId="0"/>
      <p:bldP spid="6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TSP_DP Space complexity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297607" cy="3493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 DP TSP:</a:t>
            </a:r>
            <a:endParaRPr lang="en-US" dirty="0">
              <a:cs typeface="Calibri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Time complexity O(2^n * n^2)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Space complexity O(2^n * n)</a:t>
            </a:r>
            <a:endParaRPr lang="en-US" dirty="0"/>
          </a:p>
          <a:p>
            <a:pPr lvl="1"/>
            <a:endParaRPr lang="en-US" altLang="zh-TW">
              <a:cs typeface="Calibri"/>
            </a:endParaRP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 We use bit to present the number combination          O(2^n)</a:t>
            </a: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Ex: when N=3, 000={}, 001={0}, 010={1}, 011={0,1}…...111={0,1,2}</a:t>
            </a: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 For every combination, we should record every bit for last bit situation  O(n)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Ex: when N=4, we know 1101 means {0,2,3} </a:t>
            </a:r>
          </a:p>
          <a:p>
            <a:pPr>
              <a:spcBef>
                <a:spcPts val="0"/>
              </a:spcBef>
              <a:buFont typeface="Wingdings,Sans-Serif" pitchFamily="2" charset="2"/>
              <a:buChar char="•"/>
            </a:pPr>
            <a:r>
              <a:rPr lang="en-US" dirty="0">
                <a:ea typeface="新細明體"/>
                <a:cs typeface="Calibri"/>
              </a:rPr>
              <a:t> So we need O(2^n)*O(n) space 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buFont typeface="Wingdings,Sans-Serif" pitchFamily="2" charset="2"/>
              <a:buChar char="•"/>
            </a:pPr>
            <a:endParaRPr lang="en-US" dirty="0">
              <a:ea typeface="新細明體"/>
              <a:cs typeface="Calibri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383BBDC1-17C2-1B16-91CB-2AA952E60462}"/>
              </a:ext>
            </a:extLst>
          </p:cNvPr>
          <p:cNvSpPr/>
          <p:nvPr/>
        </p:nvSpPr>
        <p:spPr>
          <a:xfrm>
            <a:off x="10766625" y="3633727"/>
            <a:ext cx="588380" cy="35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ea typeface="新細明體"/>
                <a:cs typeface="Calibri"/>
              </a:rPr>
              <a:t>02</a:t>
            </a:r>
          </a:p>
        </p:txBody>
      </p:sp>
      <p:sp>
        <p:nvSpPr>
          <p:cNvPr id="498" name="箭號: 五邊形 497">
            <a:extLst>
              <a:ext uri="{FF2B5EF4-FFF2-40B4-BE49-F238E27FC236}">
                <a16:creationId xmlns:a16="http://schemas.microsoft.com/office/drawing/2014/main" id="{3ABAB97A-C530-CA3E-4EB2-088605D9A8A9}"/>
              </a:ext>
            </a:extLst>
          </p:cNvPr>
          <p:cNvSpPr/>
          <p:nvPr/>
        </p:nvSpPr>
        <p:spPr>
          <a:xfrm>
            <a:off x="11379066" y="3634600"/>
            <a:ext cx="414759" cy="3568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ea typeface="新細明體"/>
                <a:cs typeface="Calibri"/>
              </a:rPr>
              <a:t>3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CDB6F79-1D74-FB36-A4D2-AA70F3B36A2A}"/>
              </a:ext>
            </a:extLst>
          </p:cNvPr>
          <p:cNvSpPr/>
          <p:nvPr/>
        </p:nvSpPr>
        <p:spPr>
          <a:xfrm>
            <a:off x="10776270" y="4019549"/>
            <a:ext cx="588380" cy="35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ea typeface="新細明體"/>
                <a:cs typeface="Calibri"/>
              </a:rPr>
              <a:t>23</a:t>
            </a:r>
          </a:p>
        </p:txBody>
      </p:sp>
      <p:sp>
        <p:nvSpPr>
          <p:cNvPr id="126" name="箭號: 五邊形 125">
            <a:extLst>
              <a:ext uri="{FF2B5EF4-FFF2-40B4-BE49-F238E27FC236}">
                <a16:creationId xmlns:a16="http://schemas.microsoft.com/office/drawing/2014/main" id="{4A3B9E2B-F6D6-9D0F-C1F8-5BB57C9F4E4F}"/>
              </a:ext>
            </a:extLst>
          </p:cNvPr>
          <p:cNvSpPr/>
          <p:nvPr/>
        </p:nvSpPr>
        <p:spPr>
          <a:xfrm>
            <a:off x="11388711" y="4020422"/>
            <a:ext cx="414759" cy="3568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dirty="0">
                <a:ea typeface="新細明體"/>
                <a:cs typeface="Calibri"/>
              </a:rPr>
              <a:t>0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FD8A31A-7307-2CF1-0538-8A3EE01DF5A8}"/>
              </a:ext>
            </a:extLst>
          </p:cNvPr>
          <p:cNvSpPr/>
          <p:nvPr/>
        </p:nvSpPr>
        <p:spPr>
          <a:xfrm>
            <a:off x="10785916" y="4405373"/>
            <a:ext cx="588380" cy="35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ea typeface="新細明體"/>
                <a:cs typeface="Calibri"/>
              </a:rPr>
              <a:t>03</a:t>
            </a:r>
          </a:p>
        </p:txBody>
      </p:sp>
      <p:sp>
        <p:nvSpPr>
          <p:cNvPr id="128" name="箭號: 五邊形 127">
            <a:extLst>
              <a:ext uri="{FF2B5EF4-FFF2-40B4-BE49-F238E27FC236}">
                <a16:creationId xmlns:a16="http://schemas.microsoft.com/office/drawing/2014/main" id="{67CF2C01-8888-6E71-4EA4-94936DE94878}"/>
              </a:ext>
            </a:extLst>
          </p:cNvPr>
          <p:cNvSpPr/>
          <p:nvPr/>
        </p:nvSpPr>
        <p:spPr>
          <a:xfrm>
            <a:off x="11398357" y="4406246"/>
            <a:ext cx="414759" cy="3568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ea typeface="新細明體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46363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24</Slides>
  <Notes>23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Travelling Salesperson Problem Hardware Accelertor</vt:lpstr>
      <vt:lpstr>Outline</vt:lpstr>
      <vt:lpstr>Problem Description</vt:lpstr>
      <vt:lpstr>TSP Algorithm (Naive) </vt:lpstr>
      <vt:lpstr>TSP Hardware  </vt:lpstr>
      <vt:lpstr>TSP Hardware  </vt:lpstr>
      <vt:lpstr>TSP Hardware optimization </vt:lpstr>
      <vt:lpstr>TSP_DP Algorithm </vt:lpstr>
      <vt:lpstr>TSP_DP Space complexity </vt:lpstr>
      <vt:lpstr>TSP_DP Time complexity</vt:lpstr>
      <vt:lpstr>Opt1_algorithm     basic  -ii2 </vt:lpstr>
      <vt:lpstr>TSP_DP  Memory access </vt:lpstr>
      <vt:lpstr>Analysis</vt:lpstr>
      <vt:lpstr>Opt2_double _array    ii1 </vt:lpstr>
      <vt:lpstr>TSP_DP  Memory access </vt:lpstr>
      <vt:lpstr>Analysis</vt:lpstr>
      <vt:lpstr> Opt3_col_partition </vt:lpstr>
      <vt:lpstr>TSP_DP  Memory access </vt:lpstr>
      <vt:lpstr>Analysis</vt:lpstr>
      <vt:lpstr>Memory utilization</vt:lpstr>
      <vt:lpstr>Opt4_compress_memory</vt:lpstr>
      <vt:lpstr>Speed up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1003</cp:revision>
  <dcterms:created xsi:type="dcterms:W3CDTF">2022-03-21T05:30:48Z</dcterms:created>
  <dcterms:modified xsi:type="dcterms:W3CDTF">2022-03-29T16:38:08Z</dcterms:modified>
</cp:coreProperties>
</file>