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309" r:id="rId8"/>
    <p:sldId id="310" r:id="rId9"/>
    <p:sldId id="311" r:id="rId10"/>
    <p:sldId id="262" r:id="rId11"/>
    <p:sldId id="306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5" r:id="rId33"/>
    <p:sldId id="336" r:id="rId34"/>
    <p:sldId id="337" r:id="rId35"/>
    <p:sldId id="338" r:id="rId36"/>
    <p:sldId id="265" r:id="rId37"/>
    <p:sldId id="298" r:id="rId38"/>
    <p:sldId id="307" r:id="rId39"/>
    <p:sldId id="308" r:id="rId40"/>
    <p:sldId id="339" r:id="rId41"/>
    <p:sldId id="340" r:id="rId42"/>
    <p:sldId id="341" r:id="rId43"/>
    <p:sldId id="342" r:id="rId44"/>
    <p:sldId id="343" r:id="rId45"/>
    <p:sldId id="304" r:id="rId46"/>
    <p:sldId id="305" r:id="rId47"/>
    <p:sldId id="299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93" autoAdjust="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outlineViewPr>
    <p:cViewPr>
      <p:scale>
        <a:sx n="33" d="100"/>
        <a:sy n="33" d="100"/>
      </p:scale>
      <p:origin x="0" y="-19411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Throughput Comparison</a:t>
            </a:r>
            <a:endParaRPr 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 Factor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Array partition</c:v>
                </c:pt>
                <c:pt idx="1">
                  <c:v>Loop unrolling</c:v>
                </c:pt>
                <c:pt idx="2">
                  <c:v>Both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49.17</c:v>
                </c:pt>
                <c:pt idx="1">
                  <c:v>168.95</c:v>
                </c:pt>
                <c:pt idx="2">
                  <c:v>168.92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2C-4DF2-B02A-950B4342C463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Factor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Array partition</c:v>
                </c:pt>
                <c:pt idx="1">
                  <c:v>Loop unrolling</c:v>
                </c:pt>
                <c:pt idx="2">
                  <c:v>Both</c:v>
                </c:pt>
              </c:strCache>
            </c:strRef>
          </c:cat>
          <c:val>
            <c:numRef>
              <c:f>工作表1!$C$2:$C$4</c:f>
              <c:numCache>
                <c:formatCode>General</c:formatCode>
                <c:ptCount val="3"/>
                <c:pt idx="0">
                  <c:v>89.57</c:v>
                </c:pt>
                <c:pt idx="1">
                  <c:v>319.13</c:v>
                </c:pt>
                <c:pt idx="2">
                  <c:v>336.45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2C-4DF2-B02A-950B4342C463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Factor 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Array partition</c:v>
                </c:pt>
                <c:pt idx="1">
                  <c:v>Loop unrolling</c:v>
                </c:pt>
                <c:pt idx="2">
                  <c:v>Both</c:v>
                </c:pt>
              </c:strCache>
            </c:strRef>
          </c:cat>
          <c:val>
            <c:numRef>
              <c:f>工作表1!$D$2:$D$4</c:f>
              <c:numCache>
                <c:formatCode>General</c:formatCode>
                <c:ptCount val="3"/>
                <c:pt idx="0">
                  <c:v>89.55</c:v>
                </c:pt>
                <c:pt idx="1">
                  <c:v>574.42999999999995</c:v>
                </c:pt>
                <c:pt idx="2">
                  <c:v>600.94000000000005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2C-4DF2-B02A-950B4342C46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95432528"/>
        <c:axId val="1391993264"/>
      </c:barChart>
      <c:catAx>
        <c:axId val="1395432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91993264"/>
        <c:crosses val="autoZero"/>
        <c:auto val="1"/>
        <c:lblAlgn val="ctr"/>
        <c:lblOffset val="100"/>
        <c:noMultiLvlLbl val="0"/>
      </c:catAx>
      <c:valAx>
        <c:axId val="139199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95432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Throughput Comparison</a:t>
            </a:r>
            <a:endParaRPr 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 Factor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Array partition</c:v>
                </c:pt>
                <c:pt idx="1">
                  <c:v>Loop unrolling</c:v>
                </c:pt>
                <c:pt idx="2">
                  <c:v>Both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49.17</c:v>
                </c:pt>
                <c:pt idx="1">
                  <c:v>168.95</c:v>
                </c:pt>
                <c:pt idx="2">
                  <c:v>168.92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2C-4DF2-B02A-950B4342C463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Factor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Array partition</c:v>
                </c:pt>
                <c:pt idx="1">
                  <c:v>Loop unrolling</c:v>
                </c:pt>
                <c:pt idx="2">
                  <c:v>Both</c:v>
                </c:pt>
              </c:strCache>
            </c:strRef>
          </c:cat>
          <c:val>
            <c:numRef>
              <c:f>工作表1!$C$2:$C$4</c:f>
              <c:numCache>
                <c:formatCode>General</c:formatCode>
                <c:ptCount val="3"/>
                <c:pt idx="0">
                  <c:v>89.57</c:v>
                </c:pt>
                <c:pt idx="1">
                  <c:v>319.13</c:v>
                </c:pt>
                <c:pt idx="2">
                  <c:v>336.45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2C-4DF2-B02A-950B4342C463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Factor 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Array partition</c:v>
                </c:pt>
                <c:pt idx="1">
                  <c:v>Loop unrolling</c:v>
                </c:pt>
                <c:pt idx="2">
                  <c:v>Both</c:v>
                </c:pt>
              </c:strCache>
            </c:strRef>
          </c:cat>
          <c:val>
            <c:numRef>
              <c:f>工作表1!$D$2:$D$4</c:f>
              <c:numCache>
                <c:formatCode>General</c:formatCode>
                <c:ptCount val="3"/>
                <c:pt idx="0">
                  <c:v>89.55</c:v>
                </c:pt>
                <c:pt idx="1">
                  <c:v>574.42999999999995</c:v>
                </c:pt>
                <c:pt idx="2">
                  <c:v>600.94000000000005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2C-4DF2-B02A-950B4342C46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95432528"/>
        <c:axId val="1391993264"/>
      </c:barChart>
      <c:catAx>
        <c:axId val="1395432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91993264"/>
        <c:crosses val="autoZero"/>
        <c:auto val="1"/>
        <c:lblAlgn val="ctr"/>
        <c:lblOffset val="100"/>
        <c:noMultiLvlLbl val="0"/>
      </c:catAx>
      <c:valAx>
        <c:axId val="139199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95432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83AA7-2DDB-7B3F-6B9B-9A05EB06A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000" dirty="0"/>
              <a:t>Lab B:</a:t>
            </a:r>
            <a:r>
              <a:rPr lang="zh-TW" altLang="en-US" sz="6000" dirty="0"/>
              <a:t> </a:t>
            </a:r>
            <a:r>
              <a:rPr lang="en-US" altLang="zh-TW" sz="6000" dirty="0"/>
              <a:t>DFT</a:t>
            </a:r>
            <a:endParaRPr lang="zh-TW" altLang="en-US" sz="6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782EFD3-4EE1-7053-0BC6-CFBA84AA0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altLang="zh-TW" dirty="0"/>
              <a:t>110061519 </a:t>
            </a:r>
            <a:r>
              <a:rPr lang="zh-TW" altLang="en-US" dirty="0"/>
              <a:t>楊博舜</a:t>
            </a:r>
          </a:p>
        </p:txBody>
      </p:sp>
    </p:spTree>
    <p:extLst>
      <p:ext uri="{BB962C8B-B14F-4D97-AF65-F5344CB8AC3E}">
        <p14:creationId xmlns:p14="http://schemas.microsoft.com/office/powerpoint/2010/main" val="2466870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E7A824-FEF8-A236-7123-414F4D9E8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cap="none" dirty="0"/>
              <a:t>Analyze the Timing/Performance/Utilization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CB1447-1E4F-D5BF-AD41-6EE4468634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316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0A5675-2478-6D8C-C528-817BCB10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 lookup table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150FD6-F02F-50B8-B8AA-81DE69896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237825"/>
            <a:ext cx="9601200" cy="1139759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The inner loop is modified in this way so that we don’t need to calculate cos and sin functions.</a:t>
            </a: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BDECA6C-591D-80B9-E924-26BB4607E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043562"/>
            <a:ext cx="10236649" cy="873800"/>
          </a:xfrm>
          <a:prstGeom prst="rect">
            <a:avLst/>
          </a:prstGeom>
        </p:spPr>
      </p:pic>
      <p:pic>
        <p:nvPicPr>
          <p:cNvPr id="5" name="內容版面配置區 6">
            <a:extLst>
              <a:ext uri="{FF2B5EF4-FFF2-40B4-BE49-F238E27FC236}">
                <a16:creationId xmlns:a16="http://schemas.microsoft.com/office/drawing/2014/main" id="{0C31B7B9-B4C8-25C7-87D9-352F3554BC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602" b="24835"/>
          <a:stretch/>
        </p:blipFill>
        <p:spPr>
          <a:xfrm>
            <a:off x="1371600" y="1988568"/>
            <a:ext cx="8948691" cy="873801"/>
          </a:xfrm>
          <a:prstGeom prst="rect">
            <a:avLst/>
          </a:prstGeom>
        </p:spPr>
      </p:pic>
      <p:sp>
        <p:nvSpPr>
          <p:cNvPr id="6" name="箭號: 向下 5">
            <a:extLst>
              <a:ext uri="{FF2B5EF4-FFF2-40B4-BE49-F238E27FC236}">
                <a16:creationId xmlns:a16="http://schemas.microsoft.com/office/drawing/2014/main" id="{94FC77DE-C4E7-0893-8113-EC6513D7F6C3}"/>
              </a:ext>
            </a:extLst>
          </p:cNvPr>
          <p:cNvSpPr/>
          <p:nvPr/>
        </p:nvSpPr>
        <p:spPr>
          <a:xfrm>
            <a:off x="5477522" y="3036163"/>
            <a:ext cx="727969" cy="798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9068FE5-01B5-8C83-4D22-7B04C9D6EF99}"/>
              </a:ext>
            </a:extLst>
          </p:cNvPr>
          <p:cNvSpPr/>
          <p:nvPr/>
        </p:nvSpPr>
        <p:spPr>
          <a:xfrm>
            <a:off x="4935984" y="2299317"/>
            <a:ext cx="1766657" cy="41638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91114F5-A861-190F-DCB4-911756EB1DC4}"/>
              </a:ext>
            </a:extLst>
          </p:cNvPr>
          <p:cNvSpPr/>
          <p:nvPr/>
        </p:nvSpPr>
        <p:spPr>
          <a:xfrm>
            <a:off x="4822054" y="4317848"/>
            <a:ext cx="2617433" cy="484971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3E23765-6573-2E2D-0412-EA27F1BC71A4}"/>
              </a:ext>
            </a:extLst>
          </p:cNvPr>
          <p:cNvSpPr/>
          <p:nvPr/>
        </p:nvSpPr>
        <p:spPr>
          <a:xfrm>
            <a:off x="8124546" y="2301727"/>
            <a:ext cx="1766657" cy="41638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6D061603-DF6E-711C-E251-A428C12459BF}"/>
              </a:ext>
            </a:extLst>
          </p:cNvPr>
          <p:cNvSpPr/>
          <p:nvPr/>
        </p:nvSpPr>
        <p:spPr>
          <a:xfrm>
            <a:off x="8817005" y="4334385"/>
            <a:ext cx="2715088" cy="45067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818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464152-77E7-FA05-7EAB-20981526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does this change the throughput and resource utilization?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1B5AA1-4C95-B582-3B18-0D4A22333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361490"/>
            <a:ext cx="10213848" cy="358140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Throughput</a:t>
            </a:r>
          </a:p>
          <a:p>
            <a:pPr lvl="1"/>
            <a:r>
              <a:rPr lang="en-US" altLang="zh-TW" sz="2400" dirty="0"/>
              <a:t>Baseline</a:t>
            </a:r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pPr marL="530352" lvl="1" indent="0">
              <a:buNone/>
            </a:pPr>
            <a:endParaRPr lang="en-US" altLang="zh-TW" sz="2400" dirty="0"/>
          </a:p>
          <a:p>
            <a:pPr lvl="1"/>
            <a:endParaRPr lang="en-US" altLang="zh-TW" sz="2400" dirty="0"/>
          </a:p>
          <a:p>
            <a:pPr lvl="1"/>
            <a:r>
              <a:rPr lang="en-US" altLang="zh-TW" sz="2400" dirty="0"/>
              <a:t>Lookup table</a:t>
            </a: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A9A4A5-E7EC-B06D-5A18-B42626F09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185"/>
          <a:stretch/>
        </p:blipFill>
        <p:spPr>
          <a:xfrm>
            <a:off x="4824189" y="2007108"/>
            <a:ext cx="7151962" cy="261447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055C3AC-1B8B-3CFE-D369-59813A2526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229"/>
          <a:stretch/>
        </p:blipFill>
        <p:spPr>
          <a:xfrm>
            <a:off x="4824189" y="4911803"/>
            <a:ext cx="7367811" cy="158201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8CBF39E4-90DB-71C2-5C64-D8C6BA16697B}"/>
              </a:ext>
            </a:extLst>
          </p:cNvPr>
          <p:cNvSpPr/>
          <p:nvPr/>
        </p:nvSpPr>
        <p:spPr>
          <a:xfrm>
            <a:off x="9945916" y="2473053"/>
            <a:ext cx="870456" cy="31586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6B69342-1446-1187-6B66-D36ADDA1A236}"/>
              </a:ext>
            </a:extLst>
          </p:cNvPr>
          <p:cNvSpPr/>
          <p:nvPr/>
        </p:nvSpPr>
        <p:spPr>
          <a:xfrm>
            <a:off x="10070884" y="5402181"/>
            <a:ext cx="870456" cy="31586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8DEEB2C-907A-F35F-5465-17761299BBD0}"/>
                  </a:ext>
                </a:extLst>
              </p:cNvPr>
              <p:cNvSpPr txBox="1"/>
              <p:nvPr/>
            </p:nvSpPr>
            <p:spPr>
              <a:xfrm>
                <a:off x="77724" y="3244334"/>
                <a:ext cx="60944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÷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7015172×10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𝑛𝑠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=14.25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8DEEB2C-907A-F35F-5465-17761299B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" y="3244334"/>
                <a:ext cx="60944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0FA224C-C18A-69A5-9CEF-025D97F04210}"/>
                  </a:ext>
                </a:extLst>
              </p:cNvPr>
              <p:cNvSpPr txBox="1"/>
              <p:nvPr/>
            </p:nvSpPr>
            <p:spPr>
              <a:xfrm>
                <a:off x="77724" y="5518142"/>
                <a:ext cx="60944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÷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1050116×10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𝑛𝑠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=95.22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0FA224C-C18A-69A5-9CEF-025D97F04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" y="5518142"/>
                <a:ext cx="609447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975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464152-77E7-FA05-7EAB-20981526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does this change the throughput and resource utilization?</a:t>
            </a:r>
            <a:endParaRPr lang="zh-TW" altLang="en-US" dirty="0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A695F801-944E-A810-35D3-0A57CE7A3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746060"/>
            <a:ext cx="4443984" cy="823912"/>
          </a:xfrm>
        </p:spPr>
        <p:txBody>
          <a:bodyPr/>
          <a:lstStyle/>
          <a:p>
            <a:r>
              <a:rPr lang="en-US" altLang="zh-TW" dirty="0"/>
              <a:t>Baseline</a:t>
            </a:r>
            <a:endParaRPr lang="zh-TW" altLang="en-US" dirty="0"/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3D50DC63-93E5-3800-E201-C3BEAB31E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746060"/>
            <a:ext cx="4443984" cy="823912"/>
          </a:xfrm>
        </p:spPr>
        <p:txBody>
          <a:bodyPr/>
          <a:lstStyle/>
          <a:p>
            <a:r>
              <a:rPr lang="en-US" altLang="zh-TW" dirty="0"/>
              <a:t>Lookup table</a:t>
            </a:r>
            <a:endParaRPr lang="zh-TW" altLang="en-US" dirty="0"/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F75A79C1-A875-3DB9-8BF5-3FE07D7FD2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41568" y="2710371"/>
            <a:ext cx="4303477" cy="2562225"/>
          </a:xfrm>
          <a:prstGeom prst="rect">
            <a:avLst/>
          </a:prstGeom>
        </p:spPr>
      </p:pic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319BDC68-BD3E-033E-7C24-29DF877B48C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27228" y="2710371"/>
            <a:ext cx="4239794" cy="2562225"/>
          </a:xfrm>
          <a:prstGeom prst="rect">
            <a:avLst/>
          </a:prstGeom>
        </p:spPr>
      </p:pic>
      <p:sp>
        <p:nvSpPr>
          <p:cNvPr id="20" name="文字版面配置區 8">
            <a:extLst>
              <a:ext uri="{FF2B5EF4-FFF2-40B4-BE49-F238E27FC236}">
                <a16:creationId xmlns:a16="http://schemas.microsoft.com/office/drawing/2014/main" id="{F071619D-5BAB-E5D9-B651-5E95D2FF932F}"/>
              </a:ext>
            </a:extLst>
          </p:cNvPr>
          <p:cNvSpPr txBox="1">
            <a:spLocks/>
          </p:cNvSpPr>
          <p:nvPr/>
        </p:nvSpPr>
        <p:spPr>
          <a:xfrm>
            <a:off x="1240438" y="5369027"/>
            <a:ext cx="10569152" cy="10672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3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From the above result, we can see that the throughput is greatly increased. Besides, the resource utilization also decreases a lot. Therefore, lookup table is very helpful for DFT. </a:t>
            </a:r>
            <a:endParaRPr lang="zh-TW" altLang="en-US" sz="2400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45E9A68B-1F1D-0720-99F4-C8A519AC230D}"/>
              </a:ext>
            </a:extLst>
          </p:cNvPr>
          <p:cNvSpPr/>
          <p:nvPr/>
        </p:nvSpPr>
        <p:spPr>
          <a:xfrm>
            <a:off x="3092355" y="4239709"/>
            <a:ext cx="2652690" cy="31586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37E9C4F4-0AA9-6038-7520-08F7830A40F5}"/>
              </a:ext>
            </a:extLst>
          </p:cNvPr>
          <p:cNvSpPr/>
          <p:nvPr/>
        </p:nvSpPr>
        <p:spPr>
          <a:xfrm>
            <a:off x="8214332" y="4251398"/>
            <a:ext cx="2652690" cy="31586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756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40CE7-08BD-FC5E-9E2E-587F2F94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I/O Array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888E43-E568-0C1F-095E-AC27D7C8B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3724"/>
            <a:ext cx="9601200" cy="416367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Original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dirty="0"/>
              <a:t>New</a:t>
            </a: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88C438-D233-1F06-1971-CE65F4EAC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066" y="1703724"/>
            <a:ext cx="4531311" cy="237297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8B50DB6-5E0F-F7D7-D75C-8D3A44375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066" y="4295486"/>
            <a:ext cx="8017398" cy="2323366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B742360-C9D4-161F-27E9-9481C464699A}"/>
              </a:ext>
            </a:extLst>
          </p:cNvPr>
          <p:cNvSpPr/>
          <p:nvPr/>
        </p:nvSpPr>
        <p:spPr>
          <a:xfrm>
            <a:off x="4495027" y="1703724"/>
            <a:ext cx="3823350" cy="26711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2F4DB3F-4F1C-13CF-9724-5FF799F21F24}"/>
              </a:ext>
            </a:extLst>
          </p:cNvPr>
          <p:cNvSpPr/>
          <p:nvPr/>
        </p:nvSpPr>
        <p:spPr>
          <a:xfrm>
            <a:off x="4495026" y="4318866"/>
            <a:ext cx="7309437" cy="24373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021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40CE7-08BD-FC5E-9E2E-587F2F94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does it change the performance?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1640DB2-0064-A72C-BA85-EE3DDFDD6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3923930"/>
            <a:ext cx="10062839" cy="1624614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The throughput is 1÷(1050116×10ns)=95.22. Compared to the throughput of the last question, 95.22, it doesn’t change. It is reasonable since the difference between them is where to output the new array.</a:t>
            </a:r>
            <a:endParaRPr lang="zh-TW" altLang="en-US" sz="2400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4E7CA9FB-6F66-2BCE-3CDB-535A657389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70832" y="1920905"/>
            <a:ext cx="9635133" cy="1381528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C2F4DB3F-4F1C-13CF-9724-5FF799F21F24}"/>
              </a:ext>
            </a:extLst>
          </p:cNvPr>
          <p:cNvSpPr/>
          <p:nvPr/>
        </p:nvSpPr>
        <p:spPr>
          <a:xfrm>
            <a:off x="6010183" y="2360579"/>
            <a:ext cx="772610" cy="30272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945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9EC704-2821-31CE-5DBD-D181DA5F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does the resource usage change?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3A384C-5465-9C23-1AB4-042416FA8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675039"/>
            <a:ext cx="4443984" cy="823912"/>
          </a:xfrm>
        </p:spPr>
        <p:txBody>
          <a:bodyPr/>
          <a:lstStyle/>
          <a:p>
            <a:r>
              <a:rPr lang="en-US" altLang="zh-TW" dirty="0"/>
              <a:t>Lookup table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349BC43-95D3-FB7A-180C-64C298AC3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675039"/>
            <a:ext cx="4443984" cy="823912"/>
          </a:xfrm>
        </p:spPr>
        <p:txBody>
          <a:bodyPr/>
          <a:lstStyle/>
          <a:p>
            <a:r>
              <a:rPr lang="en-US" altLang="zh-TW" dirty="0"/>
              <a:t>I/O Array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AF826CC8-A8B5-9AF4-6C39-96B815AC35B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24625" y="2645147"/>
            <a:ext cx="4445000" cy="2550631"/>
          </a:xfrm>
          <a:prstGeom prst="rect">
            <a:avLst/>
          </a:prstGeom>
        </p:spPr>
      </p:pic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F2EF9BE8-5FFC-CA6B-67A9-CAED50190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5539667"/>
            <a:ext cx="9013578" cy="963257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From the above tables, we can see that the LUT of multiplexer becomes smaller. Take a look at their tables.</a:t>
            </a:r>
            <a:endParaRPr lang="zh-TW" altLang="en-US" sz="2400" dirty="0"/>
          </a:p>
        </p:txBody>
      </p:sp>
      <p:pic>
        <p:nvPicPr>
          <p:cNvPr id="12" name="內容版面配置區 6">
            <a:extLst>
              <a:ext uri="{FF2B5EF4-FFF2-40B4-BE49-F238E27FC236}">
                <a16:creationId xmlns:a16="http://schemas.microsoft.com/office/drawing/2014/main" id="{491D0D01-C13E-0D69-53AF-61AF80767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370" y="2633553"/>
            <a:ext cx="4239794" cy="2562225"/>
          </a:xfrm>
          <a:prstGeom prst="rect">
            <a:avLst/>
          </a:prstGeom>
        </p:spPr>
      </p:pic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436B7D93-52B0-E2BC-C1DD-8BCB5205A6C3}"/>
              </a:ext>
            </a:extLst>
          </p:cNvPr>
          <p:cNvSpPr/>
          <p:nvPr/>
        </p:nvSpPr>
        <p:spPr>
          <a:xfrm>
            <a:off x="4776187" y="4216566"/>
            <a:ext cx="452762" cy="311046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986A7F1-27EB-6EEF-D5A0-01F27187FAB6}"/>
              </a:ext>
            </a:extLst>
          </p:cNvPr>
          <p:cNvSpPr/>
          <p:nvPr/>
        </p:nvSpPr>
        <p:spPr>
          <a:xfrm>
            <a:off x="10015492" y="4218003"/>
            <a:ext cx="452762" cy="311046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82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9EC704-2821-31CE-5DBD-D181DA5F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does the resource usage change?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3A384C-5465-9C23-1AB4-042416FA8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062480"/>
            <a:ext cx="4443984" cy="823912"/>
          </a:xfrm>
        </p:spPr>
        <p:txBody>
          <a:bodyPr/>
          <a:lstStyle/>
          <a:p>
            <a:r>
              <a:rPr lang="en-US" altLang="zh-TW" dirty="0"/>
              <a:t>Lookup table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349BC43-95D3-FB7A-180C-64C298AC3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062480"/>
            <a:ext cx="4443984" cy="823912"/>
          </a:xfrm>
        </p:spPr>
        <p:txBody>
          <a:bodyPr/>
          <a:lstStyle/>
          <a:p>
            <a:r>
              <a:rPr lang="en-US" altLang="zh-TW" dirty="0"/>
              <a:t>I/O Array</a:t>
            </a:r>
            <a:endParaRPr lang="zh-TW" altLang="en-US" dirty="0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F2EF9BE8-5FFC-CA6B-67A9-CAED50190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09455" y="5828247"/>
            <a:ext cx="10169371" cy="1054922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/>
              <a:t>We can see that real_sample_address0 and imag_sample_address0 are gone. I think that it is because we write output to another array in this case, we don’t need to access the address based on the read/write state. </a:t>
            </a:r>
            <a:endParaRPr lang="zh-TW" altLang="en-US" sz="2400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6DE2AA4-8470-266B-4594-1DCC7A330B0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371600" y="2019691"/>
            <a:ext cx="9871968" cy="3775829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0D60821B-6129-F0E4-1A97-17A3548C6F6F}"/>
              </a:ext>
            </a:extLst>
          </p:cNvPr>
          <p:cNvSpPr/>
          <p:nvPr/>
        </p:nvSpPr>
        <p:spPr>
          <a:xfrm>
            <a:off x="1473693" y="4269278"/>
            <a:ext cx="1518081" cy="28496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98E9A273-08F3-6275-C5BA-D9BF92C7E7F8}"/>
              </a:ext>
            </a:extLst>
          </p:cNvPr>
          <p:cNvSpPr/>
          <p:nvPr/>
        </p:nvSpPr>
        <p:spPr>
          <a:xfrm>
            <a:off x="1473693" y="5114137"/>
            <a:ext cx="1518081" cy="28496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719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464263-3810-13B9-A2EA-04AD62913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Loop optimization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F8EEB0A-702D-0922-3BCD-C8525097E2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52863"/>
          <a:stretch/>
        </p:blipFill>
        <p:spPr>
          <a:xfrm>
            <a:off x="1147057" y="1894140"/>
            <a:ext cx="5199814" cy="153486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11E0F30-47C3-4166-84DC-D9EF37A79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977" y="1717089"/>
            <a:ext cx="5317023" cy="4923408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6FC0C9A7-9400-892A-EFCF-29D1AB177B8D}"/>
              </a:ext>
            </a:extLst>
          </p:cNvPr>
          <p:cNvSpPr/>
          <p:nvPr/>
        </p:nvSpPr>
        <p:spPr>
          <a:xfrm>
            <a:off x="7679185" y="3060505"/>
            <a:ext cx="1970842" cy="36849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741B70D-E3CE-55F7-FC5A-5EC3A1AE46C5}"/>
              </a:ext>
            </a:extLst>
          </p:cNvPr>
          <p:cNvSpPr/>
          <p:nvPr/>
        </p:nvSpPr>
        <p:spPr>
          <a:xfrm>
            <a:off x="7201271" y="5803706"/>
            <a:ext cx="4810216" cy="30413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F377C155-E661-2605-6194-42970777F026}"/>
              </a:ext>
            </a:extLst>
          </p:cNvPr>
          <p:cNvSpPr/>
          <p:nvPr/>
        </p:nvSpPr>
        <p:spPr>
          <a:xfrm>
            <a:off x="7201271" y="6222101"/>
            <a:ext cx="4810216" cy="30413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26CCEA9B-49E5-A61F-3F7B-88B5C28E6132}"/>
              </a:ext>
            </a:extLst>
          </p:cNvPr>
          <p:cNvSpPr txBox="1">
            <a:spLocks/>
          </p:cNvSpPr>
          <p:nvPr/>
        </p:nvSpPr>
        <p:spPr>
          <a:xfrm>
            <a:off x="1262184" y="3672423"/>
            <a:ext cx="4961063" cy="263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To apply loop unroll and array partition, I exchange the outer loop and inner loop so that the inner loop can write to different element if unrolled.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27145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BB54E2-3866-CCBA-CA34-F36030CBA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/>
              <a:t>Plot the performance in terms of number of DFT operations per second (throughput) versus the unroll and array partitioning factor. </a:t>
            </a:r>
            <a:endParaRPr lang="zh-TW" altLang="en-US" sz="3200" dirty="0"/>
          </a:p>
        </p:txBody>
      </p:sp>
      <p:graphicFrame>
        <p:nvGraphicFramePr>
          <p:cNvPr id="15" name="內容版面配置區 14">
            <a:extLst>
              <a:ext uri="{FF2B5EF4-FFF2-40B4-BE49-F238E27FC236}">
                <a16:creationId xmlns:a16="http://schemas.microsoft.com/office/drawing/2014/main" id="{142862FA-10EB-A94D-F302-89E0919F8C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627858"/>
              </p:ext>
            </p:extLst>
          </p:nvPr>
        </p:nvGraphicFramePr>
        <p:xfrm>
          <a:off x="1371600" y="2285999"/>
          <a:ext cx="9601200" cy="4256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854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0AFEED-CEAC-4C5B-1375-BA63670F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1939"/>
          </a:xfrm>
        </p:spPr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02FC58-A237-AE04-E74C-72989AFA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9409"/>
            <a:ext cx="9601200" cy="4197991"/>
          </a:xfrm>
        </p:spPr>
        <p:txBody>
          <a:bodyPr/>
          <a:lstStyle/>
          <a:p>
            <a:r>
              <a:rPr lang="en-US" altLang="zh-TW" dirty="0"/>
              <a:t>Briefly introduction to the algorithm or overall system</a:t>
            </a:r>
          </a:p>
          <a:p>
            <a:r>
              <a:rPr lang="en-US" altLang="zh-TW" dirty="0"/>
              <a:t>Explain the original code/system/pragmas and how you implement it</a:t>
            </a:r>
          </a:p>
          <a:p>
            <a:r>
              <a:rPr lang="en-US" altLang="zh-TW" dirty="0"/>
              <a:t>Analyze the timing/performance/utilization</a:t>
            </a:r>
          </a:p>
          <a:p>
            <a:r>
              <a:rPr lang="en-US" altLang="zh-TW" dirty="0"/>
              <a:t>Explain what you observed and learned</a:t>
            </a:r>
          </a:p>
          <a:p>
            <a:r>
              <a:rPr lang="en-US" altLang="zh-TW" dirty="0"/>
              <a:t>Explain what problem you encountered and how you solved it</a:t>
            </a:r>
          </a:p>
          <a:p>
            <a:r>
              <a:rPr lang="en-US" altLang="zh-TW" dirty="0"/>
              <a:t>Two questions to test the key learning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96240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CFC327-CDFA-3E58-A6BC-C8029B110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58788"/>
            <a:ext cx="9601200" cy="4908612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There are two things I want to discuss</a:t>
            </a:r>
            <a:r>
              <a:rPr lang="zh-TW" altLang="en-US" sz="2400" dirty="0"/>
              <a:t> </a:t>
            </a:r>
            <a:r>
              <a:rPr lang="en-US" altLang="zh-TW" sz="2400" dirty="0"/>
              <a:t>about </a:t>
            </a:r>
            <a:r>
              <a:rPr lang="en-US" altLang="zh-TW" sz="2400" b="1" dirty="0"/>
              <a:t>array partitioning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The first thing is that the iteration latency of WRITE_LOOP. We can see that after array partitioning is set, the iteration increases from 2 to 3.</a:t>
            </a:r>
          </a:p>
          <a:p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3C2ED58-5210-810D-4533-EB70DCD7C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656" y="2905217"/>
            <a:ext cx="8275087" cy="170529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4D99302-E183-701E-FF92-D77246137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656" y="4769343"/>
            <a:ext cx="8305963" cy="1564874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35159DAC-9213-270E-B783-A49CD99769BF}"/>
              </a:ext>
            </a:extLst>
          </p:cNvPr>
          <p:cNvSpPr/>
          <p:nvPr/>
        </p:nvSpPr>
        <p:spPr>
          <a:xfrm>
            <a:off x="9916358" y="4054803"/>
            <a:ext cx="393385" cy="33964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0C99481-14A1-3905-378D-B66ED1DC5187}"/>
              </a:ext>
            </a:extLst>
          </p:cNvPr>
          <p:cNvSpPr/>
          <p:nvPr/>
        </p:nvSpPr>
        <p:spPr>
          <a:xfrm>
            <a:off x="9960651" y="5876205"/>
            <a:ext cx="393385" cy="33964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775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C4651373-D8E5-ECAF-7390-41650F5E1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889" y="2944427"/>
            <a:ext cx="9321121" cy="3795204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10C99481-14A1-3905-378D-B66ED1DC5187}"/>
              </a:ext>
            </a:extLst>
          </p:cNvPr>
          <p:cNvSpPr/>
          <p:nvPr/>
        </p:nvSpPr>
        <p:spPr>
          <a:xfrm>
            <a:off x="7563680" y="5174870"/>
            <a:ext cx="470611" cy="52459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DBB91250-609A-7606-915B-F06EACC7C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601" y="118369"/>
            <a:ext cx="7577090" cy="2653700"/>
          </a:xfrm>
          <a:prstGeom prst="rect">
            <a:avLst/>
          </a:prstGeom>
        </p:spPr>
      </p:pic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1F41B5A7-5017-300C-942E-1B683135958F}"/>
              </a:ext>
            </a:extLst>
          </p:cNvPr>
          <p:cNvSpPr/>
          <p:nvPr/>
        </p:nvSpPr>
        <p:spPr>
          <a:xfrm>
            <a:off x="1542808" y="5174870"/>
            <a:ext cx="784859" cy="363316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481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C82ECCF-7EAE-520E-51FA-5D88AA706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332" y="4215747"/>
            <a:ext cx="8226255" cy="1566676"/>
          </a:xfrm>
          <a:prstGeom prst="rect">
            <a:avLst/>
          </a:prstGeom>
        </p:spPr>
      </p:pic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CFC327-CDFA-3E58-A6BC-C8029B110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25118"/>
            <a:ext cx="9601200" cy="4642282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The second thing is that the latency of factor 2 is twice larger than that of factor 4.</a:t>
            </a:r>
            <a:endParaRPr lang="zh-TW" altLang="en-US" sz="2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4D99302-E183-701E-FF92-D77246137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624" y="2366752"/>
            <a:ext cx="8305963" cy="1564874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35159DAC-9213-270E-B783-A49CD99769BF}"/>
              </a:ext>
            </a:extLst>
          </p:cNvPr>
          <p:cNvSpPr/>
          <p:nvPr/>
        </p:nvSpPr>
        <p:spPr>
          <a:xfrm>
            <a:off x="7261935" y="3249227"/>
            <a:ext cx="772356" cy="23960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7588D9D-4B90-04CB-E920-AC3FE7E6B3F3}"/>
              </a:ext>
            </a:extLst>
          </p:cNvPr>
          <p:cNvSpPr/>
          <p:nvPr/>
        </p:nvSpPr>
        <p:spPr>
          <a:xfrm>
            <a:off x="7261935" y="5095135"/>
            <a:ext cx="772356" cy="23960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377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45AFF7C5-D740-168C-A66B-BC9437EC027C}"/>
              </a:ext>
            </a:extLst>
          </p:cNvPr>
          <p:cNvGrpSpPr/>
          <p:nvPr/>
        </p:nvGrpSpPr>
        <p:grpSpPr>
          <a:xfrm>
            <a:off x="893685" y="221942"/>
            <a:ext cx="5202315" cy="4660775"/>
            <a:chOff x="0" y="-1"/>
            <a:chExt cx="3671056" cy="3429002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CF00ACC0-917C-4C4F-C98A-7D9BC8097D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0593" b="31076"/>
            <a:stretch/>
          </p:blipFill>
          <p:spPr>
            <a:xfrm>
              <a:off x="0" y="1"/>
              <a:ext cx="1704513" cy="3429000"/>
            </a:xfrm>
            <a:prstGeom prst="rect">
              <a:avLst/>
            </a:prstGeom>
          </p:spPr>
        </p:pic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7529C767-9A30-A0C8-22BE-03D3E050FF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4653" r="41339" b="31076"/>
            <a:stretch/>
          </p:blipFill>
          <p:spPr>
            <a:xfrm>
              <a:off x="1562469" y="-1"/>
              <a:ext cx="2108587" cy="3429001"/>
            </a:xfrm>
            <a:prstGeom prst="rect">
              <a:avLst/>
            </a:prstGeom>
          </p:spPr>
        </p:pic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28E6F13E-C5C7-712C-D1DC-6850429723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74021" r="18453" b="7116"/>
          <a:stretch/>
        </p:blipFill>
        <p:spPr>
          <a:xfrm>
            <a:off x="1106706" y="5193436"/>
            <a:ext cx="10813870" cy="1442620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4C0F73F4-DC1F-8E44-F1B9-9690DD1EFAA8}"/>
              </a:ext>
            </a:extLst>
          </p:cNvPr>
          <p:cNvGrpSpPr/>
          <p:nvPr/>
        </p:nvGrpSpPr>
        <p:grpSpPr>
          <a:xfrm>
            <a:off x="6169981" y="221941"/>
            <a:ext cx="5750595" cy="4971495"/>
            <a:chOff x="6523425" y="69582"/>
            <a:chExt cx="4734803" cy="3359418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02C937D-AE42-7041-3528-D3D1C2855E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3993" r="20098" b="30364"/>
            <a:stretch/>
          </p:blipFill>
          <p:spPr>
            <a:xfrm>
              <a:off x="8254616" y="69582"/>
              <a:ext cx="3003612" cy="3359418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9623C952-41A8-CE00-85CF-B268C38E80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r="79304" b="30364"/>
            <a:stretch/>
          </p:blipFill>
          <p:spPr>
            <a:xfrm>
              <a:off x="6523425" y="69582"/>
              <a:ext cx="1731191" cy="3359418"/>
            </a:xfrm>
            <a:prstGeom prst="rect">
              <a:avLst/>
            </a:prstGeom>
          </p:spPr>
        </p:pic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6C1FAFF3-A505-9B91-5119-34B5DEDB23AA}"/>
              </a:ext>
            </a:extLst>
          </p:cNvPr>
          <p:cNvSpPr/>
          <p:nvPr/>
        </p:nvSpPr>
        <p:spPr>
          <a:xfrm>
            <a:off x="4696289" y="5794943"/>
            <a:ext cx="301839" cy="38391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E206E79-C461-2121-3A52-56B3B9901AAC}"/>
              </a:ext>
            </a:extLst>
          </p:cNvPr>
          <p:cNvSpPr/>
          <p:nvPr/>
        </p:nvSpPr>
        <p:spPr>
          <a:xfrm>
            <a:off x="8941295" y="5794943"/>
            <a:ext cx="301839" cy="38391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8A52D3F-311C-6D95-7D22-98CDF3C8801A}"/>
              </a:ext>
            </a:extLst>
          </p:cNvPr>
          <p:cNvSpPr/>
          <p:nvPr/>
        </p:nvSpPr>
        <p:spPr>
          <a:xfrm>
            <a:off x="1224727" y="2982202"/>
            <a:ext cx="1083467" cy="37355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66E66839-86DA-6453-14C6-089387156ABF}"/>
              </a:ext>
            </a:extLst>
          </p:cNvPr>
          <p:cNvSpPr/>
          <p:nvPr/>
        </p:nvSpPr>
        <p:spPr>
          <a:xfrm>
            <a:off x="6353958" y="3068758"/>
            <a:ext cx="1083467" cy="84629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892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內容版面配置區 14">
            <a:extLst>
              <a:ext uri="{FF2B5EF4-FFF2-40B4-BE49-F238E27FC236}">
                <a16:creationId xmlns:a16="http://schemas.microsoft.com/office/drawing/2014/main" id="{142862FA-10EB-A94D-F302-89E0919F8C3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2510970"/>
              </p:ext>
            </p:extLst>
          </p:nvPr>
        </p:nvGraphicFramePr>
        <p:xfrm>
          <a:off x="1629053" y="1460377"/>
          <a:ext cx="4448175" cy="4185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8FA163-D3C2-2C07-FBE6-5F7111E5A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2856" y="1460376"/>
            <a:ext cx="4447786" cy="4185822"/>
          </a:xfrm>
        </p:spPr>
        <p:txBody>
          <a:bodyPr anchor="ctr">
            <a:normAutofit/>
          </a:bodyPr>
          <a:lstStyle/>
          <a:p>
            <a:r>
              <a:rPr lang="en-US" altLang="zh-TW" sz="2400" dirty="0"/>
              <a:t>Now, I want to discuss the performance of “</a:t>
            </a:r>
            <a:r>
              <a:rPr lang="en-US" altLang="zh-TW" sz="2400" b="1" dirty="0"/>
              <a:t>loop unrolling</a:t>
            </a:r>
            <a:r>
              <a:rPr lang="en-US" altLang="zh-TW" sz="2400" dirty="0"/>
              <a:t>” and “</a:t>
            </a:r>
            <a:r>
              <a:rPr lang="en-US" altLang="zh-TW" sz="2400" b="1" dirty="0"/>
              <a:t>both</a:t>
            </a:r>
            <a:r>
              <a:rPr lang="en-US" altLang="zh-TW" sz="2400" dirty="0"/>
              <a:t>”. </a:t>
            </a:r>
          </a:p>
          <a:p>
            <a:r>
              <a:rPr lang="en-US" altLang="zh-TW" sz="2400" dirty="0"/>
              <a:t>We can see that the “</a:t>
            </a:r>
            <a:r>
              <a:rPr lang="en-US" altLang="zh-TW" sz="2400" b="1" dirty="0"/>
              <a:t>loop</a:t>
            </a:r>
            <a:r>
              <a:rPr lang="en-US" altLang="zh-TW" sz="2400" dirty="0"/>
              <a:t> </a:t>
            </a:r>
            <a:r>
              <a:rPr lang="en-US" altLang="zh-TW" sz="2400" b="1" dirty="0"/>
              <a:t>unrolling</a:t>
            </a:r>
            <a:r>
              <a:rPr lang="en-US" altLang="zh-TW" sz="2400" dirty="0"/>
              <a:t>” result of factor 2 is a bit better than the result of “</a:t>
            </a:r>
            <a:r>
              <a:rPr lang="en-US" altLang="zh-TW" sz="2400" b="1" dirty="0"/>
              <a:t>both</a:t>
            </a:r>
            <a:r>
              <a:rPr lang="en-US" altLang="zh-TW" sz="2400" dirty="0"/>
              <a:t>”. However, it is not the case in factor 4 and 8.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6356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1443EDE-1B58-1FA8-F802-7511E8404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736847"/>
            <a:ext cx="10622132" cy="4745663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Let’s take a look at the performance tables of factor 2 </a:t>
            </a:r>
          </a:p>
          <a:p>
            <a:r>
              <a:rPr lang="en-US" altLang="zh-TW" sz="2400" dirty="0"/>
              <a:t>From this table, we can see that the only difference is the WRITE_LOOP. The latency of DFT_OUTER_LOOP is the same. I guess it is because the memory is 2-port, the data can be written at the same time.</a:t>
            </a:r>
            <a:endParaRPr lang="zh-TW" altLang="en-US" sz="2400" dirty="0"/>
          </a:p>
          <a:p>
            <a:endParaRPr lang="zh-TW" altLang="en-US" sz="2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DD060EC-B676-AEC1-D76B-A51259255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873" y="2600620"/>
            <a:ext cx="8777389" cy="165675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97C5117-06D0-112C-754D-03094D5F0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874" y="4712730"/>
            <a:ext cx="8777388" cy="1539559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006D3442-5424-1168-0658-B02B6896ED60}"/>
              </a:ext>
            </a:extLst>
          </p:cNvPr>
          <p:cNvSpPr/>
          <p:nvPr/>
        </p:nvSpPr>
        <p:spPr>
          <a:xfrm>
            <a:off x="7856740" y="3861786"/>
            <a:ext cx="408371" cy="27312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76AE53C-94A3-0004-30EA-EBDEA25D0125}"/>
              </a:ext>
            </a:extLst>
          </p:cNvPr>
          <p:cNvSpPr/>
          <p:nvPr/>
        </p:nvSpPr>
        <p:spPr>
          <a:xfrm>
            <a:off x="7856740" y="5838546"/>
            <a:ext cx="408371" cy="27312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300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7CC7C94-53E3-A7D9-1C68-BC28C4BF0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403" y="4607511"/>
            <a:ext cx="8848840" cy="2029090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0248277E-8221-FA5A-6D04-45386C2DD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712" y="2411420"/>
            <a:ext cx="8764550" cy="1867879"/>
          </a:xfrm>
          <a:prstGeom prst="rect">
            <a:avLst/>
          </a:prstGeom>
        </p:spPr>
      </p:pic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1443EDE-1B58-1FA8-F802-7511E8404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736847"/>
            <a:ext cx="10622132" cy="4745663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Let’s take a look at the performance tables of factor 4 </a:t>
            </a:r>
          </a:p>
          <a:p>
            <a:r>
              <a:rPr lang="en-US" altLang="zh-TW" sz="2400" dirty="0"/>
              <a:t>From this table, we can see that the decrease in </a:t>
            </a:r>
            <a:r>
              <a:rPr lang="en-US" altLang="zh-TW" sz="2400" dirty="0" err="1"/>
              <a:t>dft_compute</a:t>
            </a:r>
            <a:r>
              <a:rPr lang="en-US" altLang="zh-TW" sz="2400" dirty="0"/>
              <a:t> is larger than the increase in WRITE_LOOP. Therefore, the overall latency is decreased.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99933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1443EDE-1B58-1FA8-F802-7511E8404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736847"/>
            <a:ext cx="10622132" cy="4745663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To know where the improvement comes from, let’s take a look at the schedule viewer of factor 8.</a:t>
            </a:r>
          </a:p>
          <a:p>
            <a:r>
              <a:rPr lang="en-US" altLang="zh-TW" sz="2400" dirty="0"/>
              <a:t>We can see that write operation with array partitioning is done in parallel, so the latency is reduced.</a:t>
            </a: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DBC93D7-5155-C8B8-C02F-F5D349ABF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550" y="2451166"/>
            <a:ext cx="6848131" cy="195566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B304958-AC51-D0DD-4230-44B87BB45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550" y="4578214"/>
            <a:ext cx="6848131" cy="209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48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FB6EB6-25D6-56D7-E875-98FAB2088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Dataflow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FF6659-B793-6810-B379-6862EB319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840245" cy="358140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I apply the dataflow pragma to my top function. The top function includes </a:t>
            </a:r>
            <a:r>
              <a:rPr lang="en-US" altLang="zh-TW" sz="2400" b="1" dirty="0"/>
              <a:t>read</a:t>
            </a:r>
            <a:r>
              <a:rPr lang="en-US" altLang="zh-TW" sz="2400" dirty="0"/>
              <a:t>, </a:t>
            </a:r>
            <a:r>
              <a:rPr lang="en-US" altLang="zh-TW" sz="2400" b="1" dirty="0" err="1"/>
              <a:t>dft_compute</a:t>
            </a:r>
            <a:r>
              <a:rPr lang="en-US" altLang="zh-TW" sz="2400" dirty="0"/>
              <a:t>, and </a:t>
            </a:r>
            <a:r>
              <a:rPr lang="en-US" altLang="zh-TW" sz="2400" b="1" dirty="0"/>
              <a:t>write</a:t>
            </a:r>
            <a:r>
              <a:rPr lang="en-US" altLang="zh-TW" sz="2400" dirty="0"/>
              <a:t> functions. I encountered a problem when doing co-simulation on the synthesized result without pipeline, so I enable pipeline at first. </a:t>
            </a:r>
          </a:p>
          <a:p>
            <a:r>
              <a:rPr lang="en-US" altLang="zh-TW" sz="2400" dirty="0"/>
              <a:t>Now, let’s compare the performance with and without dataflow.</a:t>
            </a:r>
          </a:p>
          <a:p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98F0B04-A07C-E3E1-B62A-AAD603CE7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953" y="902098"/>
            <a:ext cx="2819906" cy="550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34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FB6EB6-25D6-56D7-E875-98FAB2088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Dataflow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FF6659-B793-6810-B379-6862EB319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160" y="5429249"/>
            <a:ext cx="9306316" cy="1485901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We can see that although the latency of 3 submodules is the same, the total latency is different. Besides, the interval is smaller.</a:t>
            </a:r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269F759-EFD6-113E-ACEA-C7ACBE45A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60" y="1776064"/>
            <a:ext cx="9137639" cy="144182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0514204-0412-82C4-72AD-F9A012917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60" y="3498911"/>
            <a:ext cx="9139206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3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E7A824-FEF8-A236-7123-414F4D9E8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cap="none" dirty="0"/>
              <a:t>Briefly Introduction to the Algorithm or Overall System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CB1447-1E4F-D5BF-AD41-6EE4468634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3835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FB6EB6-25D6-56D7-E875-98FAB2088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Dataflow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9F1802-ADB0-7572-D525-1AF8E09E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02316"/>
            <a:ext cx="4443984" cy="823912"/>
          </a:xfrm>
        </p:spPr>
        <p:txBody>
          <a:bodyPr/>
          <a:lstStyle/>
          <a:p>
            <a:r>
              <a:rPr lang="en-US" altLang="zh-TW" dirty="0"/>
              <a:t>without dataflow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FF6659-B793-6810-B379-6862EB319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3996" y="5317284"/>
            <a:ext cx="9876408" cy="1381094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We can see that with dataflow, we will need more BRAM. </a:t>
            </a:r>
          </a:p>
          <a:p>
            <a:r>
              <a:rPr lang="en-US" altLang="zh-TW" sz="2400" dirty="0"/>
              <a:t>I also have tried to change my code into more submodules, but end up less efficient.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2377D5EC-7E60-0A39-6FF0-707D332FA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142379"/>
            <a:ext cx="4443984" cy="823912"/>
          </a:xfrm>
        </p:spPr>
        <p:txBody>
          <a:bodyPr/>
          <a:lstStyle/>
          <a:p>
            <a:r>
              <a:rPr lang="en-US" altLang="zh-TW" dirty="0"/>
              <a:t>with dataflow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EEC339C-E6E7-D708-071B-64B7675D708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691549" y="2215505"/>
            <a:ext cx="4858887" cy="277990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32AAF9D-6135-4A78-0A12-C867F3353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456" y="2193601"/>
            <a:ext cx="4859836" cy="2779901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5903571-B40E-8EFD-87FB-85C542C7D542}"/>
              </a:ext>
            </a:extLst>
          </p:cNvPr>
          <p:cNvSpPr/>
          <p:nvPr/>
        </p:nvSpPr>
        <p:spPr>
          <a:xfrm>
            <a:off x="3331003" y="4128116"/>
            <a:ext cx="408371" cy="27312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A53D2894-C794-BF8A-3813-8F56D10BFC9F}"/>
              </a:ext>
            </a:extLst>
          </p:cNvPr>
          <p:cNvSpPr/>
          <p:nvPr/>
        </p:nvSpPr>
        <p:spPr>
          <a:xfrm>
            <a:off x="8620219" y="4145871"/>
            <a:ext cx="408371" cy="27312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596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1E256F-9AA1-A985-8EA1-70664E76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 Best architecture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A31788-E0C3-8DD4-8F86-230E75FECB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The best architecture of mine is the one with smallest interval, that is the result with dataflow in the previous question.</a:t>
            </a:r>
          </a:p>
          <a:p>
            <a:r>
              <a:rPr lang="en-US" altLang="zh-TW" sz="2400" dirty="0"/>
              <a:t>Throughput </a:t>
            </a:r>
            <a:endParaRPr lang="zh-TW" altLang="en-US" sz="24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A828B06-AF68-E261-52DF-F9987F8A7B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16377" y="1737166"/>
            <a:ext cx="4860104" cy="47605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7">
                <a:extLst>
                  <a:ext uri="{FF2B5EF4-FFF2-40B4-BE49-F238E27FC236}">
                    <a16:creationId xmlns:a16="http://schemas.microsoft.com/office/drawing/2014/main" id="{5108F61F-346F-A9CD-AFF8-6CF863E57F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896567"/>
                  </p:ext>
                </p:extLst>
              </p:nvPr>
            </p:nvGraphicFramePr>
            <p:xfrm>
              <a:off x="1632505" y="4927106"/>
              <a:ext cx="4740112" cy="144615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92435">
                      <a:extLst>
                        <a:ext uri="{9D8B030D-6E8A-4147-A177-3AD203B41FA5}">
                          <a16:colId xmlns:a16="http://schemas.microsoft.com/office/drawing/2014/main" val="1332912682"/>
                        </a:ext>
                      </a:extLst>
                    </a:gridCol>
                    <a:gridCol w="3247677">
                      <a:extLst>
                        <a:ext uri="{9D8B030D-6E8A-4147-A177-3AD203B41FA5}">
                          <a16:colId xmlns:a16="http://schemas.microsoft.com/office/drawing/2014/main" val="3163113459"/>
                        </a:ext>
                      </a:extLst>
                    </a:gridCol>
                  </a:tblGrid>
                  <a:tr h="525735">
                    <a:tc>
                      <a:txBody>
                        <a:bodyPr/>
                        <a:lstStyle/>
                        <a:p>
                          <a:pPr marL="304800" algn="ctr"/>
                          <a:r>
                            <a:rPr lang="en-US" sz="2400" kern="100" dirty="0">
                              <a:effectLst/>
                              <a:latin typeface="Calibri" panose="020F0502020204030204" pitchFamily="34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original</a:t>
                          </a:r>
                          <a:endParaRPr lang="zh-TW" sz="2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30480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1÷10501160</m:t>
                                </m:r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𝑛𝑠</m:t>
                                </m:r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=95.23</m:t>
                                </m:r>
                              </m:oMath>
                            </m:oMathPara>
                          </a14:m>
                          <a:endParaRPr lang="zh-TW" sz="24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76930131"/>
                      </a:ext>
                    </a:extLst>
                  </a:tr>
                  <a:tr h="525735">
                    <a:tc>
                      <a:txBody>
                        <a:bodyPr/>
                        <a:lstStyle/>
                        <a:p>
                          <a:pPr marL="304800" algn="ctr"/>
                          <a:r>
                            <a:rPr lang="en-US" sz="2400" kern="100" dirty="0">
                              <a:effectLst/>
                              <a:latin typeface="Calibri" panose="020F0502020204030204" pitchFamily="34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last</a:t>
                          </a:r>
                          <a:endParaRPr lang="zh-TW" sz="2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30480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1÷82500</m:t>
                                </m:r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𝑛𝑠</m:t>
                                </m:r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=12121.21</m:t>
                                </m:r>
                              </m:oMath>
                            </m:oMathPara>
                          </a14:m>
                          <a:endParaRPr lang="zh-TW" sz="2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604581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7">
                <a:extLst>
                  <a:ext uri="{FF2B5EF4-FFF2-40B4-BE49-F238E27FC236}">
                    <a16:creationId xmlns:a16="http://schemas.microsoft.com/office/drawing/2014/main" id="{5108F61F-346F-A9CD-AFF8-6CF863E57F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896567"/>
                  </p:ext>
                </p:extLst>
              </p:nvPr>
            </p:nvGraphicFramePr>
            <p:xfrm>
              <a:off x="1632505" y="4927106"/>
              <a:ext cx="4740112" cy="144615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92435">
                      <a:extLst>
                        <a:ext uri="{9D8B030D-6E8A-4147-A177-3AD203B41FA5}">
                          <a16:colId xmlns:a16="http://schemas.microsoft.com/office/drawing/2014/main" val="1332912682"/>
                        </a:ext>
                      </a:extLst>
                    </a:gridCol>
                    <a:gridCol w="3247677">
                      <a:extLst>
                        <a:ext uri="{9D8B030D-6E8A-4147-A177-3AD203B41FA5}">
                          <a16:colId xmlns:a16="http://schemas.microsoft.com/office/drawing/2014/main" val="3163113459"/>
                        </a:ext>
                      </a:extLst>
                    </a:gridCol>
                  </a:tblGrid>
                  <a:tr h="723075">
                    <a:tc>
                      <a:txBody>
                        <a:bodyPr/>
                        <a:lstStyle/>
                        <a:p>
                          <a:pPr marL="304800" algn="ctr"/>
                          <a:r>
                            <a:rPr lang="en-US" sz="2400" kern="100" dirty="0">
                              <a:effectLst/>
                              <a:latin typeface="Calibri" panose="020F0502020204030204" pitchFamily="34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original</a:t>
                          </a:r>
                          <a:endParaRPr lang="zh-TW" sz="2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6067" t="-12605" r="-375" b="-103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6930131"/>
                      </a:ext>
                    </a:extLst>
                  </a:tr>
                  <a:tr h="723075">
                    <a:tc>
                      <a:txBody>
                        <a:bodyPr/>
                        <a:lstStyle/>
                        <a:p>
                          <a:pPr marL="304800" algn="ctr"/>
                          <a:r>
                            <a:rPr lang="en-US" sz="2400" kern="100" dirty="0">
                              <a:effectLst/>
                              <a:latin typeface="Calibri" panose="020F0502020204030204" pitchFamily="34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last</a:t>
                          </a:r>
                          <a:endParaRPr lang="zh-TW" sz="2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6067" t="-112605" r="-375" b="-3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04581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96085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D333AD-95C4-E06C-3D00-F79FD669C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 Best architecture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4D557E-A7CD-E6CB-5238-8EC9753E1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5240"/>
            <a:ext cx="4443984" cy="823912"/>
          </a:xfrm>
        </p:spPr>
        <p:txBody>
          <a:bodyPr/>
          <a:lstStyle/>
          <a:p>
            <a:r>
              <a:rPr lang="en-US" altLang="zh-TW" dirty="0"/>
              <a:t>original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091E82-8F31-4CB6-AE22-0696788BA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26092" y="5867400"/>
            <a:ext cx="9506505" cy="754602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/>
              <a:t>We can see that the throughput increases a lot, but the resource utilization also increases about 10 times of the original usage.</a:t>
            </a:r>
            <a:endParaRPr lang="zh-TW" altLang="en-US" sz="2400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7D4AE7E-5E96-0EBE-0977-D40B219C6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15240"/>
            <a:ext cx="4443984" cy="823912"/>
          </a:xfrm>
        </p:spPr>
        <p:txBody>
          <a:bodyPr/>
          <a:lstStyle/>
          <a:p>
            <a:r>
              <a:rPr lang="en-US" altLang="zh-TW" dirty="0"/>
              <a:t>last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50EAFD4-F52F-8F73-422F-32C72259F8F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620528" y="2430404"/>
            <a:ext cx="5326613" cy="304750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C9BC629-711C-C356-5320-E82EBAE21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798" y="2430404"/>
            <a:ext cx="5042467" cy="304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883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4CC000-34EA-5540-E778-EB56733F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6. Streaming interface synthesis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A3B418D-1AD6-A3FF-88A6-BB59CEA7B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425" y="1620173"/>
            <a:ext cx="8859377" cy="512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26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96E19F-DF3D-4686-C4CF-52C17C1A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/>
              <a:t>Describe the major changes that you made to your code to implement the streaming interface. What benefits does the streaming interface provide? What are the drawbacks?</a:t>
            </a:r>
            <a:endParaRPr lang="zh-TW" altLang="en-US" sz="2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00BF72-5732-DA63-D830-BEFA1DC7B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951825"/>
            <a:ext cx="8012097" cy="358140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I use 4 arrays to store the input streams and output streams. </a:t>
            </a:r>
          </a:p>
          <a:p>
            <a:r>
              <a:rPr lang="en-US" altLang="zh-TW" sz="2400" dirty="0"/>
              <a:t>We must finish calculating a value before writing it into stream, so I use arrays to store the temporary value.</a:t>
            </a:r>
          </a:p>
          <a:p>
            <a:r>
              <a:rPr lang="en-US" altLang="zh-TW" sz="2400" dirty="0"/>
              <a:t>real and </a:t>
            </a:r>
            <a:r>
              <a:rPr lang="en-US" altLang="zh-TW" sz="2400" dirty="0" err="1"/>
              <a:t>imag</a:t>
            </a:r>
            <a:r>
              <a:rPr lang="en-US" altLang="zh-TW" sz="2400" dirty="0"/>
              <a:t> must be loaded first. Otherwise, they need to be read in the DFT_OUTER_LOOP, and we cannot perform pipeline to lower the latency. </a:t>
            </a: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A91BC03-DB7F-C3CD-6A4A-CABD0021EC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00" t="39986" r="71521" b="52819"/>
          <a:stretch/>
        </p:blipFill>
        <p:spPr>
          <a:xfrm>
            <a:off x="8691239" y="2945906"/>
            <a:ext cx="3400148" cy="62143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22633BB-296D-6DEE-6216-814C83008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1" t="81761" r="77243" b="11044"/>
          <a:stretch/>
        </p:blipFill>
        <p:spPr>
          <a:xfrm>
            <a:off x="9383697" y="3770049"/>
            <a:ext cx="2592279" cy="621438"/>
          </a:xfrm>
          <a:prstGeom prst="rect">
            <a:avLst/>
          </a:prstGeom>
        </p:spPr>
      </p:pic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43FDF144-97FB-8B17-5337-D44D88E752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3766"/>
          <a:stretch/>
        </p:blipFill>
        <p:spPr>
          <a:xfrm>
            <a:off x="1219200" y="2276936"/>
            <a:ext cx="10489822" cy="37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00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96E19F-DF3D-4686-C4CF-52C17C1A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/>
              <a:t>Describe the major changes that you made to your code to implement the streaming interface. What benefits does the streaming interface provide? What are the drawbacks?</a:t>
            </a:r>
            <a:endParaRPr lang="zh-TW" altLang="en-US" sz="2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00BF72-5732-DA63-D830-BEFA1DC7B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495277"/>
            <a:ext cx="9814262" cy="129614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We can see that the total latency decreases. However, the interval increases. Since we can’t start a new computation when output the values.</a:t>
            </a:r>
            <a:endParaRPr lang="zh-TW" altLang="en-US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89255FE-EFE0-31DF-F860-14F32B611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60" y="2171700"/>
            <a:ext cx="9698404" cy="15761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1B3D683-CF42-2AF1-6744-E8F62D069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59" y="3987756"/>
            <a:ext cx="9698403" cy="115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271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7C763E-7246-D873-4C62-ED27E331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cap="none" dirty="0"/>
              <a:t>Explain What You Observed and Learned</a:t>
            </a:r>
            <a:endParaRPr lang="zh-TW" altLang="en-US" cap="none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83B45A-ABF5-8175-157F-2E1FFB817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0809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94FB5-D502-34F0-7EC1-0DD9A691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Explain What You Observed and Learned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BF8E9E-EB15-DC3A-0543-7B4FCA3AF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 this lab, I learned to optimize a design in several ways, including lookup table, array partition, unroll, pipeline, and dataflow. </a:t>
            </a:r>
          </a:p>
          <a:p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 also learned how to transmit float data through streams.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2076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7C763E-7246-D873-4C62-ED27E331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cap="none" dirty="0"/>
              <a:t>Explain what problem you encountered and how you solved it</a:t>
            </a:r>
            <a:endParaRPr lang="zh-TW" altLang="en-US" sz="4800" cap="none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83B45A-ABF5-8175-157F-2E1FFB817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7221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D5A19F-EBBB-B7E5-9725-B11CE59A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760" y="585338"/>
            <a:ext cx="9450280" cy="1485900"/>
          </a:xfrm>
        </p:spPr>
        <p:txBody>
          <a:bodyPr/>
          <a:lstStyle/>
          <a:p>
            <a:r>
              <a:rPr lang="en-US" altLang="zh-TW" dirty="0"/>
              <a:t>PYNQ</a:t>
            </a:r>
            <a:r>
              <a:rPr lang="zh-TW" altLang="en-US" dirty="0"/>
              <a:t> </a:t>
            </a:r>
            <a:r>
              <a:rPr lang="en-US" altLang="zh-TW" dirty="0"/>
              <a:t>Demo failed for 1.5 days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FAEBF5-1B39-C2EB-1E95-D161DA715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7293006" cy="4239087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In the PYNQ Demo section, we are required to</a:t>
            </a:r>
          </a:p>
          <a:p>
            <a:pPr lvl="1"/>
            <a:r>
              <a:rPr lang="en-US" altLang="zh-TW" sz="2400" dirty="0"/>
              <a:t>implement the result of streaming interface in the last question, </a:t>
            </a:r>
          </a:p>
          <a:p>
            <a:pPr lvl="1"/>
            <a:r>
              <a:rPr lang="en-US" altLang="zh-TW" sz="2400" dirty="0"/>
              <a:t>change the streaming data type </a:t>
            </a:r>
          </a:p>
          <a:p>
            <a:pPr lvl="1"/>
            <a:r>
              <a:rPr lang="en-US" altLang="zh-TW" sz="2400" dirty="0"/>
              <a:t>increase the problem size from 256 to 1024. </a:t>
            </a:r>
          </a:p>
          <a:p>
            <a:r>
              <a:rPr lang="en-US" altLang="zh-TW" sz="2400" dirty="0"/>
              <a:t>The reason of changing data type is that to send a stream of elements, we need to use specific structures for the elements. The structures are shown in the figure.</a:t>
            </a: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B042758-A36C-9EFF-1AA7-E09C510D5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606" y="832898"/>
            <a:ext cx="3353721" cy="590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4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ACE79D-35B5-7383-4958-5BD8949D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Briefly introduction to the algorithm </a:t>
            </a:r>
            <a:br>
              <a:rPr lang="en-US" altLang="zh-TW" dirty="0"/>
            </a:br>
            <a:r>
              <a:rPr lang="en-US" altLang="zh-TW" dirty="0"/>
              <a:t>or overall system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AA5BD6-0A38-1A05-3552-490269CDC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In this lab, we are required to do a discrete Fourier transform (DFT) kernel, and implemented it in PYNQ. The algorithm is shown in the formula below.</a:t>
            </a:r>
          </a:p>
          <a:p>
            <a:endParaRPr lang="en-US" altLang="zh-TW" sz="2400" dirty="0"/>
          </a:p>
          <a:p>
            <a:r>
              <a:rPr lang="en-US" altLang="zh-TW" sz="2400" dirty="0"/>
              <a:t>We perform the real part and imaginary part separately, so the formula can be rewritten in this way.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2290B59B-478A-D5C6-36BE-C676CC45FB6D}"/>
                  </a:ext>
                </a:extLst>
              </p:cNvPr>
              <p:cNvSpPr txBox="1"/>
              <p:nvPr/>
            </p:nvSpPr>
            <p:spPr>
              <a:xfrm>
                <a:off x="3047260" y="3101481"/>
                <a:ext cx="6094520" cy="659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p>
                          </m:sSup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2290B59B-478A-D5C6-36BE-C676CC45F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60" y="3101481"/>
                <a:ext cx="6094520" cy="6594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6F235FC-4318-9542-8B85-28A61D8B2835}"/>
                  </a:ext>
                </a:extLst>
              </p:cNvPr>
              <p:cNvSpPr txBox="1"/>
              <p:nvPr/>
            </p:nvSpPr>
            <p:spPr>
              <a:xfrm>
                <a:off x="3124940" y="4879744"/>
                <a:ext cx="609452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unc>
                            <m:func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e>
                              </m:d>
                            </m:e>
                          </m:func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e>
                              </m:d>
                            </m:e>
                          </m:func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6F235FC-4318-9542-8B85-28A61D8B2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940" y="4879744"/>
                <a:ext cx="6094520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88432BB-A8BB-8EEF-277E-E014EC2B59A0}"/>
                  </a:ext>
                </a:extLst>
              </p:cNvPr>
              <p:cNvSpPr txBox="1"/>
              <p:nvPr/>
            </p:nvSpPr>
            <p:spPr>
              <a:xfrm>
                <a:off x="3124940" y="5814858"/>
                <a:ext cx="609452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unc>
                            <m:func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e>
                              </m:d>
                            </m:e>
                          </m:func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e>
                              </m:d>
                            </m:e>
                          </m:func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88432BB-A8BB-8EEF-277E-E014EC2B5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940" y="5814858"/>
                <a:ext cx="6094520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9021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D5A19F-EBBB-B7E5-9725-B11CE59A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760" y="585338"/>
            <a:ext cx="9450280" cy="1485900"/>
          </a:xfrm>
        </p:spPr>
        <p:txBody>
          <a:bodyPr/>
          <a:lstStyle/>
          <a:p>
            <a:r>
              <a:rPr lang="en-US" altLang="zh-TW" dirty="0"/>
              <a:t>PYNQ</a:t>
            </a:r>
            <a:r>
              <a:rPr lang="zh-TW" altLang="en-US" dirty="0"/>
              <a:t> </a:t>
            </a:r>
            <a:r>
              <a:rPr lang="en-US" altLang="zh-TW" dirty="0"/>
              <a:t>Demo failed for 1.5 days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FAEBF5-1B39-C2EB-1E95-D161DA715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4513"/>
            <a:ext cx="7293006" cy="4820573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In this way, the stream signals can be synthesized as shown in the figure below.</a:t>
            </a:r>
          </a:p>
          <a:p>
            <a:r>
              <a:rPr lang="en-US" altLang="zh-TW" sz="2400" dirty="0"/>
              <a:t>It contains necessary signals to use DMA. TLAST is a key signal that tells if the stream finishes sending or receiving elements.</a:t>
            </a:r>
          </a:p>
          <a:p>
            <a:pPr lvl="1"/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“last” of the last output element should be set to 1, others are set to 0.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B042758-A36C-9EFF-1AA7-E09C510D5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606" y="832898"/>
            <a:ext cx="3353721" cy="590694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916AA63-4B06-E925-4EB1-DD9DDF81C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479" y="4461544"/>
            <a:ext cx="6599248" cy="206354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064B457-0A15-88C3-F75B-CAD46C1F7B31}"/>
              </a:ext>
            </a:extLst>
          </p:cNvPr>
          <p:cNvSpPr/>
          <p:nvPr/>
        </p:nvSpPr>
        <p:spPr>
          <a:xfrm>
            <a:off x="5335480" y="4953739"/>
            <a:ext cx="663605" cy="266331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31350452-C590-3BB8-0650-63EFC08D3D11}"/>
              </a:ext>
            </a:extLst>
          </p:cNvPr>
          <p:cNvSpPr/>
          <p:nvPr/>
        </p:nvSpPr>
        <p:spPr>
          <a:xfrm>
            <a:off x="10137281" y="2503501"/>
            <a:ext cx="683119" cy="27520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E79E4B5-70EE-028A-F35A-B924A0111376}"/>
              </a:ext>
            </a:extLst>
          </p:cNvPr>
          <p:cNvSpPr/>
          <p:nvPr/>
        </p:nvSpPr>
        <p:spPr>
          <a:xfrm>
            <a:off x="10131961" y="5594409"/>
            <a:ext cx="683119" cy="27520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047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48B6657A-3BCB-177B-61E6-22172E990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625" y="2479495"/>
            <a:ext cx="2396209" cy="124024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3D5A19F-EBBB-B7E5-9725-B11CE59A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PYNQ</a:t>
            </a:r>
            <a:r>
              <a:rPr lang="zh-TW" altLang="en-US" dirty="0"/>
              <a:t> </a:t>
            </a:r>
            <a:r>
              <a:rPr lang="en-US" altLang="zh-TW" dirty="0"/>
              <a:t>Demo failed for 1.5 days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FAEBF5-1B39-C2EB-1E95-D161DA715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7142085" cy="358140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However, in this lab, we need to transfer float data rather than integer through the stream, so the tutorial asks us to construct a structure as shown in the figure.</a:t>
            </a:r>
            <a:r>
              <a:rPr lang="zh-TW" altLang="en-US" sz="2400" dirty="0"/>
              <a:t> </a:t>
            </a:r>
            <a:r>
              <a:rPr lang="en-US" altLang="zh-TW" sz="2400" dirty="0"/>
              <a:t>After synthesis, the stream signals are shown in the table below.</a:t>
            </a:r>
            <a:endParaRPr lang="zh-TW" altLang="en-US" sz="240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064B457-0A15-88C3-F75B-CAD46C1F7B31}"/>
              </a:ext>
            </a:extLst>
          </p:cNvPr>
          <p:cNvSpPr/>
          <p:nvPr/>
        </p:nvSpPr>
        <p:spPr>
          <a:xfrm>
            <a:off x="10738431" y="3182644"/>
            <a:ext cx="663605" cy="266331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4E7C865-6048-18C6-E5ED-6C26C6414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935" y="4342400"/>
            <a:ext cx="5222955" cy="211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023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D5A19F-EBBB-B7E5-9725-B11CE59A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PYNQ</a:t>
            </a:r>
            <a:r>
              <a:rPr lang="zh-TW" altLang="en-US" dirty="0"/>
              <a:t> </a:t>
            </a:r>
            <a:r>
              <a:rPr lang="en-US" altLang="zh-TW" dirty="0"/>
              <a:t>Demo failed for 1.5 days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FAEBF5-1B39-C2EB-1E95-D161DA715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6572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We can see that even though we have added “last” in the struct, TLAST is still gone. </a:t>
            </a:r>
          </a:p>
          <a:p>
            <a:r>
              <a:rPr lang="en-US" altLang="zh-TW" sz="2400" dirty="0"/>
              <a:t>What would happen if TLAST is gone? After we export IP, add it in the block diagram of </a:t>
            </a:r>
            <a:r>
              <a:rPr lang="en-US" altLang="zh-TW" sz="2400" dirty="0" err="1"/>
              <a:t>Vivado</a:t>
            </a:r>
            <a:r>
              <a:rPr lang="en-US" altLang="zh-TW" sz="2400" dirty="0"/>
              <a:t>, and then create wrapper, it will raise critical warning that TLAST in the DMA is not connected. If we run the bit file on </a:t>
            </a:r>
            <a:r>
              <a:rPr lang="en-US" altLang="zh-TW" sz="2400" dirty="0" err="1"/>
              <a:t>Jupyter</a:t>
            </a:r>
            <a:r>
              <a:rPr lang="en-US" altLang="zh-TW" sz="2400" dirty="0"/>
              <a:t>, the stream will get stuck there, since it doesn’t know if the stream is done. </a:t>
            </a:r>
          </a:p>
          <a:p>
            <a:r>
              <a:rPr lang="en-US" altLang="zh-TW" sz="2400" dirty="0"/>
              <a:t>After I tried several methods and searched on the internet, I found nothing helpful. In the end, when I was writing this report, I found that the size of TDATA in the above figure becomes 64, which means that the “last” is inside it.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25078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D5A19F-EBBB-B7E5-9725-B11CE59A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PYNQ</a:t>
            </a:r>
            <a:r>
              <a:rPr lang="zh-TW" altLang="en-US" dirty="0"/>
              <a:t> </a:t>
            </a:r>
            <a:r>
              <a:rPr lang="en-US" altLang="zh-TW" dirty="0"/>
              <a:t>Demo failed for 1.5 days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FAEBF5-1B39-C2EB-1E95-D161DA715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55432"/>
            <a:ext cx="10187126" cy="4749553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Therefore, when I connect the block diagram in </a:t>
            </a:r>
            <a:r>
              <a:rPr lang="en-US" altLang="zh-TW" sz="2400" dirty="0" err="1"/>
              <a:t>Vivado</a:t>
            </a:r>
            <a:r>
              <a:rPr lang="en-US" altLang="zh-TW" sz="2400" dirty="0"/>
              <a:t>, I split the TDATA[64:0] into TDATA[32] and TDATA[31:0], corresponding to “last” and “data” respectively (variables in a structure are arranged from lower bit field to higher bit filed). In this way, we can get the correct bit file. </a:t>
            </a: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A32165-2F10-C9C6-936D-32EBC7562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67" y="3429000"/>
            <a:ext cx="1056819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998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D5A19F-EBBB-B7E5-9725-B11CE59A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python code they provide is too old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1474D63-C460-A72C-E24F-D2CF05978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015" y="1806014"/>
            <a:ext cx="3673482" cy="365686"/>
          </a:xfrm>
          <a:prstGeom prst="rect">
            <a:avLst/>
          </a:prstGeom>
        </p:spPr>
      </p:pic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F3C8C5FE-18A1-9186-D4C2-0CD80301D9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71600" y="2263187"/>
            <a:ext cx="7265794" cy="148589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D1F9C49-0047-A0AE-7926-4908F2057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1" y="4947194"/>
            <a:ext cx="3076113" cy="373528"/>
          </a:xfrm>
          <a:prstGeom prst="rect">
            <a:avLst/>
          </a:prstGeom>
        </p:spPr>
      </p:pic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6F8CF819-1E2A-96C2-3D63-4F61E8A89A8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1398557" y="5320721"/>
            <a:ext cx="7081613" cy="1195303"/>
          </a:xfrm>
          <a:prstGeom prst="rect">
            <a:avLst/>
          </a:prstGeom>
        </p:spPr>
      </p:pic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BE576188-369E-D4DD-B965-29F923BB9AEF}"/>
              </a:ext>
            </a:extLst>
          </p:cNvPr>
          <p:cNvSpPr/>
          <p:nvPr/>
        </p:nvSpPr>
        <p:spPr>
          <a:xfrm>
            <a:off x="4447714" y="3950563"/>
            <a:ext cx="701335" cy="8256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734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4F7A52-9BE8-1D16-950A-A8927420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cap="none" dirty="0"/>
              <a:t>Two questions to test </a:t>
            </a:r>
            <a:br>
              <a:rPr lang="en-US" altLang="zh-TW" sz="6600" cap="none" dirty="0"/>
            </a:br>
            <a:r>
              <a:rPr lang="en-US" altLang="zh-TW" sz="6600" cap="none" dirty="0"/>
              <a:t>the key learning</a:t>
            </a:r>
            <a:endParaRPr lang="zh-TW" altLang="en-US" sz="6600" cap="none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4DD60A-F50C-63A0-1E3D-0595B64B28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2447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0B0CB-9B2F-72D7-CC01-9598B2EC0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Two questions to test the key learning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8CAFBD-DAA9-F184-6D95-F32A45699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What is the relationship between array partitioning and loop unrolling?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How to construct a float stream?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76717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FA3E49-E517-D21D-2C0A-60F0AA33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86050"/>
            <a:ext cx="9601200" cy="14859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7200" b="1" dirty="0"/>
              <a:t>END</a:t>
            </a:r>
            <a:endParaRPr lang="zh-TW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46626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E7A824-FEF8-A236-7123-414F4D9E8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cap="none" dirty="0"/>
              <a:t>Explain the Original Code/System/Pragmas and How You Implement It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CB1447-1E4F-D5BF-AD41-6EE4468634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511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6CA956-E559-8299-7985-2FDAE057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Explain the Original Code/System/Pragmas and How You Implement It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0E65C5-59C4-D6B6-0CFE-7680F8FD5D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r>
              <a:rPr lang="en-US" altLang="zh-TW" sz="2400" dirty="0"/>
              <a:t>Here, I will show the baseline code. In the next section, I will implement optimization step by step following the questions of the guide.</a:t>
            </a:r>
          </a:p>
          <a:p>
            <a:r>
              <a:rPr lang="en-US" altLang="zh-TW" sz="2400" dirty="0"/>
              <a:t>This is the top function, and 3 functions are called here. </a:t>
            </a:r>
            <a:endParaRPr lang="zh-TW" altLang="en-US" sz="2400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36DAD31B-0720-0C42-6DF2-CBAC5C1305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30031" y="2733571"/>
            <a:ext cx="5983598" cy="313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6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6CA956-E559-8299-7985-2FDAE057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Explain the Original Code/System/Pragmas and How You Implement It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0E65C5-59C4-D6B6-0CFE-7680F8FD5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5198" y="5109099"/>
            <a:ext cx="9698854" cy="927718"/>
          </a:xfrm>
        </p:spPr>
        <p:txBody>
          <a:bodyPr anchor="ctr">
            <a:normAutofit/>
          </a:bodyPr>
          <a:lstStyle/>
          <a:p>
            <a:r>
              <a:rPr lang="en-US" altLang="zh-TW" sz="2400" dirty="0"/>
              <a:t>The function in the above figure is used to read the input.</a:t>
            </a:r>
            <a:endParaRPr lang="zh-TW" altLang="en-US" sz="24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586942D-A66B-13A5-B9AB-FDC1A8AF82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93289" y="2521564"/>
            <a:ext cx="9179511" cy="241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5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6CA956-E559-8299-7985-2FDAE057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Explain the Original Code/System/Pragmas and How You Implement It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0E65C5-59C4-D6B6-0CFE-7680F8FD5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37341" y="5579616"/>
            <a:ext cx="9698854" cy="927718"/>
          </a:xfrm>
        </p:spPr>
        <p:txBody>
          <a:bodyPr anchor="ctr">
            <a:normAutofit/>
          </a:bodyPr>
          <a:lstStyle/>
          <a:p>
            <a:r>
              <a:rPr lang="en-US" altLang="zh-TW" sz="2400" dirty="0"/>
              <a:t>The function in the above figure is used to compute DFT.</a:t>
            </a:r>
            <a:endParaRPr lang="zh-TW" altLang="en-US" sz="2400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49AA700-64AD-FFDB-A611-8C24B821B6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24109" y="2290543"/>
            <a:ext cx="8948691" cy="317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52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6CA956-E559-8299-7985-2FDAE057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Explain the Original Code/System/Pragmas and How You Implement It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0E65C5-59C4-D6B6-0CFE-7680F8FD5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84075" y="5316431"/>
            <a:ext cx="9698854" cy="927718"/>
          </a:xfrm>
        </p:spPr>
        <p:txBody>
          <a:bodyPr anchor="ctr">
            <a:normAutofit/>
          </a:bodyPr>
          <a:lstStyle/>
          <a:p>
            <a:r>
              <a:rPr lang="en-US" altLang="zh-TW" sz="2400" dirty="0"/>
              <a:t>The function in the figure above is used to output the result.</a:t>
            </a:r>
            <a:endParaRPr lang="zh-TW" altLang="en-US" sz="24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87B8227-73C7-E61E-D971-39EF066EF0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84075" y="2569903"/>
            <a:ext cx="9605837" cy="259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73576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291</TotalTime>
  <Words>1731</Words>
  <Application>Microsoft Office PowerPoint</Application>
  <PresentationFormat>寬螢幕</PresentationFormat>
  <Paragraphs>134</Paragraphs>
  <Slides>47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1" baseType="lpstr">
      <vt:lpstr>Calibri</vt:lpstr>
      <vt:lpstr>Cambria Math</vt:lpstr>
      <vt:lpstr>Franklin Gothic Book</vt:lpstr>
      <vt:lpstr>裁剪</vt:lpstr>
      <vt:lpstr>Lab B: DFT</vt:lpstr>
      <vt:lpstr>Outline</vt:lpstr>
      <vt:lpstr>Briefly Introduction to the Algorithm or Overall System</vt:lpstr>
      <vt:lpstr>Briefly introduction to the algorithm  or overall system</vt:lpstr>
      <vt:lpstr>Explain the Original Code/System/Pragmas and How You Implement It</vt:lpstr>
      <vt:lpstr>Explain the Original Code/System/Pragmas and How You Implement It</vt:lpstr>
      <vt:lpstr>Explain the Original Code/System/Pragmas and How You Implement It</vt:lpstr>
      <vt:lpstr>Explain the Original Code/System/Pragmas and How You Implement It</vt:lpstr>
      <vt:lpstr>Explain the Original Code/System/Pragmas and How You Implement It</vt:lpstr>
      <vt:lpstr>Analyze the Timing/Performance/Utilization</vt:lpstr>
      <vt:lpstr>1. lookup table</vt:lpstr>
      <vt:lpstr>How does this change the throughput and resource utilization?</vt:lpstr>
      <vt:lpstr>How does this change the throughput and resource utilization?</vt:lpstr>
      <vt:lpstr>2. I/O Array</vt:lpstr>
      <vt:lpstr>How does it change the performance?</vt:lpstr>
      <vt:lpstr>How does the resource usage change?</vt:lpstr>
      <vt:lpstr>How does the resource usage change?</vt:lpstr>
      <vt:lpstr>3. Loop optimization</vt:lpstr>
      <vt:lpstr>Plot the performance in terms of number of DFT operations per second (throughput) versus the unroll and array partitioning factor.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4. Dataflow</vt:lpstr>
      <vt:lpstr>4. Dataflow</vt:lpstr>
      <vt:lpstr>4. Dataflow</vt:lpstr>
      <vt:lpstr>5. Best architecture</vt:lpstr>
      <vt:lpstr>5. Best architecture</vt:lpstr>
      <vt:lpstr>6. Streaming interface synthesis</vt:lpstr>
      <vt:lpstr>Describe the major changes that you made to your code to implement the streaming interface. What benefits does the streaming interface provide? What are the drawbacks?</vt:lpstr>
      <vt:lpstr>Describe the major changes that you made to your code to implement the streaming interface. What benefits does the streaming interface provide? What are the drawbacks?</vt:lpstr>
      <vt:lpstr>Explain What You Observed and Learned</vt:lpstr>
      <vt:lpstr>Explain What You Observed and Learned</vt:lpstr>
      <vt:lpstr>Explain what problem you encountered and how you solved it</vt:lpstr>
      <vt:lpstr>PYNQ Demo failed for 1.5 days</vt:lpstr>
      <vt:lpstr>PYNQ Demo failed for 1.5 days</vt:lpstr>
      <vt:lpstr>PYNQ Demo failed for 1.5 days</vt:lpstr>
      <vt:lpstr>PYNQ Demo failed for 1.5 days</vt:lpstr>
      <vt:lpstr>PYNQ Demo failed for 1.5 days</vt:lpstr>
      <vt:lpstr>The python code they provide is too old</vt:lpstr>
      <vt:lpstr>Two questions to test  the key learning</vt:lpstr>
      <vt:lpstr>Two questions to test the key learning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LABA: Design analysis</dc:title>
  <dc:creator>博舜 楊</dc:creator>
  <cp:lastModifiedBy>博舜 楊</cp:lastModifiedBy>
  <cp:revision>20</cp:revision>
  <dcterms:created xsi:type="dcterms:W3CDTF">2023-03-11T06:14:31Z</dcterms:created>
  <dcterms:modified xsi:type="dcterms:W3CDTF">2023-04-12T00:49:36Z</dcterms:modified>
</cp:coreProperties>
</file>