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4387F-D3F9-4963-8311-1BDA0EEC583A}" type="datetimeFigureOut">
              <a:rPr lang="zh-TW" altLang="en-US" smtClean="0"/>
              <a:t>2023/3/16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3A075-9357-47C1-8C8B-15467514E024}" type="slidenum">
              <a:rPr lang="zh-TW" altLang="en-US" smtClean="0"/>
              <a:t>‹#›</a:t>
            </a:fld>
            <a:endParaRPr lang="zh-TW" altLang="en-US"/>
          </a:p>
        </p:txBody>
      </p:sp>
    </p:spTree>
    <p:extLst>
      <p:ext uri="{BB962C8B-B14F-4D97-AF65-F5344CB8AC3E}">
        <p14:creationId xmlns:p14="http://schemas.microsoft.com/office/powerpoint/2010/main" val="33003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3A3A075-9357-47C1-8C8B-15467514E024}" type="slidenum">
              <a:rPr lang="zh-TW" altLang="en-US" smtClean="0"/>
              <a:t>10</a:t>
            </a:fld>
            <a:endParaRPr lang="zh-TW" altLang="en-US"/>
          </a:p>
        </p:txBody>
      </p:sp>
    </p:spTree>
    <p:extLst>
      <p:ext uri="{BB962C8B-B14F-4D97-AF65-F5344CB8AC3E}">
        <p14:creationId xmlns:p14="http://schemas.microsoft.com/office/powerpoint/2010/main" val="90780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3FB0FE-A5DB-498A-82D0-DFB64A665C8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A1E21D3-F4BE-42A4-8431-5F087C2DE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FC53769-8993-4E76-ACBD-46D7E169ADFC}"/>
              </a:ext>
            </a:extLst>
          </p:cNvPr>
          <p:cNvSpPr>
            <a:spLocks noGrp="1"/>
          </p:cNvSpPr>
          <p:nvPr>
            <p:ph type="dt" sz="half" idx="10"/>
          </p:nvPr>
        </p:nvSpPr>
        <p:spPr/>
        <p:txBody>
          <a:bodyPr/>
          <a:lstStyle/>
          <a:p>
            <a:fld id="{78D60DE0-4C4F-4B5C-8255-F35AF236FD82}" type="datetimeFigureOut">
              <a:rPr lang="zh-TW" altLang="en-US" smtClean="0"/>
              <a:t>2023/3/15</a:t>
            </a:fld>
            <a:endParaRPr lang="zh-TW" altLang="en-US"/>
          </a:p>
        </p:txBody>
      </p:sp>
      <p:sp>
        <p:nvSpPr>
          <p:cNvPr id="5" name="頁尾版面配置區 4">
            <a:extLst>
              <a:ext uri="{FF2B5EF4-FFF2-40B4-BE49-F238E27FC236}">
                <a16:creationId xmlns:a16="http://schemas.microsoft.com/office/drawing/2014/main" id="{F543C593-8427-4F3F-91BC-AF178B19EEE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313461-CFC7-4C27-8446-DAF10D1970C5}"/>
              </a:ext>
            </a:extLst>
          </p:cNvPr>
          <p:cNvSpPr>
            <a:spLocks noGrp="1"/>
          </p:cNvSpPr>
          <p:nvPr>
            <p:ph type="sldNum" sz="quarter" idx="12"/>
          </p:nvPr>
        </p:nvSpPr>
        <p:spPr/>
        <p:txBody>
          <a:body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195694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456B7E-C086-4CDD-9658-D5180ACB182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CF91011-E6B2-4D84-B7EB-E7D9AF95EC1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B419E1A-FC9A-45A9-8A55-F4713FA534D8}"/>
              </a:ext>
            </a:extLst>
          </p:cNvPr>
          <p:cNvSpPr>
            <a:spLocks noGrp="1"/>
          </p:cNvSpPr>
          <p:nvPr>
            <p:ph type="dt" sz="half" idx="10"/>
          </p:nvPr>
        </p:nvSpPr>
        <p:spPr/>
        <p:txBody>
          <a:bodyPr/>
          <a:lstStyle/>
          <a:p>
            <a:fld id="{78D60DE0-4C4F-4B5C-8255-F35AF236FD82}" type="datetimeFigureOut">
              <a:rPr lang="zh-TW" altLang="en-US" smtClean="0"/>
              <a:t>2023/3/15</a:t>
            </a:fld>
            <a:endParaRPr lang="zh-TW" altLang="en-US"/>
          </a:p>
        </p:txBody>
      </p:sp>
      <p:sp>
        <p:nvSpPr>
          <p:cNvPr id="5" name="頁尾版面配置區 4">
            <a:extLst>
              <a:ext uri="{FF2B5EF4-FFF2-40B4-BE49-F238E27FC236}">
                <a16:creationId xmlns:a16="http://schemas.microsoft.com/office/drawing/2014/main" id="{42C5D4AA-8CEF-4D5C-8F96-A0EBA549CF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F80BB5A-FDA8-4D99-ADDE-B85EB623CA41}"/>
              </a:ext>
            </a:extLst>
          </p:cNvPr>
          <p:cNvSpPr>
            <a:spLocks noGrp="1"/>
          </p:cNvSpPr>
          <p:nvPr>
            <p:ph type="sldNum" sz="quarter" idx="12"/>
          </p:nvPr>
        </p:nvSpPr>
        <p:spPr/>
        <p:txBody>
          <a:body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84441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882660E-6F3B-48D2-8654-756ACBEA5A4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A8339E8-D606-4E73-A2B6-2B4EC530023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EE57551-B579-418B-9E58-7D556B601B31}"/>
              </a:ext>
            </a:extLst>
          </p:cNvPr>
          <p:cNvSpPr>
            <a:spLocks noGrp="1"/>
          </p:cNvSpPr>
          <p:nvPr>
            <p:ph type="dt" sz="half" idx="10"/>
          </p:nvPr>
        </p:nvSpPr>
        <p:spPr/>
        <p:txBody>
          <a:bodyPr/>
          <a:lstStyle/>
          <a:p>
            <a:fld id="{78D60DE0-4C4F-4B5C-8255-F35AF236FD82}" type="datetimeFigureOut">
              <a:rPr lang="zh-TW" altLang="en-US" smtClean="0"/>
              <a:t>2023/3/15</a:t>
            </a:fld>
            <a:endParaRPr lang="zh-TW" altLang="en-US"/>
          </a:p>
        </p:txBody>
      </p:sp>
      <p:sp>
        <p:nvSpPr>
          <p:cNvPr id="5" name="頁尾版面配置區 4">
            <a:extLst>
              <a:ext uri="{FF2B5EF4-FFF2-40B4-BE49-F238E27FC236}">
                <a16:creationId xmlns:a16="http://schemas.microsoft.com/office/drawing/2014/main" id="{66682ED8-7D7A-4098-A27E-EF1DE879CE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59D6C6E-6DF3-4DBA-96A4-06BDEBB5E4E9}"/>
              </a:ext>
            </a:extLst>
          </p:cNvPr>
          <p:cNvSpPr>
            <a:spLocks noGrp="1"/>
          </p:cNvSpPr>
          <p:nvPr>
            <p:ph type="sldNum" sz="quarter" idx="12"/>
          </p:nvPr>
        </p:nvSpPr>
        <p:spPr/>
        <p:txBody>
          <a:body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283716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0DBAD3-9EB0-4968-A6E2-2E60DA557DD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01924A5-A895-48F6-8134-55353AAA985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FFE622C-CA8B-4A12-A584-869DAA7CD8E3}"/>
              </a:ext>
            </a:extLst>
          </p:cNvPr>
          <p:cNvSpPr>
            <a:spLocks noGrp="1"/>
          </p:cNvSpPr>
          <p:nvPr>
            <p:ph type="dt" sz="half" idx="10"/>
          </p:nvPr>
        </p:nvSpPr>
        <p:spPr/>
        <p:txBody>
          <a:bodyPr/>
          <a:lstStyle/>
          <a:p>
            <a:fld id="{78D60DE0-4C4F-4B5C-8255-F35AF236FD82}" type="datetimeFigureOut">
              <a:rPr lang="zh-TW" altLang="en-US" smtClean="0"/>
              <a:t>2023/3/15</a:t>
            </a:fld>
            <a:endParaRPr lang="zh-TW" altLang="en-US"/>
          </a:p>
        </p:txBody>
      </p:sp>
      <p:sp>
        <p:nvSpPr>
          <p:cNvPr id="5" name="頁尾版面配置區 4">
            <a:extLst>
              <a:ext uri="{FF2B5EF4-FFF2-40B4-BE49-F238E27FC236}">
                <a16:creationId xmlns:a16="http://schemas.microsoft.com/office/drawing/2014/main" id="{3F491DA3-54B1-47E9-9EC6-47230DA5DC4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ACD3175-2EB6-41B6-AD4F-7AB26900D125}"/>
              </a:ext>
            </a:extLst>
          </p:cNvPr>
          <p:cNvSpPr>
            <a:spLocks noGrp="1"/>
          </p:cNvSpPr>
          <p:nvPr>
            <p:ph type="sldNum" sz="quarter" idx="12"/>
          </p:nvPr>
        </p:nvSpPr>
        <p:spPr/>
        <p:txBody>
          <a:body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98254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D533FD-5D35-4E74-80CB-813691DB570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C8CB108-FF12-420B-A67C-11E632DC68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C9B5293-5AD9-47ED-976A-B0DA85550905}"/>
              </a:ext>
            </a:extLst>
          </p:cNvPr>
          <p:cNvSpPr>
            <a:spLocks noGrp="1"/>
          </p:cNvSpPr>
          <p:nvPr>
            <p:ph type="dt" sz="half" idx="10"/>
          </p:nvPr>
        </p:nvSpPr>
        <p:spPr/>
        <p:txBody>
          <a:bodyPr/>
          <a:lstStyle/>
          <a:p>
            <a:fld id="{78D60DE0-4C4F-4B5C-8255-F35AF236FD82}" type="datetimeFigureOut">
              <a:rPr lang="zh-TW" altLang="en-US" smtClean="0"/>
              <a:t>2023/3/15</a:t>
            </a:fld>
            <a:endParaRPr lang="zh-TW" altLang="en-US"/>
          </a:p>
        </p:txBody>
      </p:sp>
      <p:sp>
        <p:nvSpPr>
          <p:cNvPr id="5" name="頁尾版面配置區 4">
            <a:extLst>
              <a:ext uri="{FF2B5EF4-FFF2-40B4-BE49-F238E27FC236}">
                <a16:creationId xmlns:a16="http://schemas.microsoft.com/office/drawing/2014/main" id="{EC61551C-E4B0-40A4-8DBA-128E22E374E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6D8A639-1330-47FB-A3D8-D6D0A300B461}"/>
              </a:ext>
            </a:extLst>
          </p:cNvPr>
          <p:cNvSpPr>
            <a:spLocks noGrp="1"/>
          </p:cNvSpPr>
          <p:nvPr>
            <p:ph type="sldNum" sz="quarter" idx="12"/>
          </p:nvPr>
        </p:nvSpPr>
        <p:spPr/>
        <p:txBody>
          <a:body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410037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73270D-B009-404C-85B2-BD1198E3B9B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1085E4C-3463-4BAD-AD5C-131D4E60B4D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23DA741-DB2F-44AE-B47F-2C4874DFA43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063B793-5FB3-49AA-860E-D50C4D142D4B}"/>
              </a:ext>
            </a:extLst>
          </p:cNvPr>
          <p:cNvSpPr>
            <a:spLocks noGrp="1"/>
          </p:cNvSpPr>
          <p:nvPr>
            <p:ph type="dt" sz="half" idx="10"/>
          </p:nvPr>
        </p:nvSpPr>
        <p:spPr/>
        <p:txBody>
          <a:bodyPr/>
          <a:lstStyle/>
          <a:p>
            <a:fld id="{78D60DE0-4C4F-4B5C-8255-F35AF236FD82}" type="datetimeFigureOut">
              <a:rPr lang="zh-TW" altLang="en-US" smtClean="0"/>
              <a:t>2023/3/15</a:t>
            </a:fld>
            <a:endParaRPr lang="zh-TW" altLang="en-US"/>
          </a:p>
        </p:txBody>
      </p:sp>
      <p:sp>
        <p:nvSpPr>
          <p:cNvPr id="6" name="頁尾版面配置區 5">
            <a:extLst>
              <a:ext uri="{FF2B5EF4-FFF2-40B4-BE49-F238E27FC236}">
                <a16:creationId xmlns:a16="http://schemas.microsoft.com/office/drawing/2014/main" id="{9578E225-76D6-475C-9696-68469FE6284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C9E020C-0424-44FB-B2E3-21817503539A}"/>
              </a:ext>
            </a:extLst>
          </p:cNvPr>
          <p:cNvSpPr>
            <a:spLocks noGrp="1"/>
          </p:cNvSpPr>
          <p:nvPr>
            <p:ph type="sldNum" sz="quarter" idx="12"/>
          </p:nvPr>
        </p:nvSpPr>
        <p:spPr/>
        <p:txBody>
          <a:body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62504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BEE3B9-E1D1-4090-916D-595D98ABB04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678F141-7CD7-4EB5-9F28-0FFDA03E4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496154B5-0A40-4108-8913-C165C16BF78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D5C50D8-BC52-479D-8C91-54C3F6DDC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912BB50-FA7F-4E36-B0CF-C15F4BBA074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A15C83C-8D66-40C6-800F-92780FFCFD08}"/>
              </a:ext>
            </a:extLst>
          </p:cNvPr>
          <p:cNvSpPr>
            <a:spLocks noGrp="1"/>
          </p:cNvSpPr>
          <p:nvPr>
            <p:ph type="dt" sz="half" idx="10"/>
          </p:nvPr>
        </p:nvSpPr>
        <p:spPr/>
        <p:txBody>
          <a:bodyPr/>
          <a:lstStyle/>
          <a:p>
            <a:fld id="{78D60DE0-4C4F-4B5C-8255-F35AF236FD82}" type="datetimeFigureOut">
              <a:rPr lang="zh-TW" altLang="en-US" smtClean="0"/>
              <a:t>2023/3/15</a:t>
            </a:fld>
            <a:endParaRPr lang="zh-TW" altLang="en-US"/>
          </a:p>
        </p:txBody>
      </p:sp>
      <p:sp>
        <p:nvSpPr>
          <p:cNvPr id="8" name="頁尾版面配置區 7">
            <a:extLst>
              <a:ext uri="{FF2B5EF4-FFF2-40B4-BE49-F238E27FC236}">
                <a16:creationId xmlns:a16="http://schemas.microsoft.com/office/drawing/2014/main" id="{39F7DB46-C71E-4E8E-BEE4-F861FD4FF27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28D4C28-2ABA-4C1D-A5DC-7448ACCD7841}"/>
              </a:ext>
            </a:extLst>
          </p:cNvPr>
          <p:cNvSpPr>
            <a:spLocks noGrp="1"/>
          </p:cNvSpPr>
          <p:nvPr>
            <p:ph type="sldNum" sz="quarter" idx="12"/>
          </p:nvPr>
        </p:nvSpPr>
        <p:spPr/>
        <p:txBody>
          <a:body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243948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1E4AFE-6449-4BFB-A973-B972D76B13E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F6BFF8-E61A-437C-953E-95BEAC47628F}"/>
              </a:ext>
            </a:extLst>
          </p:cNvPr>
          <p:cNvSpPr>
            <a:spLocks noGrp="1"/>
          </p:cNvSpPr>
          <p:nvPr>
            <p:ph type="dt" sz="half" idx="10"/>
          </p:nvPr>
        </p:nvSpPr>
        <p:spPr/>
        <p:txBody>
          <a:bodyPr/>
          <a:lstStyle/>
          <a:p>
            <a:fld id="{78D60DE0-4C4F-4B5C-8255-F35AF236FD82}" type="datetimeFigureOut">
              <a:rPr lang="zh-TW" altLang="en-US" smtClean="0"/>
              <a:t>2023/3/15</a:t>
            </a:fld>
            <a:endParaRPr lang="zh-TW" altLang="en-US"/>
          </a:p>
        </p:txBody>
      </p:sp>
      <p:sp>
        <p:nvSpPr>
          <p:cNvPr id="4" name="頁尾版面配置區 3">
            <a:extLst>
              <a:ext uri="{FF2B5EF4-FFF2-40B4-BE49-F238E27FC236}">
                <a16:creationId xmlns:a16="http://schemas.microsoft.com/office/drawing/2014/main" id="{BF03B76C-E475-493F-BAD1-3D43A23003B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40795FB-9BF6-450B-8AC8-C87C6B2A02AE}"/>
              </a:ext>
            </a:extLst>
          </p:cNvPr>
          <p:cNvSpPr>
            <a:spLocks noGrp="1"/>
          </p:cNvSpPr>
          <p:nvPr>
            <p:ph type="sldNum" sz="quarter" idx="12"/>
          </p:nvPr>
        </p:nvSpPr>
        <p:spPr/>
        <p:txBody>
          <a:body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401576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DABCDE3-8B60-4AEF-A955-652166E8976B}"/>
              </a:ext>
            </a:extLst>
          </p:cNvPr>
          <p:cNvSpPr>
            <a:spLocks noGrp="1"/>
          </p:cNvSpPr>
          <p:nvPr>
            <p:ph type="dt" sz="half" idx="10"/>
          </p:nvPr>
        </p:nvSpPr>
        <p:spPr/>
        <p:txBody>
          <a:bodyPr/>
          <a:lstStyle/>
          <a:p>
            <a:fld id="{78D60DE0-4C4F-4B5C-8255-F35AF236FD82}" type="datetimeFigureOut">
              <a:rPr lang="zh-TW" altLang="en-US" smtClean="0"/>
              <a:t>2023/3/15</a:t>
            </a:fld>
            <a:endParaRPr lang="zh-TW" altLang="en-US"/>
          </a:p>
        </p:txBody>
      </p:sp>
      <p:sp>
        <p:nvSpPr>
          <p:cNvPr id="3" name="頁尾版面配置區 2">
            <a:extLst>
              <a:ext uri="{FF2B5EF4-FFF2-40B4-BE49-F238E27FC236}">
                <a16:creationId xmlns:a16="http://schemas.microsoft.com/office/drawing/2014/main" id="{BDA4BC6C-B162-41B3-A9ED-FFA7F81541E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605305D-6C41-47DA-87C1-5BC69F48EE1D}"/>
              </a:ext>
            </a:extLst>
          </p:cNvPr>
          <p:cNvSpPr>
            <a:spLocks noGrp="1"/>
          </p:cNvSpPr>
          <p:nvPr>
            <p:ph type="sldNum" sz="quarter" idx="12"/>
          </p:nvPr>
        </p:nvSpPr>
        <p:spPr/>
        <p:txBody>
          <a:body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239885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45BFF-8773-48D2-92CE-ACEA17649ED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8052E13-672F-4FDC-9EF1-3E177E9B0A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010AE87-3C08-4720-B29F-FF3D24D0D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D5DD43F-C1C6-466A-8A86-4F14525E39FB}"/>
              </a:ext>
            </a:extLst>
          </p:cNvPr>
          <p:cNvSpPr>
            <a:spLocks noGrp="1"/>
          </p:cNvSpPr>
          <p:nvPr>
            <p:ph type="dt" sz="half" idx="10"/>
          </p:nvPr>
        </p:nvSpPr>
        <p:spPr/>
        <p:txBody>
          <a:bodyPr/>
          <a:lstStyle/>
          <a:p>
            <a:fld id="{78D60DE0-4C4F-4B5C-8255-F35AF236FD82}" type="datetimeFigureOut">
              <a:rPr lang="zh-TW" altLang="en-US" smtClean="0"/>
              <a:t>2023/3/15</a:t>
            </a:fld>
            <a:endParaRPr lang="zh-TW" altLang="en-US"/>
          </a:p>
        </p:txBody>
      </p:sp>
      <p:sp>
        <p:nvSpPr>
          <p:cNvPr id="6" name="頁尾版面配置區 5">
            <a:extLst>
              <a:ext uri="{FF2B5EF4-FFF2-40B4-BE49-F238E27FC236}">
                <a16:creationId xmlns:a16="http://schemas.microsoft.com/office/drawing/2014/main" id="{8CC01D38-5B47-4DA3-8D6D-C55528CA732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7A36A4-2997-4BF8-8C64-2B69C58FDE66}"/>
              </a:ext>
            </a:extLst>
          </p:cNvPr>
          <p:cNvSpPr>
            <a:spLocks noGrp="1"/>
          </p:cNvSpPr>
          <p:nvPr>
            <p:ph type="sldNum" sz="quarter" idx="12"/>
          </p:nvPr>
        </p:nvSpPr>
        <p:spPr/>
        <p:txBody>
          <a:body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396917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317CA7-3E53-4F48-8CC2-75F044691B1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74183FB-191E-462C-A559-6A76432E2B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8143336-CC87-4BB3-89B4-31B5909BF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BB35377-90CE-4438-B657-D77FA4BB8A9B}"/>
              </a:ext>
            </a:extLst>
          </p:cNvPr>
          <p:cNvSpPr>
            <a:spLocks noGrp="1"/>
          </p:cNvSpPr>
          <p:nvPr>
            <p:ph type="dt" sz="half" idx="10"/>
          </p:nvPr>
        </p:nvSpPr>
        <p:spPr/>
        <p:txBody>
          <a:bodyPr/>
          <a:lstStyle/>
          <a:p>
            <a:fld id="{78D60DE0-4C4F-4B5C-8255-F35AF236FD82}" type="datetimeFigureOut">
              <a:rPr lang="zh-TW" altLang="en-US" smtClean="0"/>
              <a:t>2023/3/15</a:t>
            </a:fld>
            <a:endParaRPr lang="zh-TW" altLang="en-US"/>
          </a:p>
        </p:txBody>
      </p:sp>
      <p:sp>
        <p:nvSpPr>
          <p:cNvPr id="6" name="頁尾版面配置區 5">
            <a:extLst>
              <a:ext uri="{FF2B5EF4-FFF2-40B4-BE49-F238E27FC236}">
                <a16:creationId xmlns:a16="http://schemas.microsoft.com/office/drawing/2014/main" id="{B6D464DA-ADBE-4435-8FEF-1B777B809B8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E0E2136-2774-4283-BE8F-2BD7D10A4F6D}"/>
              </a:ext>
            </a:extLst>
          </p:cNvPr>
          <p:cNvSpPr>
            <a:spLocks noGrp="1"/>
          </p:cNvSpPr>
          <p:nvPr>
            <p:ph type="sldNum" sz="quarter" idx="12"/>
          </p:nvPr>
        </p:nvSpPr>
        <p:spPr/>
        <p:txBody>
          <a:body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19981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8EF692F-8F45-427A-ABE5-68CA89CDC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1E8FED6-CBFE-4871-9C49-0A62B7F53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492EF86-1874-4C84-AF4E-F6B714623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60DE0-4C4F-4B5C-8255-F35AF236FD82}" type="datetimeFigureOut">
              <a:rPr lang="zh-TW" altLang="en-US" smtClean="0"/>
              <a:t>2023/3/15</a:t>
            </a:fld>
            <a:endParaRPr lang="zh-TW" altLang="en-US"/>
          </a:p>
        </p:txBody>
      </p:sp>
      <p:sp>
        <p:nvSpPr>
          <p:cNvPr id="5" name="頁尾版面配置區 4">
            <a:extLst>
              <a:ext uri="{FF2B5EF4-FFF2-40B4-BE49-F238E27FC236}">
                <a16:creationId xmlns:a16="http://schemas.microsoft.com/office/drawing/2014/main" id="{0AE0322B-1553-4423-AF5E-D63EC0398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676539B-3DA4-4D12-87E2-BCB496E07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53995-0547-42EF-8291-3AFFEEDAD83F}" type="slidenum">
              <a:rPr lang="zh-TW" altLang="en-US" smtClean="0"/>
              <a:t>‹#›</a:t>
            </a:fld>
            <a:endParaRPr lang="zh-TW" altLang="en-US"/>
          </a:p>
        </p:txBody>
      </p:sp>
    </p:spTree>
    <p:extLst>
      <p:ext uri="{BB962C8B-B14F-4D97-AF65-F5344CB8AC3E}">
        <p14:creationId xmlns:p14="http://schemas.microsoft.com/office/powerpoint/2010/main" val="167810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7B697E-E014-43A4-BE4F-97073AE068DF}"/>
              </a:ext>
            </a:extLst>
          </p:cNvPr>
          <p:cNvSpPr>
            <a:spLocks noGrp="1"/>
          </p:cNvSpPr>
          <p:nvPr>
            <p:ph type="ctrTitle"/>
          </p:nvPr>
        </p:nvSpPr>
        <p:spPr>
          <a:xfrm>
            <a:off x="109537" y="868362"/>
            <a:ext cx="11972925" cy="2387600"/>
          </a:xfrm>
        </p:spPr>
        <p:txBody>
          <a:bodyPr/>
          <a:lstStyle/>
          <a:p>
            <a:r>
              <a:rPr lang="en-US" altLang="zh-CN" dirty="0">
                <a:latin typeface="Times New Roman" panose="02020603050405020304" pitchFamily="18" charset="0"/>
                <a:cs typeface="Times New Roman" panose="02020603050405020304" pitchFamily="18" charset="0"/>
              </a:rPr>
              <a:t>Dataflow Debug &amp; optimization </a:t>
            </a:r>
            <a:endParaRPr lang="zh-TW" altLang="en-US" dirty="0">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2E997BC6-3820-474B-91F1-68B35DCE5750}"/>
              </a:ext>
            </a:extLst>
          </p:cNvPr>
          <p:cNvSpPr>
            <a:spLocks noGrp="1"/>
          </p:cNvSpPr>
          <p:nvPr>
            <p:ph type="subTitle" idx="1"/>
          </p:nvPr>
        </p:nvSpPr>
        <p:spPr/>
        <p:txBody>
          <a:bodyPr/>
          <a:lstStyle/>
          <a:p>
            <a:r>
              <a:rPr lang="en-US" altLang="zh-TW" dirty="0">
                <a:latin typeface="Times New Roman" panose="02020603050405020304" pitchFamily="18" charset="0"/>
                <a:cs typeface="Times New Roman" panose="02020603050405020304" pitchFamily="18" charset="0"/>
              </a:rPr>
              <a:t>111061551 </a:t>
            </a:r>
            <a:r>
              <a:rPr lang="zh-CN" altLang="en-US" dirty="0">
                <a:latin typeface="Times New Roman" panose="02020603050405020304" pitchFamily="18" charset="0"/>
                <a:cs typeface="Times New Roman" panose="02020603050405020304" pitchFamily="18" charset="0"/>
              </a:rPr>
              <a:t>宋乃仁</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21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88AD2D-E4F2-4309-B4EC-A4403D314C7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Dataflow viewer</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Dataflow Performance waveforms</a:t>
            </a:r>
            <a:endParaRPr lang="zh-TW" altLang="en-US" sz="3200" dirty="0"/>
          </a:p>
        </p:txBody>
      </p:sp>
      <p:pic>
        <p:nvPicPr>
          <p:cNvPr id="5" name="內容版面配置區 4">
            <a:extLst>
              <a:ext uri="{FF2B5EF4-FFF2-40B4-BE49-F238E27FC236}">
                <a16:creationId xmlns:a16="http://schemas.microsoft.com/office/drawing/2014/main" id="{954C4C61-DA6C-40CE-A501-01FB811FBA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1" y="1664518"/>
            <a:ext cx="8458200" cy="5193481"/>
          </a:xfrm>
        </p:spPr>
      </p:pic>
    </p:spTree>
    <p:extLst>
      <p:ext uri="{BB962C8B-B14F-4D97-AF65-F5344CB8AC3E}">
        <p14:creationId xmlns:p14="http://schemas.microsoft.com/office/powerpoint/2010/main" val="235641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CF605-26D3-428E-A5E2-D64934FE7E9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Dataflow viewer</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Conclusion </a:t>
            </a:r>
            <a:endParaRPr lang="zh-TW" altLang="en-US" sz="3200" dirty="0"/>
          </a:p>
        </p:txBody>
      </p:sp>
      <p:sp>
        <p:nvSpPr>
          <p:cNvPr id="3" name="內容版面配置區 2">
            <a:extLst>
              <a:ext uri="{FF2B5EF4-FFF2-40B4-BE49-F238E27FC236}">
                <a16:creationId xmlns:a16="http://schemas.microsoft.com/office/drawing/2014/main" id="{704E942A-2F6D-45E9-8FD2-D9AFAB1903E3}"/>
              </a:ext>
            </a:extLst>
          </p:cNvPr>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From the property tables, there are  important indicators that point out potential problems inside the dataflow region and are indicative of the typical producer-consumer rate issues that can result in lower performance and/or in some cases, deadlock.</a:t>
            </a:r>
          </a:p>
          <a:p>
            <a:r>
              <a:rPr lang="en-US" altLang="zh-TW" dirty="0">
                <a:solidFill>
                  <a:srgbClr val="24292F"/>
                </a:solidFill>
                <a:latin typeface="Times New Roman" panose="02020603050405020304" pitchFamily="18" charset="0"/>
                <a:cs typeface="Times New Roman" panose="02020603050405020304" pitchFamily="18" charset="0"/>
              </a:rPr>
              <a:t>Since t</a:t>
            </a:r>
            <a:r>
              <a:rPr lang="en-US" altLang="zh-TW" b="0" i="0" dirty="0">
                <a:solidFill>
                  <a:srgbClr val="24292F"/>
                </a:solidFill>
                <a:effectLst/>
                <a:latin typeface="Times New Roman" panose="02020603050405020304" pitchFamily="18" charset="0"/>
                <a:cs typeface="Times New Roman" panose="02020603050405020304" pitchFamily="18" charset="0"/>
              </a:rPr>
              <a:t>he Dataflow Viewer can only show us the static view of the dataflow optimization. From the performance waveform, we can see how the functions inside the dataflow region are executed in parallel and how the execution of the functions overlap. We realize the visualization of dynamic timeline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76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9FBCCD-7373-4591-A301-8DFB4335E54D}"/>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a:t>
            </a:r>
            <a:r>
              <a:rPr lang="en-US" altLang="zh-TW" sz="3200" dirty="0">
                <a:latin typeface="Times New Roman" panose="02020603050405020304" pitchFamily="18" charset="0"/>
                <a:cs typeface="Times New Roman" panose="02020603050405020304" pitchFamily="18" charset="0"/>
              </a:rPr>
              <a:t>Introduction </a:t>
            </a:r>
            <a:endParaRPr lang="zh-TW" altLang="en-US" sz="3200" dirty="0"/>
          </a:p>
        </p:txBody>
      </p:sp>
      <p:sp>
        <p:nvSpPr>
          <p:cNvPr id="3" name="內容版面配置區 2">
            <a:extLst>
              <a:ext uri="{FF2B5EF4-FFF2-40B4-BE49-F238E27FC236}">
                <a16:creationId xmlns:a16="http://schemas.microsoft.com/office/drawing/2014/main" id="{44110BEF-ABDB-448F-8B86-A08130282562}"/>
              </a:ext>
            </a:extLst>
          </p:cNvPr>
          <p:cNvSpPr>
            <a:spLocks noGrp="1"/>
          </p:cNvSpPr>
          <p:nvPr>
            <p:ph idx="1"/>
          </p:nvPr>
        </p:nvSpPr>
        <p:spPr/>
        <p:txBody>
          <a:bodyPr/>
          <a:lstStyle/>
          <a:p>
            <a:r>
              <a:rPr lang="en-US" altLang="zh-TW" b="0" i="0" dirty="0">
                <a:solidFill>
                  <a:srgbClr val="24292F"/>
                </a:solidFill>
                <a:effectLst/>
                <a:latin typeface="Times New Roman" panose="02020603050405020304" pitchFamily="18" charset="0"/>
                <a:cs typeface="Times New Roman" panose="02020603050405020304" pitchFamily="18" charset="0"/>
              </a:rPr>
              <a:t>For exactly the same structure of code, depending on how the FIFO channels are accessed, the FIFO depths may need to be set differently. </a:t>
            </a:r>
          </a:p>
          <a:p>
            <a:r>
              <a:rPr lang="en-US" altLang="zh-TW" b="0" i="0" dirty="0">
                <a:solidFill>
                  <a:srgbClr val="24292F"/>
                </a:solidFill>
                <a:effectLst/>
                <a:latin typeface="Times New Roman" panose="02020603050405020304" pitchFamily="18" charset="0"/>
                <a:cs typeface="Times New Roman" panose="02020603050405020304" pitchFamily="18" charset="0"/>
              </a:rPr>
              <a:t>FIFO depths are used to amortize and match the </a:t>
            </a:r>
            <a:r>
              <a:rPr lang="en-US" altLang="zh-TW" b="0" i="1" dirty="0">
                <a:solidFill>
                  <a:srgbClr val="24292F"/>
                </a:solidFill>
                <a:effectLst/>
                <a:latin typeface="Times New Roman" panose="02020603050405020304" pitchFamily="18" charset="0"/>
                <a:cs typeface="Times New Roman" panose="02020603050405020304" pitchFamily="18" charset="0"/>
              </a:rPr>
              <a:t>burst behavior</a:t>
            </a:r>
            <a:r>
              <a:rPr lang="en-US" altLang="zh-TW" b="0" i="0" dirty="0">
                <a:solidFill>
                  <a:srgbClr val="24292F"/>
                </a:solidFill>
                <a:effectLst/>
                <a:latin typeface="Times New Roman" panose="02020603050405020304" pitchFamily="18" charset="0"/>
                <a:cs typeface="Times New Roman" panose="02020603050405020304" pitchFamily="18" charset="0"/>
              </a:rPr>
              <a:t> of FIFO accesses.</a:t>
            </a:r>
          </a:p>
          <a:p>
            <a:endParaRPr lang="zh-TW" altLang="en-US"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2A50ADCF-7DA8-4E9A-8BE6-DD8835B9C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247" y="3595328"/>
            <a:ext cx="7744906" cy="2581635"/>
          </a:xfrm>
          <a:prstGeom prst="rect">
            <a:avLst/>
          </a:prstGeom>
        </p:spPr>
      </p:pic>
    </p:spTree>
    <p:extLst>
      <p:ext uri="{BB962C8B-B14F-4D97-AF65-F5344CB8AC3E}">
        <p14:creationId xmlns:p14="http://schemas.microsoft.com/office/powerpoint/2010/main" val="3729715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C6B6C-9F42-4CC8-9EC4-00B6DE64636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a:t>
            </a:r>
            <a:r>
              <a:rPr lang="en-US" altLang="zh-TW" sz="3200" dirty="0">
                <a:latin typeface="Times New Roman" panose="02020603050405020304" pitchFamily="18" charset="0"/>
                <a:cs typeface="Times New Roman" panose="02020603050405020304" pitchFamily="18" charset="0"/>
              </a:rPr>
              <a:t>Introduction </a:t>
            </a:r>
            <a:endParaRPr lang="zh-TW" altLang="en-US" dirty="0"/>
          </a:p>
        </p:txBody>
      </p:sp>
      <p:sp>
        <p:nvSpPr>
          <p:cNvPr id="3" name="內容版面配置區 2">
            <a:extLst>
              <a:ext uri="{FF2B5EF4-FFF2-40B4-BE49-F238E27FC236}">
                <a16:creationId xmlns:a16="http://schemas.microsoft.com/office/drawing/2014/main" id="{E38590EF-9277-4362-91A9-2273497B7D19}"/>
              </a:ext>
            </a:extLst>
          </p:cNvPr>
          <p:cNvSpPr>
            <a:spLocks noGrp="1"/>
          </p:cNvSpPr>
          <p:nvPr>
            <p:ph idx="1"/>
          </p:nvPr>
        </p:nvSpPr>
        <p:spPr/>
        <p:txBody>
          <a:bodyPr>
            <a:normAutofit fontScale="92500" lnSpcReduction="10000"/>
          </a:bodyPr>
          <a:lstStyle/>
          <a:p>
            <a:r>
              <a:rPr lang="en-US" altLang="zh-TW" b="0" i="0" dirty="0">
                <a:solidFill>
                  <a:srgbClr val="24292F"/>
                </a:solidFill>
                <a:effectLst/>
                <a:latin typeface="Times New Roman" panose="02020603050405020304" pitchFamily="18" charset="0"/>
                <a:cs typeface="Times New Roman" panose="02020603050405020304" pitchFamily="18" charset="0"/>
              </a:rPr>
              <a:t>Compiler-created FIFOs and PIPOs should never cause deadlocks. But their depths might be insufficient for optimal performance. </a:t>
            </a:r>
          </a:p>
          <a:p>
            <a:r>
              <a:rPr lang="en-US" altLang="zh-TW" b="0" i="0" dirty="0">
                <a:solidFill>
                  <a:srgbClr val="24292F"/>
                </a:solidFill>
                <a:effectLst/>
                <a:latin typeface="Times New Roman" panose="02020603050405020304" pitchFamily="18" charset="0"/>
                <a:cs typeface="Times New Roman" panose="02020603050405020304" pitchFamily="18" charset="0"/>
              </a:rPr>
              <a:t>User created FIFOs (from </a:t>
            </a:r>
            <a:r>
              <a:rPr lang="en-US" altLang="zh-TW" b="0" i="1" dirty="0" err="1">
                <a:solidFill>
                  <a:srgbClr val="24292F"/>
                </a:solidFill>
                <a:effectLst/>
                <a:latin typeface="Times New Roman" panose="02020603050405020304" pitchFamily="18" charset="0"/>
                <a:cs typeface="Times New Roman" panose="02020603050405020304" pitchFamily="18" charset="0"/>
              </a:rPr>
              <a:t>hls</a:t>
            </a:r>
            <a:r>
              <a:rPr lang="en-US" altLang="zh-TW" b="0" i="1" dirty="0">
                <a:solidFill>
                  <a:srgbClr val="24292F"/>
                </a:solidFill>
                <a:effectLst/>
                <a:latin typeface="Times New Roman" panose="02020603050405020304" pitchFamily="18" charset="0"/>
                <a:cs typeface="Times New Roman" panose="02020603050405020304" pitchFamily="18" charset="0"/>
              </a:rPr>
              <a:t>::streams </a:t>
            </a:r>
            <a:r>
              <a:rPr lang="en-US" altLang="zh-TW" b="0" i="0" dirty="0">
                <a:solidFill>
                  <a:srgbClr val="24292F"/>
                </a:solidFill>
                <a:effectLst/>
                <a:latin typeface="Times New Roman" panose="02020603050405020304" pitchFamily="18" charset="0"/>
                <a:cs typeface="Times New Roman" panose="02020603050405020304" pitchFamily="18" charset="0"/>
              </a:rPr>
              <a:t>and </a:t>
            </a:r>
            <a:r>
              <a:rPr lang="en-US" altLang="zh-TW" b="0" i="1" dirty="0" err="1">
                <a:solidFill>
                  <a:srgbClr val="24292F"/>
                </a:solidFill>
                <a:effectLst/>
                <a:latin typeface="Times New Roman" panose="02020603050405020304" pitchFamily="18" charset="0"/>
                <a:cs typeface="Times New Roman" panose="02020603050405020304" pitchFamily="18" charset="0"/>
              </a:rPr>
              <a:t>hls</a:t>
            </a:r>
            <a:r>
              <a:rPr lang="en-US" altLang="zh-TW" b="0" i="1" dirty="0">
                <a:solidFill>
                  <a:srgbClr val="24292F"/>
                </a:solidFill>
                <a:effectLst/>
                <a:latin typeface="Times New Roman" panose="02020603050405020304" pitchFamily="18" charset="0"/>
                <a:cs typeface="Times New Roman" panose="02020603050405020304" pitchFamily="18" charset="0"/>
              </a:rPr>
              <a:t>::</a:t>
            </a:r>
            <a:r>
              <a:rPr lang="en-US" altLang="zh-TW" b="0" i="1" dirty="0" err="1">
                <a:solidFill>
                  <a:srgbClr val="24292F"/>
                </a:solidFill>
                <a:effectLst/>
                <a:latin typeface="Times New Roman" panose="02020603050405020304" pitchFamily="18" charset="0"/>
                <a:cs typeface="Times New Roman" panose="02020603050405020304" pitchFamily="18" charset="0"/>
              </a:rPr>
              <a:t>stream_of_blocks</a:t>
            </a:r>
            <a:r>
              <a:rPr lang="en-US" altLang="zh-TW" b="0" i="0" dirty="0">
                <a:solidFill>
                  <a:srgbClr val="24292F"/>
                </a:solidFill>
                <a:effectLst/>
                <a:latin typeface="Times New Roman" panose="02020603050405020304" pitchFamily="18" charset="0"/>
                <a:cs typeface="Times New Roman" panose="02020603050405020304" pitchFamily="18" charset="0"/>
              </a:rPr>
              <a:t> between processes) may cause both deadlocks and/or low performance depending on their depths.</a:t>
            </a:r>
          </a:p>
          <a:p>
            <a:r>
              <a:rPr lang="en-US" altLang="zh-TW" b="0" i="0" dirty="0">
                <a:solidFill>
                  <a:srgbClr val="24292F"/>
                </a:solidFill>
                <a:effectLst/>
                <a:latin typeface="Times New Roman" panose="02020603050405020304" pitchFamily="18" charset="0"/>
                <a:cs typeface="Times New Roman" panose="02020603050405020304" pitchFamily="18" charset="0"/>
              </a:rPr>
              <a:t>If the depth of FIFOs</a:t>
            </a:r>
            <a:r>
              <a:rPr lang="en-US" altLang="zh-TW" dirty="0">
                <a:solidFill>
                  <a:srgbClr val="24292F"/>
                </a:solidFill>
                <a:latin typeface="Times New Roman" panose="02020603050405020304" pitchFamily="18" charset="0"/>
                <a:cs typeface="Times New Roman" panose="02020603050405020304" pitchFamily="18" charset="0"/>
              </a:rPr>
              <a:t> </a:t>
            </a:r>
            <a:r>
              <a:rPr lang="en-US" altLang="zh-TW" b="0" i="0" dirty="0">
                <a:solidFill>
                  <a:srgbClr val="24292F"/>
                </a:solidFill>
                <a:effectLst/>
                <a:latin typeface="Times New Roman" panose="02020603050405020304" pitchFamily="18" charset="0"/>
                <a:cs typeface="Times New Roman" panose="02020603050405020304" pitchFamily="18" charset="0"/>
              </a:rPr>
              <a:t>or PIPOs is too small, they can become full.</a:t>
            </a:r>
          </a:p>
          <a:p>
            <a:r>
              <a:rPr lang="en-US" altLang="zh-TW" b="0" i="0" dirty="0">
                <a:solidFill>
                  <a:srgbClr val="24292F"/>
                </a:solidFill>
                <a:effectLst/>
                <a:latin typeface="Times New Roman" panose="02020603050405020304" pitchFamily="18" charset="0"/>
                <a:cs typeface="Times New Roman" panose="02020603050405020304" pitchFamily="18" charset="0"/>
              </a:rPr>
              <a:t>This issue can be fixed by increasing the depth of the channel. There are three ways to do this FIFO sizing:</a:t>
            </a:r>
          </a:p>
          <a:p>
            <a:pPr lvl="1"/>
            <a:r>
              <a:rPr lang="en-US" altLang="zh-TW" b="0" i="0" dirty="0">
                <a:solidFill>
                  <a:srgbClr val="24292F"/>
                </a:solidFill>
                <a:effectLst/>
                <a:latin typeface="Times New Roman" panose="02020603050405020304" pitchFamily="18" charset="0"/>
                <a:cs typeface="Times New Roman" panose="02020603050405020304" pitchFamily="18" charset="0"/>
              </a:rPr>
              <a:t>Manual FIFO sizing</a:t>
            </a:r>
          </a:p>
          <a:p>
            <a:pPr lvl="1"/>
            <a:r>
              <a:rPr lang="en-US" altLang="zh-TW" b="0" i="0" dirty="0">
                <a:solidFill>
                  <a:srgbClr val="24292F"/>
                </a:solidFill>
                <a:effectLst/>
                <a:latin typeface="Times New Roman" panose="02020603050405020304" pitchFamily="18" charset="0"/>
                <a:cs typeface="Times New Roman" panose="02020603050405020304" pitchFamily="18" charset="0"/>
              </a:rPr>
              <a:t>Global FIFO sizing</a:t>
            </a:r>
          </a:p>
          <a:p>
            <a:pPr lvl="1"/>
            <a:r>
              <a:rPr lang="en-US" altLang="zh-TW" b="0" i="0" dirty="0">
                <a:solidFill>
                  <a:srgbClr val="24292F"/>
                </a:solidFill>
                <a:effectLst/>
                <a:latin typeface="Times New Roman" panose="02020603050405020304" pitchFamily="18" charset="0"/>
                <a:cs typeface="Times New Roman" panose="02020603050405020304" pitchFamily="18" charset="0"/>
              </a:rPr>
              <a:t>Automated FIFO sizing</a:t>
            </a:r>
          </a:p>
          <a:p>
            <a:pPr lvl="1"/>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97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0A395B-8C0A-4D79-8955-9165B686515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Code </a:t>
            </a:r>
            <a:endParaRPr lang="zh-TW" altLang="en-US" dirty="0"/>
          </a:p>
        </p:txBody>
      </p:sp>
      <p:sp>
        <p:nvSpPr>
          <p:cNvPr id="3" name="內容版面配置區 2">
            <a:extLst>
              <a:ext uri="{FF2B5EF4-FFF2-40B4-BE49-F238E27FC236}">
                <a16:creationId xmlns:a16="http://schemas.microsoft.com/office/drawing/2014/main" id="{6C48715C-A9E1-4C5B-834C-16C24EF984A2}"/>
              </a:ext>
            </a:extLst>
          </p:cNvPr>
          <p:cNvSpPr>
            <a:spLocks noGrp="1"/>
          </p:cNvSpPr>
          <p:nvPr>
            <p:ph idx="1"/>
          </p:nvPr>
        </p:nvSpPr>
        <p:spPr/>
        <p:txBody>
          <a:bodyPr/>
          <a:lstStyle/>
          <a:p>
            <a:endParaRPr lang="en-US" altLang="zh-TW" dirty="0"/>
          </a:p>
          <a:p>
            <a:endParaRPr lang="zh-TW" altLang="en-US" dirty="0"/>
          </a:p>
        </p:txBody>
      </p:sp>
      <p:pic>
        <p:nvPicPr>
          <p:cNvPr id="7" name="圖片 6">
            <a:extLst>
              <a:ext uri="{FF2B5EF4-FFF2-40B4-BE49-F238E27FC236}">
                <a16:creationId xmlns:a16="http://schemas.microsoft.com/office/drawing/2014/main" id="{883695D7-53DD-4514-AB8D-6F22E6F82C94}"/>
              </a:ext>
            </a:extLst>
          </p:cNvPr>
          <p:cNvPicPr>
            <a:picLocks noChangeAspect="1"/>
          </p:cNvPicPr>
          <p:nvPr/>
        </p:nvPicPr>
        <p:blipFill>
          <a:blip r:embed="rId2"/>
          <a:stretch>
            <a:fillRect/>
          </a:stretch>
        </p:blipFill>
        <p:spPr>
          <a:xfrm>
            <a:off x="551626" y="1571625"/>
            <a:ext cx="5875020" cy="5286375"/>
          </a:xfrm>
          <a:prstGeom prst="rect">
            <a:avLst/>
          </a:prstGeom>
        </p:spPr>
      </p:pic>
      <p:pic>
        <p:nvPicPr>
          <p:cNvPr id="9" name="圖片 8">
            <a:extLst>
              <a:ext uri="{FF2B5EF4-FFF2-40B4-BE49-F238E27FC236}">
                <a16:creationId xmlns:a16="http://schemas.microsoft.com/office/drawing/2014/main" id="{229A30C4-A799-4318-AAF4-44643C54FA79}"/>
              </a:ext>
            </a:extLst>
          </p:cNvPr>
          <p:cNvPicPr>
            <a:picLocks noChangeAspect="1"/>
          </p:cNvPicPr>
          <p:nvPr/>
        </p:nvPicPr>
        <p:blipFill>
          <a:blip r:embed="rId3"/>
          <a:stretch>
            <a:fillRect/>
          </a:stretch>
        </p:blipFill>
        <p:spPr>
          <a:xfrm>
            <a:off x="6536689" y="1710777"/>
            <a:ext cx="5588636" cy="5008069"/>
          </a:xfrm>
          <a:prstGeom prst="rect">
            <a:avLst/>
          </a:prstGeom>
        </p:spPr>
      </p:pic>
    </p:spTree>
    <p:extLst>
      <p:ext uri="{BB962C8B-B14F-4D97-AF65-F5344CB8AC3E}">
        <p14:creationId xmlns:p14="http://schemas.microsoft.com/office/powerpoint/2010/main" val="123108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0848A5-8931-44E9-B849-865A7388526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Manual FIFO Sizing </a:t>
            </a:r>
            <a:endParaRPr lang="zh-TW" altLang="en-US" dirty="0"/>
          </a:p>
        </p:txBody>
      </p:sp>
      <p:pic>
        <p:nvPicPr>
          <p:cNvPr id="5" name="內容版面配置區 4">
            <a:extLst>
              <a:ext uri="{FF2B5EF4-FFF2-40B4-BE49-F238E27FC236}">
                <a16:creationId xmlns:a16="http://schemas.microsoft.com/office/drawing/2014/main" id="{4D66B687-8C11-434D-90D0-D5BA63808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3200"/>
            <a:ext cx="9629775" cy="5428020"/>
          </a:xfrm>
        </p:spPr>
      </p:pic>
    </p:spTree>
    <p:extLst>
      <p:ext uri="{BB962C8B-B14F-4D97-AF65-F5344CB8AC3E}">
        <p14:creationId xmlns:p14="http://schemas.microsoft.com/office/powerpoint/2010/main" val="2672202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73FEDA-BE26-4D75-96F0-35F0CCD9A9F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Manual FIFO Sizing </a:t>
            </a:r>
            <a:endParaRPr lang="zh-TW" altLang="en-US" dirty="0"/>
          </a:p>
        </p:txBody>
      </p:sp>
      <p:pic>
        <p:nvPicPr>
          <p:cNvPr id="5" name="內容版面配置區 4">
            <a:extLst>
              <a:ext uri="{FF2B5EF4-FFF2-40B4-BE49-F238E27FC236}">
                <a16:creationId xmlns:a16="http://schemas.microsoft.com/office/drawing/2014/main" id="{720E001E-5AC0-4EBA-BC6D-24A9E228EF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8924"/>
            <a:ext cx="7410450" cy="5274427"/>
          </a:xfrm>
        </p:spPr>
      </p:pic>
    </p:spTree>
    <p:extLst>
      <p:ext uri="{BB962C8B-B14F-4D97-AF65-F5344CB8AC3E}">
        <p14:creationId xmlns:p14="http://schemas.microsoft.com/office/powerpoint/2010/main" val="2940726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FAAFF4-F246-4215-9C07-70C0C9033F4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Manual FIFO Sizing </a:t>
            </a:r>
            <a:endParaRPr lang="zh-TW" altLang="en-US" dirty="0"/>
          </a:p>
        </p:txBody>
      </p:sp>
      <p:pic>
        <p:nvPicPr>
          <p:cNvPr id="5" name="內容版面配置區 4">
            <a:extLst>
              <a:ext uri="{FF2B5EF4-FFF2-40B4-BE49-F238E27FC236}">
                <a16:creationId xmlns:a16="http://schemas.microsoft.com/office/drawing/2014/main" id="{895A9546-65A6-4BFF-86DF-CBAB55B374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3199"/>
            <a:ext cx="9477375" cy="5351679"/>
          </a:xfrm>
        </p:spPr>
      </p:pic>
    </p:spTree>
    <p:extLst>
      <p:ext uri="{BB962C8B-B14F-4D97-AF65-F5344CB8AC3E}">
        <p14:creationId xmlns:p14="http://schemas.microsoft.com/office/powerpoint/2010/main" val="185863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FBAB58-5A45-4FA8-ABC8-7FD79A26BE1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Manual FIFO Sizing </a:t>
            </a:r>
            <a:endParaRPr lang="zh-TW" altLang="en-US" dirty="0"/>
          </a:p>
        </p:txBody>
      </p:sp>
      <p:pic>
        <p:nvPicPr>
          <p:cNvPr id="5" name="內容版面配置區 4">
            <a:extLst>
              <a:ext uri="{FF2B5EF4-FFF2-40B4-BE49-F238E27FC236}">
                <a16:creationId xmlns:a16="http://schemas.microsoft.com/office/drawing/2014/main" id="{65C95B52-5E38-42A7-83CB-A14BF16AD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1299"/>
            <a:ext cx="10759620" cy="5260975"/>
          </a:xfrm>
        </p:spPr>
      </p:pic>
    </p:spTree>
    <p:extLst>
      <p:ext uri="{BB962C8B-B14F-4D97-AF65-F5344CB8AC3E}">
        <p14:creationId xmlns:p14="http://schemas.microsoft.com/office/powerpoint/2010/main" val="414363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9AF12C-2F8B-47FB-B9CA-55C570D1C1B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Manual FIFO Sizing </a:t>
            </a:r>
            <a:endParaRPr lang="zh-TW" altLang="en-US" dirty="0"/>
          </a:p>
        </p:txBody>
      </p:sp>
      <p:pic>
        <p:nvPicPr>
          <p:cNvPr id="5" name="內容版面配置區 4">
            <a:extLst>
              <a:ext uri="{FF2B5EF4-FFF2-40B4-BE49-F238E27FC236}">
                <a16:creationId xmlns:a16="http://schemas.microsoft.com/office/drawing/2014/main" id="{49E9E210-6D0D-461B-8AA7-34979DC85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834" y="1587499"/>
            <a:ext cx="9733116" cy="5220639"/>
          </a:xfrm>
        </p:spPr>
      </p:pic>
    </p:spTree>
    <p:extLst>
      <p:ext uri="{BB962C8B-B14F-4D97-AF65-F5344CB8AC3E}">
        <p14:creationId xmlns:p14="http://schemas.microsoft.com/office/powerpoint/2010/main" val="45778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BEEE1B-89B9-4A4F-BE78-E01164E98C4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Outline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AD324E8-3FC7-4316-A7B6-D7692B86D1BE}"/>
              </a:ext>
            </a:extLst>
          </p:cNvPr>
          <p:cNvSpPr>
            <a:spLocks noGrp="1"/>
          </p:cNvSpPr>
          <p:nvPr>
            <p:ph idx="1"/>
          </p:nvPr>
        </p:nvSpPr>
        <p:spPr>
          <a:xfrm>
            <a:off x="838200" y="1670050"/>
            <a:ext cx="10515600" cy="4822825"/>
          </a:xfrm>
        </p:spPr>
        <p:txBody>
          <a:bodyPr/>
          <a:lstStyle/>
          <a:p>
            <a:r>
              <a:rPr lang="en-US" altLang="zh-CN" dirty="0">
                <a:latin typeface="Times New Roman" panose="02020603050405020304" pitchFamily="18" charset="0"/>
                <a:cs typeface="Times New Roman" panose="02020603050405020304" pitchFamily="18" charset="0"/>
              </a:rPr>
              <a:t>Dataflow Viewer</a:t>
            </a:r>
          </a:p>
          <a:p>
            <a:pPr lvl="1"/>
            <a:r>
              <a:rPr lang="en-US" altLang="zh-CN" dirty="0">
                <a:latin typeface="Times New Roman" panose="02020603050405020304" pitchFamily="18" charset="0"/>
                <a:cs typeface="Times New Roman" panose="02020603050405020304" pitchFamily="18" charset="0"/>
              </a:rPr>
              <a:t>Goal</a:t>
            </a:r>
          </a:p>
          <a:p>
            <a:pPr lvl="1"/>
            <a:r>
              <a:rPr lang="en-US" altLang="zh-CN" i="0" dirty="0">
                <a:solidFill>
                  <a:srgbClr val="24292F"/>
                </a:solidFill>
                <a:effectLst/>
                <a:latin typeface="Times New Roman" panose="02020603050405020304" pitchFamily="18" charset="0"/>
                <a:cs typeface="Times New Roman" panose="02020603050405020304" pitchFamily="18" charset="0"/>
              </a:rPr>
              <a:t>Code &amp; </a:t>
            </a:r>
            <a:r>
              <a:rPr lang="en-US" altLang="zh-TW" i="0" dirty="0">
                <a:solidFill>
                  <a:srgbClr val="24292F"/>
                </a:solidFill>
                <a:effectLst/>
                <a:latin typeface="Times New Roman" panose="02020603050405020304" pitchFamily="18" charset="0"/>
                <a:cs typeface="Times New Roman" panose="02020603050405020304" pitchFamily="18" charset="0"/>
              </a:rPr>
              <a:t>Dataflow Graph</a:t>
            </a:r>
          </a:p>
          <a:p>
            <a:pPr lvl="1"/>
            <a:r>
              <a:rPr lang="en-US" altLang="zh-TW" i="0" dirty="0">
                <a:solidFill>
                  <a:srgbClr val="24292F"/>
                </a:solidFill>
                <a:effectLst/>
                <a:latin typeface="Times New Roman" panose="02020603050405020304" pitchFamily="18" charset="0"/>
                <a:cs typeface="Times New Roman" panose="02020603050405020304" pitchFamily="18" charset="0"/>
              </a:rPr>
              <a:t>Dataflow Properties Table</a:t>
            </a:r>
          </a:p>
          <a:p>
            <a:pPr lvl="1"/>
            <a:r>
              <a:rPr lang="en-US" altLang="zh-CN" dirty="0">
                <a:solidFill>
                  <a:srgbClr val="24292F"/>
                </a:solidFill>
                <a:latin typeface="Times New Roman" panose="02020603050405020304" pitchFamily="18" charset="0"/>
                <a:cs typeface="Times New Roman" panose="02020603050405020304" pitchFamily="18" charset="0"/>
              </a:rPr>
              <a:t>Dataflow Performance Waveform</a:t>
            </a:r>
          </a:p>
          <a:p>
            <a:pPr lvl="1"/>
            <a:r>
              <a:rPr lang="en-US" altLang="zh-CN" dirty="0">
                <a:solidFill>
                  <a:srgbClr val="24292F"/>
                </a:solidFill>
                <a:latin typeface="Times New Roman" panose="02020603050405020304" pitchFamily="18" charset="0"/>
                <a:cs typeface="Times New Roman" panose="02020603050405020304" pitchFamily="18" charset="0"/>
              </a:rPr>
              <a:t>Conclusion   </a:t>
            </a:r>
            <a:endParaRPr lang="en-US" altLang="zh-TW"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FIFO Sizing &amp; Deadlocks</a:t>
            </a:r>
          </a:p>
          <a:p>
            <a:pPr lvl="1"/>
            <a:r>
              <a:rPr lang="en-US" altLang="zh-TW" dirty="0">
                <a:latin typeface="Times New Roman" panose="02020603050405020304" pitchFamily="18" charset="0"/>
                <a:cs typeface="Times New Roman" panose="02020603050405020304" pitchFamily="18" charset="0"/>
              </a:rPr>
              <a:t>Introduction </a:t>
            </a:r>
          </a:p>
          <a:p>
            <a:pPr lvl="1"/>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02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954874-AE84-4CEC-9236-FBEA9A9B562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Global FIFO Sizing </a:t>
            </a:r>
            <a:endParaRPr lang="zh-TW" altLang="en-US" dirty="0"/>
          </a:p>
        </p:txBody>
      </p:sp>
      <p:pic>
        <p:nvPicPr>
          <p:cNvPr id="5" name="內容版面配置區 4">
            <a:extLst>
              <a:ext uri="{FF2B5EF4-FFF2-40B4-BE49-F238E27FC236}">
                <a16:creationId xmlns:a16="http://schemas.microsoft.com/office/drawing/2014/main" id="{D5A90759-8EE0-4672-9984-4A2853268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477" y="1568450"/>
            <a:ext cx="5770554" cy="5060950"/>
          </a:xfrm>
        </p:spPr>
      </p:pic>
    </p:spTree>
    <p:extLst>
      <p:ext uri="{BB962C8B-B14F-4D97-AF65-F5344CB8AC3E}">
        <p14:creationId xmlns:p14="http://schemas.microsoft.com/office/powerpoint/2010/main" val="3592888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7CA373-6D17-4908-8E62-B419DCF17A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Global FIFO Sizing </a:t>
            </a:r>
            <a:endParaRPr lang="zh-TW" altLang="en-US" dirty="0"/>
          </a:p>
        </p:txBody>
      </p:sp>
      <p:pic>
        <p:nvPicPr>
          <p:cNvPr id="5" name="內容版面配置區 4">
            <a:extLst>
              <a:ext uri="{FF2B5EF4-FFF2-40B4-BE49-F238E27FC236}">
                <a16:creationId xmlns:a16="http://schemas.microsoft.com/office/drawing/2014/main" id="{FA61B60D-D38B-4818-839D-35EDD41A3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182" y="1549400"/>
            <a:ext cx="10792688" cy="5194300"/>
          </a:xfrm>
        </p:spPr>
      </p:pic>
    </p:spTree>
    <p:extLst>
      <p:ext uri="{BB962C8B-B14F-4D97-AF65-F5344CB8AC3E}">
        <p14:creationId xmlns:p14="http://schemas.microsoft.com/office/powerpoint/2010/main" val="244616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FA90FA-5287-4158-874A-D63D2F835AF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a:t>
            </a:r>
            <a:r>
              <a:rPr lang="en-US" altLang="zh-TW" sz="3200" b="0" i="0" dirty="0">
                <a:solidFill>
                  <a:srgbClr val="24292F"/>
                </a:solidFill>
                <a:effectLst/>
                <a:latin typeface="Times New Roman" panose="02020603050405020304" pitchFamily="18" charset="0"/>
                <a:cs typeface="Times New Roman" panose="02020603050405020304" pitchFamily="18" charset="0"/>
              </a:rPr>
              <a:t>Automated</a:t>
            </a:r>
            <a:r>
              <a:rPr lang="en-US" altLang="zh-CN" sz="3200" dirty="0">
                <a:latin typeface="Times New Roman" panose="02020603050405020304" pitchFamily="18" charset="0"/>
                <a:cs typeface="Times New Roman" panose="02020603050405020304" pitchFamily="18" charset="0"/>
              </a:rPr>
              <a:t> FIFO Sizing </a:t>
            </a:r>
            <a:endParaRPr lang="zh-TW" altLang="en-US" dirty="0"/>
          </a:p>
        </p:txBody>
      </p:sp>
      <p:sp>
        <p:nvSpPr>
          <p:cNvPr id="3" name="內容版面配置區 2">
            <a:extLst>
              <a:ext uri="{FF2B5EF4-FFF2-40B4-BE49-F238E27FC236}">
                <a16:creationId xmlns:a16="http://schemas.microsoft.com/office/drawing/2014/main" id="{BDA29EE6-3A4F-42E1-9AF2-AB63A7C0E833}"/>
              </a:ext>
            </a:extLst>
          </p:cNvPr>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The automatic FIFO sizing is the easiest but there are disadvantages:</a:t>
            </a:r>
          </a:p>
          <a:p>
            <a:pPr lvl="1"/>
            <a:r>
              <a:rPr lang="en-US" altLang="zh-TW" dirty="0">
                <a:latin typeface="Times New Roman" panose="02020603050405020304" pitchFamily="18" charset="0"/>
                <a:cs typeface="Times New Roman" panose="02020603050405020304" pitchFamily="18" charset="0"/>
              </a:rPr>
              <a:t>It requires repeated co-simulation runs and so may take a while to converge.</a:t>
            </a:r>
          </a:p>
          <a:p>
            <a:pPr lvl="1"/>
            <a:r>
              <a:rPr lang="en-US" altLang="zh-TW" dirty="0">
                <a:latin typeface="Times New Roman" panose="02020603050405020304" pitchFamily="18" charset="0"/>
                <a:cs typeface="Times New Roman" panose="02020603050405020304" pitchFamily="18" charset="0"/>
              </a:rPr>
              <a:t>It is a heuristic algorithm, and in some cases it may never converge.</a:t>
            </a:r>
            <a:endParaRPr lang="zh-TW" altLang="en-US"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3AE2320D-7035-4A58-9662-3EC0196C2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395" y="3057059"/>
            <a:ext cx="2585210" cy="3696166"/>
          </a:xfrm>
          <a:prstGeom prst="rect">
            <a:avLst/>
          </a:prstGeom>
        </p:spPr>
      </p:pic>
    </p:spTree>
    <p:extLst>
      <p:ext uri="{BB962C8B-B14F-4D97-AF65-F5344CB8AC3E}">
        <p14:creationId xmlns:p14="http://schemas.microsoft.com/office/powerpoint/2010/main" val="2546457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078D3F-5770-4171-8076-C39BF29707C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FIFO Sizing &amp; Deadlocks</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24292F"/>
                </a:solidFill>
                <a:latin typeface="Times New Roman" panose="02020603050405020304" pitchFamily="18" charset="0"/>
                <a:cs typeface="Times New Roman" panose="02020603050405020304" pitchFamily="18" charset="0"/>
              </a:rPr>
              <a:t>Conclusion </a:t>
            </a:r>
            <a:endParaRPr lang="zh-TW" altLang="en-US" dirty="0"/>
          </a:p>
        </p:txBody>
      </p:sp>
      <p:sp>
        <p:nvSpPr>
          <p:cNvPr id="3" name="內容版面配置區 2">
            <a:extLst>
              <a:ext uri="{FF2B5EF4-FFF2-40B4-BE49-F238E27FC236}">
                <a16:creationId xmlns:a16="http://schemas.microsoft.com/office/drawing/2014/main" id="{6232FBDE-EB4E-40E9-9544-1DA500C53923}"/>
              </a:ext>
            </a:extLst>
          </p:cNvPr>
          <p:cNvSpPr>
            <a:spLocks noGrp="1"/>
          </p:cNvSpPr>
          <p:nvPr>
            <p:ph idx="1"/>
          </p:nvPr>
        </p:nvSpPr>
        <p:spPr>
          <a:xfrm>
            <a:off x="771525" y="1690688"/>
            <a:ext cx="10515600" cy="4567238"/>
          </a:xfrm>
        </p:spPr>
        <p:txBody>
          <a:bodyPr>
            <a:noAutofit/>
          </a:bodyPr>
          <a:lstStyle/>
          <a:p>
            <a:r>
              <a:rPr lang="en-US" altLang="zh-TW" sz="1800" dirty="0">
                <a:latin typeface="Times New Roman" panose="02020603050405020304" pitchFamily="18" charset="0"/>
                <a:cs typeface="Times New Roman" panose="02020603050405020304" pitchFamily="18" charset="0"/>
              </a:rPr>
              <a:t>In summary, the Dataflow viewer enables the following throughput analysis tasks:</a:t>
            </a:r>
          </a:p>
          <a:p>
            <a:pPr lvl="1"/>
            <a:r>
              <a:rPr lang="en-US" altLang="zh-TW" sz="1800" dirty="0">
                <a:latin typeface="Times New Roman" panose="02020603050405020304" pitchFamily="18" charset="0"/>
                <a:cs typeface="Times New Roman" panose="02020603050405020304" pitchFamily="18" charset="0"/>
              </a:rPr>
              <a:t>The graph shows the overall topology of the DATAFLOW region and shows what type of channels (FIFO/PIPO) were inferred for communication between the tasks in the DATAFLOW region. Analyzing each channel and process can be useful to resolve issues such as deadlock or poor throughput because of bad FIFO sizing.</a:t>
            </a:r>
          </a:p>
          <a:p>
            <a:endParaRPr lang="en-US" altLang="zh-TW" sz="1800" dirty="0">
              <a:latin typeface="Times New Roman" panose="02020603050405020304" pitchFamily="18" charset="0"/>
              <a:cs typeface="Times New Roman" panose="02020603050405020304" pitchFamily="18" charset="0"/>
            </a:endParaRPr>
          </a:p>
          <a:p>
            <a:pPr lvl="1"/>
            <a:r>
              <a:rPr lang="en-US" altLang="zh-TW" sz="1800" dirty="0">
                <a:latin typeface="Times New Roman" panose="02020603050405020304" pitchFamily="18" charset="0"/>
                <a:cs typeface="Times New Roman" panose="02020603050405020304" pitchFamily="18" charset="0"/>
              </a:rPr>
              <a:t>The co-simulation data helps with the FIFO sizing problem by tracking the maximum size of the FIFO during the course of the simulation and thereby giving the user a good reference point on how to size the FIFOs. In addition, when running co-simulation, automatic deadlock detection can highlight the processes and channels involved in the deadlock allowing the user to quickly narrow the focus and fix the issue.</a:t>
            </a:r>
          </a:p>
          <a:p>
            <a:endParaRPr lang="en-US" altLang="zh-TW" sz="1800" dirty="0">
              <a:latin typeface="Times New Roman" panose="02020603050405020304" pitchFamily="18" charset="0"/>
              <a:cs typeface="Times New Roman" panose="02020603050405020304" pitchFamily="18" charset="0"/>
            </a:endParaRPr>
          </a:p>
          <a:p>
            <a:pPr lvl="1"/>
            <a:r>
              <a:rPr lang="en-US" altLang="zh-TW" sz="1800" dirty="0">
                <a:latin typeface="Times New Roman" panose="02020603050405020304" pitchFamily="18" charset="0"/>
                <a:cs typeface="Times New Roman" panose="02020603050405020304" pitchFamily="18" charset="0"/>
              </a:rPr>
              <a:t>In addition to FIFO sizing, the data reported after co-simulation also provides, on a per process and channel basis, the time spent stalling either waiting for input or blocked from writing output. The graph helps the user understand such issues and manage how the channels are sized to accommodate slow producers versus fast consumers and/or vice-versa. In addition, the graph is useful in understanding how reading from the input in the middle of a DATAFLOW region can impact performance. This is a fairly common scenario where performance can be impacted.</a:t>
            </a:r>
          </a:p>
          <a:p>
            <a:endParaRPr lang="en-US" altLang="zh-TW" sz="1800" dirty="0">
              <a:latin typeface="Times New Roman" panose="02020603050405020304" pitchFamily="18" charset="0"/>
              <a:cs typeface="Times New Roman" panose="02020603050405020304" pitchFamily="18" charset="0"/>
            </a:endParaRPr>
          </a:p>
          <a:p>
            <a:endParaRPr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539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39B427-8F75-43AF-A144-52A0A446F928}"/>
              </a:ext>
            </a:extLst>
          </p:cNvPr>
          <p:cNvSpPr>
            <a:spLocks noGrp="1"/>
          </p:cNvSpPr>
          <p:nvPr>
            <p:ph type="title"/>
          </p:nvPr>
        </p:nvSpPr>
        <p:spPr>
          <a:xfrm>
            <a:off x="838200" y="976313"/>
            <a:ext cx="10515600" cy="2852737"/>
          </a:xfrm>
        </p:spPr>
        <p:txBody>
          <a:bodyPr/>
          <a:lstStyle/>
          <a:p>
            <a:pPr algn="ctr"/>
            <a:r>
              <a:rPr lang="en-US" altLang="zh-TW" dirty="0">
                <a:latin typeface="Times New Roman" panose="02020603050405020304" pitchFamily="18" charset="0"/>
                <a:cs typeface="Times New Roman" panose="02020603050405020304" pitchFamily="18" charset="0"/>
              </a:rPr>
              <a:t>Thank you for listening!</a:t>
            </a:r>
            <a:endParaRPr lang="zh-TW" altLang="en-US" dirty="0">
              <a:latin typeface="Times New Roman" panose="02020603050405020304" pitchFamily="18" charset="0"/>
              <a:cs typeface="Times New Roman" panose="02020603050405020304" pitchFamily="18" charset="0"/>
            </a:endParaRPr>
          </a:p>
        </p:txBody>
      </p:sp>
      <p:sp>
        <p:nvSpPr>
          <p:cNvPr id="3" name="文字版面配置區 2">
            <a:extLst>
              <a:ext uri="{FF2B5EF4-FFF2-40B4-BE49-F238E27FC236}">
                <a16:creationId xmlns:a16="http://schemas.microsoft.com/office/drawing/2014/main" id="{C7A3FD08-A1AC-4D5D-8C53-C83F467B1745}"/>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779386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953BCC-B0EB-45C0-88F6-110B98A42D1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Dataflow viewer</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Goal</a:t>
            </a:r>
            <a:endParaRPr lang="zh-TW" altLang="en-US" sz="3200"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25B521A-50BB-442B-8FCA-EB2EE1F88BF2}"/>
              </a:ext>
            </a:extLst>
          </p:cNvPr>
          <p:cNvSpPr>
            <a:spLocks noGrp="1"/>
          </p:cNvSpPr>
          <p:nvPr>
            <p:ph idx="1"/>
          </p:nvPr>
        </p:nvSpPr>
        <p:spPr/>
        <p:txBody>
          <a:bodyPr/>
          <a:lstStyle/>
          <a:p>
            <a:r>
              <a:rPr lang="en-US" altLang="zh-TW" b="0" i="0" dirty="0">
                <a:solidFill>
                  <a:srgbClr val="24292F"/>
                </a:solidFill>
                <a:effectLst/>
                <a:latin typeface="Times New Roman" panose="02020603050405020304" pitchFamily="18" charset="0"/>
                <a:cs typeface="Times New Roman" panose="02020603050405020304" pitchFamily="18" charset="0"/>
              </a:rPr>
              <a:t>The optimization is done in two parts</a:t>
            </a:r>
            <a:r>
              <a:rPr lang="zh-CN" altLang="en-US" b="0" i="0" dirty="0">
                <a:solidFill>
                  <a:srgbClr val="24292F"/>
                </a:solidFill>
                <a:effectLst/>
                <a:latin typeface="Times New Roman" panose="02020603050405020304" pitchFamily="18" charset="0"/>
                <a:cs typeface="Times New Roman" panose="02020603050405020304" pitchFamily="18" charset="0"/>
              </a:rPr>
              <a:t>：</a:t>
            </a:r>
            <a:endParaRPr lang="en-US" altLang="zh-CN" dirty="0">
              <a:solidFill>
                <a:srgbClr val="24292F"/>
              </a:solidFill>
              <a:latin typeface="Times New Roman" panose="02020603050405020304" pitchFamily="18" charset="0"/>
              <a:cs typeface="Times New Roman" panose="02020603050405020304" pitchFamily="18" charset="0"/>
            </a:endParaRPr>
          </a:p>
          <a:p>
            <a:pPr lvl="1"/>
            <a:r>
              <a:rPr lang="en-US" altLang="zh-TW" b="0" i="0" dirty="0">
                <a:solidFill>
                  <a:srgbClr val="24292F"/>
                </a:solidFill>
                <a:effectLst/>
                <a:latin typeface="Times New Roman" panose="02020603050405020304" pitchFamily="18" charset="0"/>
                <a:cs typeface="Times New Roman" panose="02020603050405020304" pitchFamily="18" charset="0"/>
              </a:rPr>
              <a:t>first, the compiler infers the parallel tasks and sets up the communication channels and the associated control</a:t>
            </a:r>
          </a:p>
          <a:p>
            <a:pPr lvl="1"/>
            <a:r>
              <a:rPr lang="en-US" altLang="zh-TW" b="0" i="0" dirty="0">
                <a:solidFill>
                  <a:srgbClr val="24292F"/>
                </a:solidFill>
                <a:effectLst/>
                <a:latin typeface="Times New Roman" panose="02020603050405020304" pitchFamily="18" charset="0"/>
                <a:cs typeface="Times New Roman" panose="02020603050405020304" pitchFamily="18" charset="0"/>
              </a:rPr>
              <a:t>second, after the generated RTL design is simulated, the performance of the DATAFLOW optimization </a:t>
            </a:r>
            <a:r>
              <a:rPr lang="en-US" altLang="zh-CN" b="0" i="0" dirty="0">
                <a:solidFill>
                  <a:srgbClr val="24292F"/>
                </a:solidFill>
                <a:effectLst/>
                <a:latin typeface="Times New Roman" panose="02020603050405020304" pitchFamily="18" charset="0"/>
                <a:cs typeface="Times New Roman" panose="02020603050405020304" pitchFamily="18" charset="0"/>
              </a:rPr>
              <a:t>can be analyzed </a:t>
            </a:r>
          </a:p>
          <a:p>
            <a:pPr lvl="1"/>
            <a:endParaRPr lang="en-US" altLang="zh-CN" b="0" i="0" dirty="0">
              <a:solidFill>
                <a:srgbClr val="24292F"/>
              </a:solidFill>
              <a:effectLst/>
              <a:latin typeface="Times New Roman" panose="02020603050405020304" pitchFamily="18" charset="0"/>
              <a:cs typeface="Times New Roman" panose="02020603050405020304" pitchFamily="18" charset="0"/>
            </a:endParaRPr>
          </a:p>
          <a:p>
            <a:r>
              <a:rPr lang="en-US" altLang="zh-TW" b="0" i="0" dirty="0">
                <a:solidFill>
                  <a:srgbClr val="24292F"/>
                </a:solidFill>
                <a:effectLst/>
                <a:latin typeface="Times New Roman" panose="02020603050405020304" pitchFamily="18" charset="0"/>
                <a:cs typeface="Times New Roman" panose="02020603050405020304" pitchFamily="18" charset="0"/>
              </a:rPr>
              <a:t>the Dataflow viewer </a:t>
            </a:r>
            <a:r>
              <a:rPr lang="en-US" altLang="zh-CN" dirty="0">
                <a:solidFill>
                  <a:srgbClr val="24292F"/>
                </a:solidFill>
                <a:latin typeface="Times New Roman" panose="02020603050405020304" pitchFamily="18" charset="0"/>
                <a:cs typeface="Times New Roman" panose="02020603050405020304" pitchFamily="18" charset="0"/>
              </a:rPr>
              <a:t>help us</a:t>
            </a:r>
            <a:r>
              <a:rPr lang="en-US" altLang="zh-TW" b="0" i="0" dirty="0">
                <a:solidFill>
                  <a:srgbClr val="24292F"/>
                </a:solidFill>
                <a:effectLst/>
                <a:latin typeface="Times New Roman" panose="02020603050405020304" pitchFamily="18" charset="0"/>
                <a:cs typeface="Times New Roman" panose="02020603050405020304" pitchFamily="18" charset="0"/>
              </a:rPr>
              <a:t> see the dataflow structure inferred by the tool, inspect the channels (FIFO/PIPO), and examine the effect of channel depth on performance.</a:t>
            </a:r>
          </a:p>
          <a:p>
            <a:r>
              <a:rPr lang="en-US" altLang="zh-TW" b="0" i="0" dirty="0">
                <a:solidFill>
                  <a:srgbClr val="24292F"/>
                </a:solidFill>
                <a:effectLst/>
                <a:latin typeface="Times New Roman" panose="02020603050405020304" pitchFamily="18" charset="0"/>
                <a:cs typeface="Times New Roman" panose="02020603050405020304" pitchFamily="18" charset="0"/>
              </a:rPr>
              <a:t>Vitis HLS GUI</a:t>
            </a:r>
            <a:endParaRPr lang="en-US" altLang="zh-CN" b="0" i="0" dirty="0">
              <a:solidFill>
                <a:srgbClr val="24292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93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F7A41D-F875-4149-B374-53F950BEBE6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Dataflow viewer</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Code &amp; Dataflow Graph</a:t>
            </a:r>
            <a:endParaRPr lang="zh-TW" altLang="en-US" dirty="0"/>
          </a:p>
        </p:txBody>
      </p:sp>
      <p:pic>
        <p:nvPicPr>
          <p:cNvPr id="5" name="內容版面配置區 4">
            <a:extLst>
              <a:ext uri="{FF2B5EF4-FFF2-40B4-BE49-F238E27FC236}">
                <a16:creationId xmlns:a16="http://schemas.microsoft.com/office/drawing/2014/main" id="{660BCC14-7A3A-4572-BABC-A42B6519EC8A}"/>
              </a:ext>
            </a:extLst>
          </p:cNvPr>
          <p:cNvPicPr>
            <a:picLocks noGrp="1" noChangeAspect="1"/>
          </p:cNvPicPr>
          <p:nvPr>
            <p:ph idx="1"/>
          </p:nvPr>
        </p:nvPicPr>
        <p:blipFill>
          <a:blip r:embed="rId2"/>
          <a:stretch>
            <a:fillRect/>
          </a:stretch>
        </p:blipFill>
        <p:spPr>
          <a:xfrm>
            <a:off x="0" y="1939925"/>
            <a:ext cx="3074869" cy="4351338"/>
          </a:xfrm>
        </p:spPr>
      </p:pic>
      <p:pic>
        <p:nvPicPr>
          <p:cNvPr id="7" name="圖片 6">
            <a:extLst>
              <a:ext uri="{FF2B5EF4-FFF2-40B4-BE49-F238E27FC236}">
                <a16:creationId xmlns:a16="http://schemas.microsoft.com/office/drawing/2014/main" id="{9C7F80B3-C9CC-4265-92E0-678D4603A8D2}"/>
              </a:ext>
            </a:extLst>
          </p:cNvPr>
          <p:cNvPicPr>
            <a:picLocks noChangeAspect="1"/>
          </p:cNvPicPr>
          <p:nvPr/>
        </p:nvPicPr>
        <p:blipFill>
          <a:blip r:embed="rId3"/>
          <a:stretch>
            <a:fillRect/>
          </a:stretch>
        </p:blipFill>
        <p:spPr>
          <a:xfrm>
            <a:off x="3074869" y="1878039"/>
            <a:ext cx="2653721" cy="4979961"/>
          </a:xfrm>
          <a:prstGeom prst="rect">
            <a:avLst/>
          </a:prstGeom>
        </p:spPr>
      </p:pic>
      <p:pic>
        <p:nvPicPr>
          <p:cNvPr id="9" name="圖片 8">
            <a:extLst>
              <a:ext uri="{FF2B5EF4-FFF2-40B4-BE49-F238E27FC236}">
                <a16:creationId xmlns:a16="http://schemas.microsoft.com/office/drawing/2014/main" id="{D7B26001-5BDF-44F6-9476-B348344EA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6924" y="2530475"/>
            <a:ext cx="6388388" cy="4146553"/>
          </a:xfrm>
          <a:prstGeom prst="rect">
            <a:avLst/>
          </a:prstGeom>
        </p:spPr>
      </p:pic>
      <p:pic>
        <p:nvPicPr>
          <p:cNvPr id="11" name="圖片 10">
            <a:extLst>
              <a:ext uri="{FF2B5EF4-FFF2-40B4-BE49-F238E27FC236}">
                <a16:creationId xmlns:a16="http://schemas.microsoft.com/office/drawing/2014/main" id="{E1F53723-68AD-49DB-A64C-3EEA0FABC0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932" y="137962"/>
            <a:ext cx="3561905" cy="2314286"/>
          </a:xfrm>
          <a:prstGeom prst="rect">
            <a:avLst/>
          </a:prstGeom>
        </p:spPr>
      </p:pic>
    </p:spTree>
    <p:extLst>
      <p:ext uri="{BB962C8B-B14F-4D97-AF65-F5344CB8AC3E}">
        <p14:creationId xmlns:p14="http://schemas.microsoft.com/office/powerpoint/2010/main" val="315907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D104BE-18F2-49F8-A837-FB0333B2006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Dataflow viewer</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Dataflow Properties table</a:t>
            </a:r>
            <a:endParaRPr lang="zh-TW" altLang="en-US" dirty="0"/>
          </a:p>
        </p:txBody>
      </p:sp>
      <p:sp>
        <p:nvSpPr>
          <p:cNvPr id="3" name="內容版面配置區 2">
            <a:extLst>
              <a:ext uri="{FF2B5EF4-FFF2-40B4-BE49-F238E27FC236}">
                <a16:creationId xmlns:a16="http://schemas.microsoft.com/office/drawing/2014/main" id="{CE0B0392-116C-4B1B-A305-678EAFE7FF93}"/>
              </a:ext>
            </a:extLst>
          </p:cNvPr>
          <p:cNvSpPr>
            <a:spLocks noGrp="1"/>
          </p:cNvSpPr>
          <p:nvPr>
            <p:ph idx="1"/>
          </p:nvPr>
        </p:nvSpPr>
        <p:spPr/>
        <p:txBody>
          <a:bodyPr>
            <a:normAutofit/>
          </a:bodyPr>
          <a:lstStyle/>
          <a:p>
            <a:r>
              <a:rPr lang="en-US" altLang="zh-TW" dirty="0">
                <a:solidFill>
                  <a:srgbClr val="24292F"/>
                </a:solidFill>
                <a:latin typeface="Times New Roman" panose="02020603050405020304" pitchFamily="18" charset="0"/>
                <a:cs typeface="Times New Roman" panose="02020603050405020304" pitchFamily="18" charset="0"/>
              </a:rPr>
              <a:t>D</a:t>
            </a:r>
            <a:r>
              <a:rPr lang="en-US" altLang="zh-TW" b="0" i="0" dirty="0">
                <a:solidFill>
                  <a:srgbClr val="24292F"/>
                </a:solidFill>
                <a:effectLst/>
                <a:latin typeface="Times New Roman" panose="02020603050405020304" pitchFamily="18" charset="0"/>
                <a:cs typeface="Times New Roman" panose="02020603050405020304" pitchFamily="18" charset="0"/>
              </a:rPr>
              <a:t>ynamic optimization</a:t>
            </a:r>
          </a:p>
          <a:p>
            <a:r>
              <a:rPr lang="en-US" altLang="zh-TW" dirty="0">
                <a:solidFill>
                  <a:srgbClr val="24292F"/>
                </a:solidFill>
                <a:latin typeface="Times New Roman" panose="02020603050405020304" pitchFamily="18" charset="0"/>
                <a:cs typeface="Times New Roman" panose="02020603050405020304" pitchFamily="18" charset="0"/>
              </a:rPr>
              <a:t>T</a:t>
            </a:r>
            <a:r>
              <a:rPr lang="en-US" altLang="zh-TW" b="0" i="0" dirty="0">
                <a:solidFill>
                  <a:srgbClr val="24292F"/>
                </a:solidFill>
                <a:effectLst/>
                <a:latin typeface="Times New Roman" panose="02020603050405020304" pitchFamily="18" charset="0"/>
                <a:cs typeface="Times New Roman" panose="02020603050405020304" pitchFamily="18" charset="0"/>
              </a:rPr>
              <a:t>he effects of the optimization cannot be seen until after running RTL co-simulation.</a:t>
            </a:r>
          </a:p>
          <a:p>
            <a:endParaRPr lang="en-US" altLang="zh-TW" dirty="0">
              <a:solidFill>
                <a:srgbClr val="24292F"/>
              </a:solidFill>
              <a:latin typeface="Times New Roman" panose="02020603050405020304" pitchFamily="18" charset="0"/>
              <a:cs typeface="Times New Roman" panose="02020603050405020304" pitchFamily="18" charset="0"/>
            </a:endParaRPr>
          </a:p>
          <a:p>
            <a:endParaRPr lang="en-US" altLang="zh-TW" b="0" i="0" dirty="0">
              <a:solidFill>
                <a:srgbClr val="24292F"/>
              </a:solidFill>
              <a:effectLst/>
              <a:latin typeface="Times New Roman" panose="02020603050405020304" pitchFamily="18" charset="0"/>
              <a:cs typeface="Times New Roman" panose="02020603050405020304" pitchFamily="18" charset="0"/>
            </a:endParaRPr>
          </a:p>
          <a:p>
            <a:endParaRPr lang="en-US" altLang="zh-TW" dirty="0">
              <a:solidFill>
                <a:srgbClr val="24292F"/>
              </a:solidFill>
              <a:latin typeface="Times New Roman" panose="02020603050405020304" pitchFamily="18" charset="0"/>
              <a:cs typeface="Times New Roman" panose="02020603050405020304" pitchFamily="18" charset="0"/>
            </a:endParaRPr>
          </a:p>
          <a:p>
            <a:endParaRPr lang="en-US" altLang="zh-TW" b="0" i="0" dirty="0">
              <a:solidFill>
                <a:srgbClr val="24292F"/>
              </a:solidFill>
              <a:effectLst/>
              <a:latin typeface="Times New Roman" panose="02020603050405020304" pitchFamily="18" charset="0"/>
              <a:cs typeface="Times New Roman" panose="02020603050405020304" pitchFamily="18" charset="0"/>
            </a:endParaRPr>
          </a:p>
          <a:p>
            <a:endParaRPr lang="en-US" altLang="zh-TW" dirty="0">
              <a:solidFill>
                <a:srgbClr val="24292F"/>
              </a:solidFill>
              <a:latin typeface="Times New Roman" panose="02020603050405020304" pitchFamily="18" charset="0"/>
              <a:cs typeface="Times New Roman" panose="02020603050405020304" pitchFamily="18" charset="0"/>
            </a:endParaRPr>
          </a:p>
          <a:p>
            <a:pPr marL="0" indent="0">
              <a:buNone/>
            </a:pPr>
            <a:endParaRPr lang="en-US" altLang="zh-TW" b="0" i="0" dirty="0">
              <a:solidFill>
                <a:srgbClr val="24292F"/>
              </a:solidFill>
              <a:effectLst/>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pic>
        <p:nvPicPr>
          <p:cNvPr id="7" name="圖片 6">
            <a:extLst>
              <a:ext uri="{FF2B5EF4-FFF2-40B4-BE49-F238E27FC236}">
                <a16:creationId xmlns:a16="http://schemas.microsoft.com/office/drawing/2014/main" id="{74EFFB01-CAA1-4116-8FFC-63773F355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33" y="3532511"/>
            <a:ext cx="8473619" cy="2644452"/>
          </a:xfrm>
          <a:prstGeom prst="rect">
            <a:avLst/>
          </a:prstGeom>
        </p:spPr>
      </p:pic>
    </p:spTree>
    <p:extLst>
      <p:ext uri="{BB962C8B-B14F-4D97-AF65-F5344CB8AC3E}">
        <p14:creationId xmlns:p14="http://schemas.microsoft.com/office/powerpoint/2010/main" val="195061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FAFC01-06A7-4BC0-A046-BB6076E803C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Dataflow viewer</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Dataflow Properties table</a:t>
            </a:r>
            <a:endParaRPr lang="zh-TW" altLang="en-US" sz="3200" dirty="0"/>
          </a:p>
        </p:txBody>
      </p:sp>
      <p:sp>
        <p:nvSpPr>
          <p:cNvPr id="3" name="內容版面配置區 2">
            <a:extLst>
              <a:ext uri="{FF2B5EF4-FFF2-40B4-BE49-F238E27FC236}">
                <a16:creationId xmlns:a16="http://schemas.microsoft.com/office/drawing/2014/main" id="{9E754AA3-6D77-442C-9499-D1D22C375045}"/>
              </a:ext>
            </a:extLst>
          </p:cNvPr>
          <p:cNvSpPr>
            <a:spLocks noGrp="1"/>
          </p:cNvSpPr>
          <p:nvPr>
            <p:ph idx="1"/>
          </p:nvPr>
        </p:nvSpPr>
        <p:spPr>
          <a:xfrm>
            <a:off x="838201" y="1825625"/>
            <a:ext cx="6124574" cy="4351338"/>
          </a:xfrm>
        </p:spPr>
        <p:txBody>
          <a:bodyPr/>
          <a:lstStyle/>
          <a:p>
            <a:r>
              <a:rPr lang="en-US" altLang="zh-TW" dirty="0">
                <a:latin typeface="Times New Roman" panose="02020603050405020304" pitchFamily="18" charset="0"/>
                <a:cs typeface="Times New Roman" panose="02020603050405020304" pitchFamily="18" charset="0"/>
              </a:rPr>
              <a:t>After Co-simulation</a:t>
            </a:r>
          </a:p>
          <a:p>
            <a:r>
              <a:rPr lang="en-US" altLang="zh-TW" dirty="0">
                <a:solidFill>
                  <a:srgbClr val="24292F"/>
                </a:solidFill>
                <a:latin typeface="Times New Roman" panose="02020603050405020304" pitchFamily="18" charset="0"/>
                <a:cs typeface="Times New Roman" panose="02020603050405020304" pitchFamily="18" charset="0"/>
              </a:rPr>
              <a:t>We</a:t>
            </a:r>
            <a:r>
              <a:rPr lang="en-US" altLang="zh-TW" b="0" i="0" dirty="0">
                <a:solidFill>
                  <a:srgbClr val="24292F"/>
                </a:solidFill>
                <a:effectLst/>
                <a:latin typeface="Times New Roman" panose="02020603050405020304" pitchFamily="18" charset="0"/>
                <a:cs typeface="Times New Roman" panose="02020603050405020304" pitchFamily="18" charset="0"/>
              </a:rPr>
              <a:t> can inspect the details of each sub-function in the hierarchy such as latency, II, and logic resource estimates.</a:t>
            </a:r>
            <a:endParaRPr lang="en-US" altLang="zh-TW"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9976F2F9-CB8B-4B1B-974A-A402F8BDC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5165" y="521428"/>
            <a:ext cx="3352960" cy="3149600"/>
          </a:xfrm>
          <a:prstGeom prst="rect">
            <a:avLst/>
          </a:prstGeom>
        </p:spPr>
      </p:pic>
      <p:pic>
        <p:nvPicPr>
          <p:cNvPr id="7" name="圖片 6">
            <a:extLst>
              <a:ext uri="{FF2B5EF4-FFF2-40B4-BE49-F238E27FC236}">
                <a16:creationId xmlns:a16="http://schemas.microsoft.com/office/drawing/2014/main" id="{07AD285E-1A9B-417E-A420-7C2AAE4B8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42477"/>
            <a:ext cx="12192000" cy="1218098"/>
          </a:xfrm>
          <a:prstGeom prst="rect">
            <a:avLst/>
          </a:prstGeom>
        </p:spPr>
      </p:pic>
      <p:pic>
        <p:nvPicPr>
          <p:cNvPr id="9" name="圖片 8">
            <a:extLst>
              <a:ext uri="{FF2B5EF4-FFF2-40B4-BE49-F238E27FC236}">
                <a16:creationId xmlns:a16="http://schemas.microsoft.com/office/drawing/2014/main" id="{4C8621DF-133E-4010-A921-4BB04412B6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32563"/>
            <a:ext cx="12192000" cy="1725437"/>
          </a:xfrm>
          <a:prstGeom prst="rect">
            <a:avLst/>
          </a:prstGeom>
        </p:spPr>
      </p:pic>
    </p:spTree>
    <p:extLst>
      <p:ext uri="{BB962C8B-B14F-4D97-AF65-F5344CB8AC3E}">
        <p14:creationId xmlns:p14="http://schemas.microsoft.com/office/powerpoint/2010/main" val="337294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3A56D6-2A10-495E-B2BB-C123F89F854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Dataflow viewer</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Dataflow Properties table</a:t>
            </a:r>
            <a:endParaRPr lang="zh-TW" altLang="en-US" sz="3200" dirty="0"/>
          </a:p>
        </p:txBody>
      </p:sp>
      <p:sp>
        <p:nvSpPr>
          <p:cNvPr id="3" name="內容版面配置區 2">
            <a:extLst>
              <a:ext uri="{FF2B5EF4-FFF2-40B4-BE49-F238E27FC236}">
                <a16:creationId xmlns:a16="http://schemas.microsoft.com/office/drawing/2014/main" id="{52C3DB6F-F754-4619-B24B-4DBCA6AF5F7D}"/>
              </a:ext>
            </a:extLst>
          </p:cNvPr>
          <p:cNvSpPr>
            <a:spLocks noGrp="1"/>
          </p:cNvSpPr>
          <p:nvPr>
            <p:ph idx="1"/>
          </p:nvPr>
        </p:nvSpPr>
        <p:spPr/>
        <p:txBody>
          <a:bodyPr/>
          <a:lstStyle/>
          <a:p>
            <a:r>
              <a:rPr lang="en-US" altLang="zh-TW" b="1" i="1" dirty="0" err="1">
                <a:latin typeface="Times New Roman" panose="02020603050405020304" pitchFamily="18" charset="0"/>
                <a:cs typeface="Times New Roman" panose="02020603050405020304" pitchFamily="18" charset="0"/>
              </a:rPr>
              <a:t>Cosim</a:t>
            </a:r>
            <a:r>
              <a:rPr lang="en-US" altLang="zh-TW" b="1" i="1" dirty="0">
                <a:latin typeface="Times New Roman" panose="02020603050405020304" pitchFamily="18" charset="0"/>
                <a:cs typeface="Times New Roman" panose="02020603050405020304" pitchFamily="18" charset="0"/>
              </a:rPr>
              <a:t> Stalling Time </a:t>
            </a:r>
            <a:r>
              <a:rPr lang="en-US" altLang="zh-TW" dirty="0">
                <a:latin typeface="Times New Roman" panose="02020603050405020304" pitchFamily="18" charset="0"/>
                <a:cs typeface="Times New Roman" panose="02020603050405020304" pitchFamily="18" charset="0"/>
              </a:rPr>
              <a:t>column indicates what percentage of the simulation time was spent stalling for this particular process. </a:t>
            </a:r>
          </a:p>
          <a:p>
            <a:r>
              <a:rPr lang="en-US" altLang="zh-TW" b="1" i="1" dirty="0" err="1">
                <a:latin typeface="Times New Roman" panose="02020603050405020304" pitchFamily="18" charset="0"/>
                <a:cs typeface="Times New Roman" panose="02020603050405020304" pitchFamily="18" charset="0"/>
              </a:rPr>
              <a:t>Cosim</a:t>
            </a:r>
            <a:r>
              <a:rPr lang="en-US" altLang="zh-TW" b="1" i="1" dirty="0">
                <a:latin typeface="Times New Roman" panose="02020603050405020304" pitchFamily="18" charset="0"/>
                <a:cs typeface="Times New Roman" panose="02020603050405020304" pitchFamily="18" charset="0"/>
              </a:rPr>
              <a:t> Read Block Time </a:t>
            </a:r>
            <a:r>
              <a:rPr lang="en-US" altLang="zh-TW" dirty="0">
                <a:latin typeface="Times New Roman" panose="02020603050405020304" pitchFamily="18" charset="0"/>
                <a:cs typeface="Times New Roman" panose="02020603050405020304" pitchFamily="18" charset="0"/>
              </a:rPr>
              <a:t>or </a:t>
            </a:r>
            <a:r>
              <a:rPr lang="en-US" altLang="zh-TW" b="1" i="1" dirty="0" err="1">
                <a:latin typeface="Times New Roman" panose="02020603050405020304" pitchFamily="18" charset="0"/>
                <a:cs typeface="Times New Roman" panose="02020603050405020304" pitchFamily="18" charset="0"/>
              </a:rPr>
              <a:t>Cosim</a:t>
            </a:r>
            <a:r>
              <a:rPr lang="en-US" altLang="zh-TW" b="1" i="1" dirty="0">
                <a:latin typeface="Times New Roman" panose="02020603050405020304" pitchFamily="18" charset="0"/>
                <a:cs typeface="Times New Roman" panose="02020603050405020304" pitchFamily="18" charset="0"/>
              </a:rPr>
              <a:t> Write Block Time </a:t>
            </a:r>
            <a:r>
              <a:rPr lang="en-US" altLang="zh-TW" dirty="0">
                <a:latin typeface="Times New Roman" panose="02020603050405020304" pitchFamily="18" charset="0"/>
                <a:cs typeface="Times New Roman" panose="02020603050405020304" pitchFamily="18" charset="0"/>
              </a:rPr>
              <a:t>shows the percentage of time blocked from reading or writing to the process's channels. </a:t>
            </a:r>
          </a:p>
          <a:p>
            <a:r>
              <a:rPr lang="en-US" altLang="zh-TW" b="1" i="1" dirty="0" err="1">
                <a:latin typeface="Times New Roman" panose="02020603050405020304" pitchFamily="18" charset="0"/>
                <a:cs typeface="Times New Roman" panose="02020603050405020304" pitchFamily="18" charset="0"/>
              </a:rPr>
              <a:t>Cosim</a:t>
            </a:r>
            <a:r>
              <a:rPr lang="en-US" altLang="zh-TW" b="1" i="1" dirty="0">
                <a:latin typeface="Times New Roman" panose="02020603050405020304" pitchFamily="18" charset="0"/>
                <a:cs typeface="Times New Roman" panose="02020603050405020304" pitchFamily="18" charset="0"/>
              </a:rPr>
              <a:t> Stall No Start </a:t>
            </a:r>
            <a:r>
              <a:rPr lang="en-US" altLang="zh-TW" dirty="0">
                <a:latin typeface="Times New Roman" panose="02020603050405020304" pitchFamily="18" charset="0"/>
                <a:cs typeface="Times New Roman" panose="02020603050405020304" pitchFamily="18" charset="0"/>
              </a:rPr>
              <a:t>and </a:t>
            </a:r>
            <a:r>
              <a:rPr lang="en-US" altLang="zh-TW" b="1" i="1" dirty="0" err="1">
                <a:latin typeface="Times New Roman" panose="02020603050405020304" pitchFamily="18" charset="0"/>
                <a:cs typeface="Times New Roman" panose="02020603050405020304" pitchFamily="18" charset="0"/>
              </a:rPr>
              <a:t>Cosim</a:t>
            </a:r>
            <a:r>
              <a:rPr lang="en-US" altLang="zh-TW" b="1" i="1" dirty="0">
                <a:latin typeface="Times New Roman" panose="02020603050405020304" pitchFamily="18" charset="0"/>
                <a:cs typeface="Times New Roman" panose="02020603050405020304" pitchFamily="18" charset="0"/>
              </a:rPr>
              <a:t> Stall No Continue</a:t>
            </a:r>
            <a:r>
              <a:rPr lang="en-US" altLang="zh-TW" dirty="0">
                <a:latin typeface="Times New Roman" panose="02020603050405020304" pitchFamily="18" charset="0"/>
                <a:cs typeface="Times New Roman" panose="02020603050405020304" pitchFamily="18" charset="0"/>
              </a:rPr>
              <a:t> indicates forward and back pressure respectively</a:t>
            </a:r>
          </a:p>
          <a:p>
            <a:endParaRPr lang="zh-TW" altLang="en-US" dirty="0">
              <a:latin typeface="Times New Roman" panose="02020603050405020304" pitchFamily="18" charset="0"/>
              <a:cs typeface="Times New Roman" panose="02020603050405020304" pitchFamily="18" charset="0"/>
            </a:endParaRPr>
          </a:p>
        </p:txBody>
      </p:sp>
      <p:pic>
        <p:nvPicPr>
          <p:cNvPr id="10" name="圖片 9">
            <a:extLst>
              <a:ext uri="{FF2B5EF4-FFF2-40B4-BE49-F238E27FC236}">
                <a16:creationId xmlns:a16="http://schemas.microsoft.com/office/drawing/2014/main" id="{E9F9E7E5-4C4E-4D24-B9A4-E3C8547BA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93802"/>
            <a:ext cx="12192000" cy="1218098"/>
          </a:xfrm>
          <a:prstGeom prst="rect">
            <a:avLst/>
          </a:prstGeom>
        </p:spPr>
      </p:pic>
    </p:spTree>
    <p:extLst>
      <p:ext uri="{BB962C8B-B14F-4D97-AF65-F5344CB8AC3E}">
        <p14:creationId xmlns:p14="http://schemas.microsoft.com/office/powerpoint/2010/main" val="353855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4F8900-1654-4189-BA6B-7C626429EDE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Dataflow viewer</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Dataflow Properties table</a:t>
            </a:r>
            <a:endParaRPr lang="zh-TW" altLang="en-US" sz="3200" dirty="0"/>
          </a:p>
        </p:txBody>
      </p:sp>
      <p:sp>
        <p:nvSpPr>
          <p:cNvPr id="3" name="內容版面配置區 2">
            <a:extLst>
              <a:ext uri="{FF2B5EF4-FFF2-40B4-BE49-F238E27FC236}">
                <a16:creationId xmlns:a16="http://schemas.microsoft.com/office/drawing/2014/main" id="{EB665FAC-61B6-4F68-990D-876A379FDC0D}"/>
              </a:ext>
            </a:extLst>
          </p:cNvPr>
          <p:cNvSpPr>
            <a:spLocks noGrp="1"/>
          </p:cNvSpPr>
          <p:nvPr>
            <p:ph idx="1"/>
          </p:nvPr>
        </p:nvSpPr>
        <p:spPr>
          <a:xfrm>
            <a:off x="838200" y="1825625"/>
            <a:ext cx="10515600" cy="4851400"/>
          </a:xfrm>
        </p:spPr>
        <p:txBody>
          <a:bodyPr>
            <a:normAutofit/>
          </a:bodyPr>
          <a:lstStyle/>
          <a:p>
            <a:r>
              <a:rPr lang="en-US" altLang="zh-TW" dirty="0"/>
              <a:t> </a:t>
            </a:r>
            <a:r>
              <a:rPr lang="en-US" altLang="zh-TW" dirty="0">
                <a:latin typeface="Times New Roman" panose="02020603050405020304" pitchFamily="18" charset="0"/>
                <a:cs typeface="Times New Roman" panose="02020603050405020304" pitchFamily="18" charset="0"/>
              </a:rPr>
              <a:t>The channel table also shows the depth (</a:t>
            </a:r>
            <a:r>
              <a:rPr lang="en-US" altLang="zh-TW" b="1" i="1" dirty="0">
                <a:latin typeface="Times New Roman" panose="02020603050405020304" pitchFamily="18" charset="0"/>
                <a:cs typeface="Times New Roman" panose="02020603050405020304" pitchFamily="18" charset="0"/>
              </a:rPr>
              <a:t>Depth</a:t>
            </a:r>
            <a:r>
              <a:rPr lang="en-US" altLang="zh-TW" dirty="0">
                <a:latin typeface="Times New Roman" panose="02020603050405020304" pitchFamily="18" charset="0"/>
                <a:cs typeface="Times New Roman" panose="02020603050405020304" pitchFamily="18" charset="0"/>
              </a:rPr>
              <a:t>), type of channel (</a:t>
            </a:r>
            <a:r>
              <a:rPr lang="en-US" altLang="zh-TW" b="1" i="1" dirty="0">
                <a:latin typeface="Times New Roman" panose="02020603050405020304" pitchFamily="18" charset="0"/>
                <a:cs typeface="Times New Roman" panose="02020603050405020304" pitchFamily="18" charset="0"/>
              </a:rPr>
              <a:t>Type</a:t>
            </a:r>
            <a:r>
              <a:rPr lang="en-US" altLang="zh-TW" dirty="0">
                <a:latin typeface="Times New Roman" panose="02020603050405020304" pitchFamily="18" charset="0"/>
                <a:cs typeface="Times New Roman" panose="02020603050405020304" pitchFamily="18" charset="0"/>
              </a:rPr>
              <a:t>) and the maximum depth achieved during the simulation (</a:t>
            </a:r>
            <a:r>
              <a:rPr lang="en-US" altLang="zh-TW" b="1" i="1" dirty="0" err="1">
                <a:latin typeface="Times New Roman" panose="02020603050405020304" pitchFamily="18" charset="0"/>
                <a:cs typeface="Times New Roman" panose="02020603050405020304" pitchFamily="18" charset="0"/>
              </a:rPr>
              <a:t>Cosim</a:t>
            </a:r>
            <a:r>
              <a:rPr lang="en-US" altLang="zh-TW" b="1" i="1" dirty="0">
                <a:latin typeface="Times New Roman" panose="02020603050405020304" pitchFamily="18" charset="0"/>
                <a:cs typeface="Times New Roman" panose="02020603050405020304" pitchFamily="18" charset="0"/>
              </a:rPr>
              <a:t> Max Depth</a:t>
            </a:r>
            <a:r>
              <a:rPr lang="en-US" altLang="zh-TW" dirty="0">
                <a:latin typeface="Times New Roman" panose="02020603050405020304" pitchFamily="18" charset="0"/>
                <a:cs typeface="Times New Roman" panose="02020603050405020304" pitchFamily="18" charset="0"/>
              </a:rPr>
              <a:t>) by the channel.</a:t>
            </a:r>
          </a:p>
          <a:p>
            <a:r>
              <a:rPr lang="en-US" altLang="zh-TW" dirty="0">
                <a:latin typeface="Times New Roman" panose="02020603050405020304" pitchFamily="18" charset="0"/>
                <a:cs typeface="Times New Roman" panose="02020603050405020304" pitchFamily="18" charset="0"/>
              </a:rPr>
              <a:t>These data fields are useful for FIFO channels. </a:t>
            </a: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r>
              <a:rPr lang="en-US" altLang="zh-TW" b="1" i="1" dirty="0" err="1">
                <a:solidFill>
                  <a:srgbClr val="24292F"/>
                </a:solidFill>
                <a:effectLst/>
                <a:latin typeface="ui-monospace"/>
              </a:rPr>
              <a:t>Cosim</a:t>
            </a:r>
            <a:r>
              <a:rPr lang="en-US" altLang="zh-TW" b="1" i="1" dirty="0">
                <a:solidFill>
                  <a:srgbClr val="24292F"/>
                </a:solidFill>
                <a:effectLst/>
                <a:latin typeface="ui-monospace"/>
              </a:rPr>
              <a:t> Category </a:t>
            </a:r>
            <a:r>
              <a:rPr lang="en-US" altLang="zh-TW" dirty="0">
                <a:latin typeface="Times New Roman" panose="02020603050405020304" pitchFamily="18" charset="0"/>
                <a:cs typeface="Times New Roman" panose="02020603050405020304" pitchFamily="18" charset="0"/>
              </a:rPr>
              <a:t>has four possible self-explanatory states: "none", "</a:t>
            </a:r>
            <a:r>
              <a:rPr lang="en-US" altLang="zh-TW" dirty="0" err="1">
                <a:latin typeface="Times New Roman" panose="02020603050405020304" pitchFamily="18" charset="0"/>
                <a:cs typeface="Times New Roman" panose="02020603050405020304" pitchFamily="18" charset="0"/>
              </a:rPr>
              <a:t>read_block</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write_block</a:t>
            </a:r>
            <a:r>
              <a:rPr lang="en-US" altLang="zh-TW" dirty="0">
                <a:latin typeface="Times New Roman" panose="02020603050405020304" pitchFamily="18" charset="0"/>
                <a:cs typeface="Times New Roman" panose="02020603050405020304" pitchFamily="18" charset="0"/>
              </a:rPr>
              <a:t>" and "</a:t>
            </a:r>
            <a:r>
              <a:rPr lang="en-US" altLang="zh-TW" dirty="0" err="1">
                <a:latin typeface="Times New Roman" panose="02020603050405020304" pitchFamily="18" charset="0"/>
                <a:cs typeface="Times New Roman" panose="02020603050405020304" pitchFamily="18" charset="0"/>
              </a:rPr>
              <a:t>read_block</a:t>
            </a:r>
            <a:r>
              <a:rPr lang="en-US" altLang="zh-TW" dirty="0">
                <a:latin typeface="Times New Roman" panose="02020603050405020304" pitchFamily="18" charset="0"/>
                <a:cs typeface="Times New Roman" panose="02020603050405020304" pitchFamily="18" charset="0"/>
              </a:rPr>
              <a:t> and </a:t>
            </a:r>
            <a:r>
              <a:rPr lang="en-US" altLang="zh-TW" dirty="0" err="1">
                <a:latin typeface="Times New Roman" panose="02020603050405020304" pitchFamily="18" charset="0"/>
                <a:cs typeface="Times New Roman" panose="02020603050405020304" pitchFamily="18" charset="0"/>
              </a:rPr>
              <a:t>write_block</a:t>
            </a:r>
            <a:r>
              <a:rPr lang="en-US" altLang="zh-TW" dirty="0">
                <a:latin typeface="Times New Roman" panose="02020603050405020304" pitchFamily="18" charset="0"/>
                <a:cs typeface="Times New Roman" panose="02020603050405020304" pitchFamily="18" charset="0"/>
              </a:rPr>
              <a:t>".</a:t>
            </a:r>
            <a:endParaRPr lang="en-US" altLang="zh-TW" b="1" i="1"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0D8AD3E4-124A-4365-A513-094205814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1419"/>
            <a:ext cx="12192000" cy="1725437"/>
          </a:xfrm>
          <a:prstGeom prst="rect">
            <a:avLst/>
          </a:prstGeom>
        </p:spPr>
      </p:pic>
    </p:spTree>
    <p:extLst>
      <p:ext uri="{BB962C8B-B14F-4D97-AF65-F5344CB8AC3E}">
        <p14:creationId xmlns:p14="http://schemas.microsoft.com/office/powerpoint/2010/main" val="280697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E0C749-2414-4014-930A-DD117D9B00F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Dataflow viewer</a:t>
            </a:r>
            <a:br>
              <a:rPr lang="en-US" altLang="zh-CN"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Dataflow Performance waveforms</a:t>
            </a:r>
            <a:endParaRPr lang="zh-TW" altLang="en-US" sz="3200" dirty="0">
              <a:latin typeface="Times New Roman" panose="02020603050405020304" pitchFamily="18" charset="0"/>
              <a:cs typeface="Times New Roman" panose="02020603050405020304" pitchFamily="18" charset="0"/>
            </a:endParaRPr>
          </a:p>
        </p:txBody>
      </p:sp>
      <p:pic>
        <p:nvPicPr>
          <p:cNvPr id="5" name="內容版面配置區 4">
            <a:extLst>
              <a:ext uri="{FF2B5EF4-FFF2-40B4-BE49-F238E27FC236}">
                <a16:creationId xmlns:a16="http://schemas.microsoft.com/office/drawing/2014/main" id="{F149E528-D606-4B05-822F-73F9CCB99A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6388"/>
            <a:ext cx="8583164" cy="5281612"/>
          </a:xfrm>
        </p:spPr>
      </p:pic>
    </p:spTree>
    <p:extLst>
      <p:ext uri="{BB962C8B-B14F-4D97-AF65-F5344CB8AC3E}">
        <p14:creationId xmlns:p14="http://schemas.microsoft.com/office/powerpoint/2010/main" val="126333043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TotalTime>
  <Words>962</Words>
  <Application>Microsoft Office PowerPoint</Application>
  <PresentationFormat>寬螢幕</PresentationFormat>
  <Paragraphs>79</Paragraphs>
  <Slides>24</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24</vt:i4>
      </vt:variant>
    </vt:vector>
  </HeadingPairs>
  <TitlesOfParts>
    <vt:vector size="30" baseType="lpstr">
      <vt:lpstr>ui-monospace</vt:lpstr>
      <vt:lpstr>Arial</vt:lpstr>
      <vt:lpstr>Calibri</vt:lpstr>
      <vt:lpstr>Calibri Light</vt:lpstr>
      <vt:lpstr>Times New Roman</vt:lpstr>
      <vt:lpstr>Office 佈景主題</vt:lpstr>
      <vt:lpstr>Dataflow Debug &amp; optimization </vt:lpstr>
      <vt:lpstr>Outline </vt:lpstr>
      <vt:lpstr>Dataflow viewer - Goal</vt:lpstr>
      <vt:lpstr>Dataflow viewer - Code &amp; Dataflow Graph</vt:lpstr>
      <vt:lpstr>Dataflow viewer - Dataflow Properties table</vt:lpstr>
      <vt:lpstr>Dataflow viewer - Dataflow Properties table</vt:lpstr>
      <vt:lpstr>Dataflow viewer - Dataflow Properties table</vt:lpstr>
      <vt:lpstr>Dataflow viewer - Dataflow Properties table</vt:lpstr>
      <vt:lpstr>Dataflow viewer - Dataflow Performance waveforms</vt:lpstr>
      <vt:lpstr>Dataflow viewer - Dataflow Performance waveforms</vt:lpstr>
      <vt:lpstr>Dataflow viewer - Conclusion </vt:lpstr>
      <vt:lpstr>FIFO Sizing &amp; Deadlocks - Introduction </vt:lpstr>
      <vt:lpstr>FIFO Sizing &amp; Deadlocks - Introduction </vt:lpstr>
      <vt:lpstr>FIFO Sizing &amp; Deadlocks - Code </vt:lpstr>
      <vt:lpstr>FIFO Sizing &amp; Deadlocks - Manual FIFO Sizing </vt:lpstr>
      <vt:lpstr>FIFO Sizing &amp; Deadlocks - Manual FIFO Sizing </vt:lpstr>
      <vt:lpstr>FIFO Sizing &amp; Deadlocks - Manual FIFO Sizing </vt:lpstr>
      <vt:lpstr>FIFO Sizing &amp; Deadlocks - Manual FIFO Sizing </vt:lpstr>
      <vt:lpstr>FIFO Sizing &amp; Deadlocks - Manual FIFO Sizing </vt:lpstr>
      <vt:lpstr>FIFO Sizing &amp; Deadlocks - Global FIFO Sizing </vt:lpstr>
      <vt:lpstr>FIFO Sizing &amp; Deadlocks - Global FIFO Sizing </vt:lpstr>
      <vt:lpstr>FIFO Sizing &amp; Deadlocks - Automated FIFO Sizing </vt:lpstr>
      <vt:lpstr>FIFO Sizing &amp; Deadlocks - Conclusion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宋乃仁</dc:creator>
  <cp:lastModifiedBy>宋乃仁</cp:lastModifiedBy>
  <cp:revision>24</cp:revision>
  <dcterms:created xsi:type="dcterms:W3CDTF">2023-03-15T06:59:06Z</dcterms:created>
  <dcterms:modified xsi:type="dcterms:W3CDTF">2023-03-16T04:36:05Z</dcterms:modified>
</cp:coreProperties>
</file>