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5" r:id="rId8"/>
    <p:sldId id="261" r:id="rId9"/>
    <p:sldId id="262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64" autoAdjust="0"/>
    <p:restoredTop sz="94660"/>
  </p:normalViewPr>
  <p:slideViewPr>
    <p:cSldViewPr snapToGrid="0">
      <p:cViewPr>
        <p:scale>
          <a:sx n="100" d="100"/>
          <a:sy n="100" d="100"/>
        </p:scale>
        <p:origin x="12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C100-0CE7-4E49-AA35-723B2BB3639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D110-D2C9-44A5-AD47-2EF34166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9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C100-0CE7-4E49-AA35-723B2BB3639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D110-D2C9-44A5-AD47-2EF34166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4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C100-0CE7-4E49-AA35-723B2BB3639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D110-D2C9-44A5-AD47-2EF34166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0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C100-0CE7-4E49-AA35-723B2BB3639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D110-D2C9-44A5-AD47-2EF34166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07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C100-0CE7-4E49-AA35-723B2BB3639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D110-D2C9-44A5-AD47-2EF34166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7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C100-0CE7-4E49-AA35-723B2BB3639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D110-D2C9-44A5-AD47-2EF34166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4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C100-0CE7-4E49-AA35-723B2BB3639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D110-D2C9-44A5-AD47-2EF34166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4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C100-0CE7-4E49-AA35-723B2BB3639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D110-D2C9-44A5-AD47-2EF34166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11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C100-0CE7-4E49-AA35-723B2BB3639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D110-D2C9-44A5-AD47-2EF34166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2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C100-0CE7-4E49-AA35-723B2BB3639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D110-D2C9-44A5-AD47-2EF34166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0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C100-0CE7-4E49-AA35-723B2BB3639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D110-D2C9-44A5-AD47-2EF34166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9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7C100-0CE7-4E49-AA35-723B2BB3639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AD110-D2C9-44A5-AD47-2EF34166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9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4211" y="0"/>
            <a:ext cx="12191999" cy="1061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800" smtClean="0"/>
              <a:t>Outline</a:t>
            </a:r>
            <a:endParaRPr lang="en-US" altLang="zh-TW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17133" y="1228762"/>
            <a:ext cx="11451017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DCT </a:t>
            </a:r>
            <a:r>
              <a:rPr lang="en-US"/>
              <a:t>code structure, hierarchy</a:t>
            </a:r>
            <a:r>
              <a:rPr lang="en-US"/>
              <a:t>, </a:t>
            </a:r>
            <a:r>
              <a:rPr lang="en-US" smtClean="0"/>
              <a:t>loops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Calculation of </a:t>
            </a:r>
            <a:r>
              <a:rPr lang="en-US" smtClean="0"/>
              <a:t>function and loop </a:t>
            </a:r>
            <a:r>
              <a:rPr lang="en-US"/>
              <a:t>l</a:t>
            </a:r>
            <a:r>
              <a:rPr lang="en-US" smtClean="0"/>
              <a:t>atency from Latency/Loop table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Check automatic pipelining/inlining performed by the tool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Explain Schedule Viewer in </a:t>
            </a:r>
            <a:r>
              <a:rPr lang="en-US"/>
              <a:t>greater </a:t>
            </a:r>
            <a:r>
              <a:rPr lang="en-US" smtClean="0"/>
              <a:t>detail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Observed deficiency in </a:t>
            </a:r>
            <a:r>
              <a:rPr lang="en-US" smtClean="0"/>
              <a:t>each optimization step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Reason why `Row_DCT_Loop/COL_DCT_loop` </a:t>
            </a:r>
            <a:r>
              <a:rPr lang="en-US"/>
              <a:t>cannot </a:t>
            </a:r>
            <a:r>
              <a:rPr lang="en-US"/>
              <a:t>do </a:t>
            </a:r>
            <a:r>
              <a:rPr lang="en-US" smtClean="0"/>
              <a:t>flattening</a:t>
            </a:r>
            <a:endParaRPr lang="en-US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Latency and delay timing </a:t>
            </a:r>
            <a:r>
              <a:rPr lang="en-US" smtClean="0"/>
              <a:t>of all </a:t>
            </a:r>
            <a:r>
              <a:rPr lang="en-US"/>
              <a:t>optimization </a:t>
            </a:r>
            <a:r>
              <a:rPr lang="en-US" smtClean="0"/>
              <a:t>steps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Impact of </a:t>
            </a:r>
            <a:r>
              <a:rPr lang="en-US"/>
              <a:t>array </a:t>
            </a:r>
            <a:r>
              <a:rPr lang="en-US" smtClean="0"/>
              <a:t>partition on performance</a:t>
            </a:r>
            <a:endParaRPr lang="en-US" strike="sngStrike" smtClean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C/RTL co-simulation &amp; dataflow graph</a:t>
            </a:r>
            <a:endParaRPr lang="en-US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13868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4211" y="0"/>
            <a:ext cx="12191999" cy="1061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smtClean="0"/>
              <a:t>Latency and delay timing of all optimization steps</a:t>
            </a:r>
            <a:endParaRPr lang="en-US" altLang="zh-TW" sz="14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06730" y="3456622"/>
            <a:ext cx="7208520" cy="20393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47950" y="3524250"/>
            <a:ext cx="885825" cy="197167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1926" y="1223486"/>
            <a:ext cx="116205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ea typeface="PMingLiU" panose="02020500000000000000" pitchFamily="18" charset="-120"/>
              </a:rPr>
              <a:t>All </a:t>
            </a:r>
            <a:r>
              <a:rPr lang="en-US">
                <a:latin typeface="Times New Roman" panose="02020603050405020304" pitchFamily="18" charset="0"/>
                <a:ea typeface="PMingLiU" panose="02020500000000000000" pitchFamily="18" charset="-120"/>
              </a:rPr>
              <a:t>solutions have shorter `interval` and `latency` compare with their previous ones except for solution2</a:t>
            </a:r>
            <a:r>
              <a:rPr lang="en-US">
                <a:latin typeface="Times New Roman" panose="02020603050405020304" pitchFamily="18" charset="0"/>
                <a:ea typeface="PMingLiU" panose="02020500000000000000" pitchFamily="18" charset="-120"/>
              </a:rPr>
              <a:t>. </a:t>
            </a:r>
            <a:endParaRPr lang="en-US" smtClean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ea typeface="PMingLiU" panose="02020500000000000000" pitchFamily="18" charset="-120"/>
              </a:rPr>
              <a:t>Why </a:t>
            </a:r>
            <a:r>
              <a:rPr lang="en-US">
                <a:latin typeface="Times New Roman" panose="02020603050405020304" pitchFamily="18" charset="0"/>
                <a:ea typeface="PMingLiU" panose="02020500000000000000" pitchFamily="18" charset="-120"/>
              </a:rPr>
              <a:t>solution1 is </a:t>
            </a:r>
            <a:r>
              <a:rPr lang="en-US">
                <a:latin typeface="Times New Roman" panose="02020603050405020304" pitchFamily="18" charset="0"/>
                <a:ea typeface="PMingLiU" panose="02020500000000000000" pitchFamily="18" charset="-120"/>
              </a:rPr>
              <a:t>so </a:t>
            </a:r>
            <a:r>
              <a:rPr lang="en-US" smtClean="0">
                <a:latin typeface="Times New Roman" panose="02020603050405020304" pitchFamily="18" charset="0"/>
                <a:ea typeface="PMingLiU" panose="02020500000000000000" pitchFamily="18" charset="-120"/>
              </a:rPr>
              <a:t>good?: </a:t>
            </a:r>
            <a:r>
              <a:rPr lang="en-US">
                <a:latin typeface="Times New Roman" panose="02020603050405020304" pitchFamily="18" charset="0"/>
                <a:ea typeface="PMingLiU" panose="02020500000000000000" pitchFamily="18" charset="-120"/>
              </a:rPr>
              <a:t>the tools automatically perform </a:t>
            </a:r>
            <a:r>
              <a:rPr lang="en-US">
                <a:latin typeface="Times New Roman" panose="02020603050405020304" pitchFamily="18" charset="0"/>
                <a:ea typeface="PMingLiU" panose="02020500000000000000" pitchFamily="18" charset="-120"/>
              </a:rPr>
              <a:t>several </a:t>
            </a:r>
            <a:r>
              <a:rPr lang="en-US" smtClean="0">
                <a:latin typeface="Times New Roman" panose="02020603050405020304" pitchFamily="18" charset="0"/>
                <a:ea typeface="PMingLiU" panose="02020500000000000000" pitchFamily="18" charset="-120"/>
              </a:rPr>
              <a:t>optimization (inlinings </a:t>
            </a:r>
            <a:r>
              <a:rPr lang="en-US">
                <a:latin typeface="Times New Roman" panose="02020603050405020304" pitchFamily="18" charset="0"/>
                <a:ea typeface="PMingLiU" panose="02020500000000000000" pitchFamily="18" charset="-120"/>
              </a:rPr>
              <a:t>and </a:t>
            </a:r>
            <a:r>
              <a:rPr lang="en-US">
                <a:latin typeface="Times New Roman" panose="02020603050405020304" pitchFamily="18" charset="0"/>
                <a:ea typeface="PMingLiU" panose="02020500000000000000" pitchFamily="18" charset="-120"/>
              </a:rPr>
              <a:t>loop </a:t>
            </a:r>
            <a:r>
              <a:rPr lang="en-US" smtClean="0">
                <a:latin typeface="Times New Roman" panose="02020603050405020304" pitchFamily="18" charset="0"/>
                <a:ea typeface="PMingLiU" panose="02020500000000000000" pitchFamily="18" charset="-120"/>
              </a:rPr>
              <a:t>flattenings) </a:t>
            </a:r>
            <a:r>
              <a:rPr lang="en-US">
                <a:latin typeface="Times New Roman" panose="02020603050405020304" pitchFamily="18" charset="0"/>
                <a:ea typeface="PMingLiU" panose="02020500000000000000" pitchFamily="18" charset="-120"/>
              </a:rPr>
              <a:t>for </a:t>
            </a:r>
            <a:r>
              <a:rPr lang="en-US" smtClean="0">
                <a:latin typeface="Times New Roman" panose="02020603050405020304" pitchFamily="18" charset="0"/>
                <a:ea typeface="PMingLiU" panose="02020500000000000000" pitchFamily="18" charset="-120"/>
              </a:rPr>
              <a:t>solution1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ea typeface="PMingLiU" panose="02020500000000000000" pitchFamily="18" charset="-120"/>
              </a:rPr>
              <a:t>Why the tools did not also perform as much optimization for other solution?:</a:t>
            </a:r>
            <a:r>
              <a:rPr lang="en-US" smtClean="0">
                <a:latin typeface="Times New Roman" panose="02020603050405020304" pitchFamily="18" charset="0"/>
                <a:ea typeface="PMingLiU" panose="02020500000000000000" pitchFamily="18" charset="-120"/>
              </a:rPr>
              <a:t> solution1 have no user-applied directives, while other solutions do have.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15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4211" y="0"/>
            <a:ext cx="12191999" cy="1061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smtClean="0"/>
              <a:t>Impact of array partition on performance</a:t>
            </a:r>
            <a:endParaRPr lang="en-US" altLang="zh-TW" sz="14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52462" y="3200400"/>
            <a:ext cx="5253038" cy="33147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362825" y="2991658"/>
            <a:ext cx="4161790" cy="37037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88452" y="2667635"/>
            <a:ext cx="2323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With array partitioning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74275" y="2539903"/>
            <a:ext cx="264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Without array partitioning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39251" y="3771965"/>
            <a:ext cx="819149" cy="33331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620250" y="4514915"/>
            <a:ext cx="819149" cy="33331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086975" y="5257865"/>
            <a:ext cx="819149" cy="33331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77500" y="5981765"/>
            <a:ext cx="819149" cy="33331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675218"/>
              </p:ext>
            </p:extLst>
          </p:nvPr>
        </p:nvGraphicFramePr>
        <p:xfrm>
          <a:off x="1856724" y="1396990"/>
          <a:ext cx="7763526" cy="8804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0466">
                  <a:extLst>
                    <a:ext uri="{9D8B030D-6E8A-4147-A177-3AD203B41FA5}">
                      <a16:colId xmlns:a16="http://schemas.microsoft.com/office/drawing/2014/main" val="2324021642"/>
                    </a:ext>
                  </a:extLst>
                </a:gridCol>
                <a:gridCol w="1940466">
                  <a:extLst>
                    <a:ext uri="{9D8B030D-6E8A-4147-A177-3AD203B41FA5}">
                      <a16:colId xmlns:a16="http://schemas.microsoft.com/office/drawing/2014/main" val="1022398958"/>
                    </a:ext>
                  </a:extLst>
                </a:gridCol>
                <a:gridCol w="1941297">
                  <a:extLst>
                    <a:ext uri="{9D8B030D-6E8A-4147-A177-3AD203B41FA5}">
                      <a16:colId xmlns:a16="http://schemas.microsoft.com/office/drawing/2014/main" val="1476042184"/>
                    </a:ext>
                  </a:extLst>
                </a:gridCol>
                <a:gridCol w="1941297">
                  <a:extLst>
                    <a:ext uri="{9D8B030D-6E8A-4147-A177-3AD203B41FA5}">
                      <a16:colId xmlns:a16="http://schemas.microsoft.com/office/drawing/2014/main" val="15095576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Latency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Iteration latency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</a:rPr>
                        <a:t>Trip count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2294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Solution3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184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r>
                        <a:rPr lang="en-US" sz="1800" smtClean="0">
                          <a:effectLst/>
                        </a:rPr>
                        <a:t>23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5484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Solution4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152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r>
                        <a:rPr lang="en-US" sz="1800" smtClean="0">
                          <a:effectLst/>
                        </a:rPr>
                        <a:t>19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7984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33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4211" y="0"/>
            <a:ext cx="12191999" cy="1061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smtClean="0"/>
              <a:t>C/RTL co-simulation &amp; dataflow graph</a:t>
            </a:r>
            <a:endParaRPr lang="en-US" altLang="zh-TW" sz="1400" dirty="0"/>
          </a:p>
        </p:txBody>
      </p:sp>
      <p:pic>
        <p:nvPicPr>
          <p:cNvPr id="13" name="Picture 12"/>
          <p:cNvPicPr/>
          <p:nvPr/>
        </p:nvPicPr>
        <p:blipFill>
          <a:blip r:embed="rId2"/>
          <a:stretch>
            <a:fillRect/>
          </a:stretch>
        </p:blipFill>
        <p:spPr>
          <a:xfrm>
            <a:off x="-4211" y="1061150"/>
            <a:ext cx="3318911" cy="57968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438775" y="1278049"/>
            <a:ext cx="8372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ea typeface="PMingLiU" panose="02020500000000000000" pitchFamily="18" charset="-120"/>
              </a:rPr>
              <a:t>Run testbench 10 times to get `min`, `max`, `avg`.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ea typeface="PMingLiU" panose="02020500000000000000" pitchFamily="18" charset="-120"/>
              </a:rPr>
              <a:t>No fifo used?</a:t>
            </a:r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1061150"/>
            <a:ext cx="1857375" cy="5796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8446"/>
          <a:stretch/>
        </p:blipFill>
        <p:spPr>
          <a:xfrm>
            <a:off x="3200400" y="1198263"/>
            <a:ext cx="1855117" cy="168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6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4211" y="0"/>
            <a:ext cx="12191999" cy="1061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smtClean="0"/>
              <a:t>DCT code structure, hierarchy, loops</a:t>
            </a:r>
            <a:endParaRPr lang="en-US" altLang="zh-TW" sz="14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061150"/>
            <a:ext cx="3926048" cy="5796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6440" y="1295425"/>
            <a:ext cx="7818540" cy="43935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mtClean="0"/>
              <a:t>`</a:t>
            </a:r>
            <a:r>
              <a:rPr lang="en-US"/>
              <a:t>dct()` first reads data into fpga BRAM by calling `read_data()`, then calls `dct_2d()` to process the data, finally writes the processed data out using `write_data</a:t>
            </a:r>
            <a:r>
              <a:rPr lang="en-US"/>
              <a:t>()`. </a:t>
            </a:r>
            <a:endParaRPr lang="en-US" smtClean="0"/>
          </a:p>
          <a:p>
            <a:pPr algn="just"/>
            <a:endParaRPr lang="en-US" sz="105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mtClean="0"/>
              <a:t>Both </a:t>
            </a:r>
            <a:r>
              <a:rPr lang="en-US"/>
              <a:t>`read_data()` and `write_data()` use two level nested loop to read/write data, since the input/output data is in the form of 2d array</a:t>
            </a:r>
            <a:r>
              <a:rPr lang="en-US"/>
              <a:t>. </a:t>
            </a:r>
            <a:endParaRPr lang="en-US" smtClean="0"/>
          </a:p>
          <a:p>
            <a:pPr algn="just"/>
            <a:endParaRPr lang="en-US" sz="105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mtClean="0"/>
              <a:t>`</a:t>
            </a:r>
            <a:r>
              <a:rPr lang="en-US"/>
              <a:t>dct_2d()` first perform 1d dct transform on the rows (`Row_DCT_Loop`) of input data, then perform same transform on its columns (`Row_DCT_Loop</a:t>
            </a:r>
            <a:r>
              <a:rPr lang="en-US"/>
              <a:t>`). </a:t>
            </a:r>
            <a:endParaRPr lang="en-US" smtClean="0"/>
          </a:p>
          <a:p>
            <a:pPr algn="just"/>
            <a:endParaRPr lang="en-US" sz="105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mtClean="0"/>
              <a:t>In </a:t>
            </a:r>
            <a:r>
              <a:rPr lang="en-US"/>
              <a:t>order to reuse the same function `dct_1d()`, the code transpose (`Xpose_Row_Outer/Inner_Loop`) the output of `dct_1d()` after perform 1d dct on rows, then pass this to `dct_1d()` again, then transpose (`Xpose_Col_Outer/Inner_Loop`) the output back</a:t>
            </a:r>
            <a:r>
              <a:rPr lang="en-US"/>
              <a:t>. </a:t>
            </a:r>
            <a:endParaRPr lang="en-US" smtClean="0"/>
          </a:p>
          <a:p>
            <a:pPr algn="just"/>
            <a:endParaRPr lang="en-US" sz="105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mtClean="0"/>
              <a:t>`</a:t>
            </a:r>
            <a:r>
              <a:rPr lang="en-US"/>
              <a:t>dct_1d()` internally uses two-level nested loops to perform product of input row vector of length 8 with a constant 8x8 coefficient matrix.</a:t>
            </a:r>
          </a:p>
        </p:txBody>
      </p:sp>
    </p:spTree>
    <p:extLst>
      <p:ext uri="{BB962C8B-B14F-4D97-AF65-F5344CB8AC3E}">
        <p14:creationId xmlns:p14="http://schemas.microsoft.com/office/powerpoint/2010/main" val="322121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4211" y="0"/>
            <a:ext cx="12191999" cy="1061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smtClean="0"/>
              <a:t>Calculation of function and loop latency from Latency/Loop table</a:t>
            </a:r>
            <a:endParaRPr lang="en-US" altLang="zh-TW" sz="1400" dirty="0"/>
          </a:p>
        </p:txBody>
      </p:sp>
      <p:sp>
        <p:nvSpPr>
          <p:cNvPr id="2" name="Rectangle 1"/>
          <p:cNvSpPr/>
          <p:nvPr/>
        </p:nvSpPr>
        <p:spPr>
          <a:xfrm>
            <a:off x="129049" y="1355687"/>
            <a:ext cx="3935693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Calculation of `latency` for function  </a:t>
            </a:r>
            <a:endParaRPr lang="en-US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t="1476" b="68990"/>
          <a:stretch/>
        </p:blipFill>
        <p:spPr bwMode="auto">
          <a:xfrm>
            <a:off x="551815" y="1886520"/>
            <a:ext cx="10659110" cy="9138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/>
          <p:cNvSpPr/>
          <p:nvPr/>
        </p:nvSpPr>
        <p:spPr>
          <a:xfrm>
            <a:off x="7010400" y="2333625"/>
            <a:ext cx="561976" cy="24765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42904" y="3083316"/>
            <a:ext cx="589776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(Interval) * (trip count) + (Iteration latency) = 1 * 64 + 2 = 66</a:t>
            </a:r>
            <a:endParaRPr lang="en-US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06025" y="2513862"/>
            <a:ext cx="419100" cy="24765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439276" y="2513862"/>
            <a:ext cx="400050" cy="24765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896351" y="2513862"/>
            <a:ext cx="400050" cy="24765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9049" y="3688303"/>
            <a:ext cx="3461204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Calculation of `latency` for loop</a:t>
            </a:r>
            <a:endParaRPr lang="en-US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15" y="4256010"/>
            <a:ext cx="8972551" cy="102761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142904" y="5675622"/>
            <a:ext cx="453521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(Iteration latency) * (trip count) = 23 * 8 = 184</a:t>
            </a:r>
            <a:endParaRPr lang="en-US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95582" y="4522167"/>
            <a:ext cx="419418" cy="24765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124382" y="4512642"/>
            <a:ext cx="419418" cy="24765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505507" y="4512642"/>
            <a:ext cx="419418" cy="24765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06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4211" y="0"/>
            <a:ext cx="12191999" cy="1061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smtClean="0"/>
              <a:t>Check automatic pipelining/inlining performed by the tool</a:t>
            </a:r>
            <a:endParaRPr lang="en-US" altLang="zh-TW" sz="14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35405" y="1708850"/>
            <a:ext cx="8999220" cy="262944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335405" y="4752339"/>
            <a:ext cx="8999220" cy="98171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62300" y="1592293"/>
            <a:ext cx="1219201" cy="220818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19426" y="4676775"/>
            <a:ext cx="781050" cy="117965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98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1999" cy="1061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smtClean="0"/>
              <a:t>Explain Schedule Viewer in greater detail</a:t>
            </a:r>
            <a:endParaRPr lang="en-US" altLang="zh-TW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4" y="1358607"/>
            <a:ext cx="9039226" cy="10396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837" y="3476384"/>
            <a:ext cx="6187976" cy="305588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905626" y="2241660"/>
            <a:ext cx="695324" cy="23675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16200000">
            <a:off x="5902636" y="930307"/>
            <a:ext cx="308228" cy="4650507"/>
          </a:xfrm>
          <a:prstGeom prst="rightBrace">
            <a:avLst>
              <a:gd name="adj1" fmla="val 67048"/>
              <a:gd name="adj2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115050" y="2487083"/>
            <a:ext cx="719142" cy="41021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205038" y="6250471"/>
            <a:ext cx="1033462" cy="23675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379452" y="2886228"/>
            <a:ext cx="90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8 cycles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32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1999" cy="1061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smtClean="0"/>
              <a:t>Explain Schedule Viewer in greater detail</a:t>
            </a:r>
            <a:endParaRPr lang="en-US" altLang="zh-TW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36" y="1959657"/>
            <a:ext cx="10373322" cy="119311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114424" y="3901502"/>
            <a:ext cx="8982074" cy="24733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096376" y="2543303"/>
            <a:ext cx="476249" cy="23675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410576" y="2319458"/>
            <a:ext cx="476249" cy="23675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16200000">
            <a:off x="8681183" y="2808591"/>
            <a:ext cx="268414" cy="1857371"/>
          </a:xfrm>
          <a:prstGeom prst="rightBrace">
            <a:avLst>
              <a:gd name="adj1" fmla="val 67048"/>
              <a:gd name="adj2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72578" y="3388385"/>
            <a:ext cx="90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  <a:r>
              <a:rPr lang="en-US" smtClean="0">
                <a:solidFill>
                  <a:srgbClr val="FF0000"/>
                </a:solidFill>
              </a:rPr>
              <a:t> cycles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8605842" y="1755442"/>
            <a:ext cx="728658" cy="5438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334500" y="1550910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= 21 + 2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96200" y="5510640"/>
            <a:ext cx="1724025" cy="23675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0343892" y="5138164"/>
            <a:ext cx="102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21 cycles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 flipV="1">
            <a:off x="9420225" y="5322830"/>
            <a:ext cx="923667" cy="2719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050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1999" cy="1061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smtClean="0"/>
              <a:t>Explain Schedule Viewer in greater detail</a:t>
            </a:r>
            <a:endParaRPr lang="en-US" altLang="zh-TW" sz="14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924425" y="2825920"/>
            <a:ext cx="4352924" cy="38256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799" y="1176556"/>
            <a:ext cx="9727483" cy="11188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9191626" y="1925105"/>
            <a:ext cx="476249" cy="1905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 rot="16200000">
            <a:off x="8063035" y="1592310"/>
            <a:ext cx="152156" cy="2276475"/>
          </a:xfrm>
          <a:prstGeom prst="rightBrace">
            <a:avLst>
              <a:gd name="adj1" fmla="val 67048"/>
              <a:gd name="adj2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386918" y="2390640"/>
            <a:ext cx="90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5 cycles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191626" y="1715555"/>
            <a:ext cx="476249" cy="1905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7" idx="3"/>
            <a:endCxn id="19" idx="1"/>
          </p:cNvCxnSpPr>
          <p:nvPr/>
        </p:nvCxnSpPr>
        <p:spPr>
          <a:xfrm>
            <a:off x="9667875" y="1810805"/>
            <a:ext cx="1254330" cy="78465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922205" y="2410796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= 16 + 5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675663" y="6414811"/>
            <a:ext cx="809625" cy="23675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408955" y="6042335"/>
            <a:ext cx="102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16 cycles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>
            <a:endCxn id="23" idx="1"/>
          </p:cNvCxnSpPr>
          <p:nvPr/>
        </p:nvCxnSpPr>
        <p:spPr>
          <a:xfrm flipV="1">
            <a:off x="9485288" y="6227001"/>
            <a:ext cx="923667" cy="2719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25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4211" y="0"/>
            <a:ext cx="12191999" cy="1061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smtClean="0"/>
              <a:t>Observed deficiency in each optimization step</a:t>
            </a:r>
            <a:endParaRPr lang="en-US" altLang="zh-TW" sz="14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124200" y="31194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616902"/>
              </p:ext>
            </p:extLst>
          </p:nvPr>
        </p:nvGraphicFramePr>
        <p:xfrm>
          <a:off x="247650" y="1238252"/>
          <a:ext cx="11410950" cy="52863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7206">
                  <a:extLst>
                    <a:ext uri="{9D8B030D-6E8A-4147-A177-3AD203B41FA5}">
                      <a16:colId xmlns:a16="http://schemas.microsoft.com/office/drawing/2014/main" val="2598894399"/>
                    </a:ext>
                  </a:extLst>
                </a:gridCol>
                <a:gridCol w="4608269">
                  <a:extLst>
                    <a:ext uri="{9D8B030D-6E8A-4147-A177-3AD203B41FA5}">
                      <a16:colId xmlns:a16="http://schemas.microsoft.com/office/drawing/2014/main" val="3423605192"/>
                    </a:ext>
                  </a:extLst>
                </a:gridCol>
                <a:gridCol w="5705475">
                  <a:extLst>
                    <a:ext uri="{9D8B030D-6E8A-4147-A177-3AD203B41FA5}">
                      <a16:colId xmlns:a16="http://schemas.microsoft.com/office/drawing/2014/main" val="1489804754"/>
                    </a:ext>
                  </a:extLst>
                </a:gridCol>
              </a:tblGrid>
              <a:tr h="3968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050925" algn="l"/>
                        </a:tabLst>
                      </a:pPr>
                      <a:r>
                        <a:rPr lang="en-US" sz="1600">
                          <a:effectLst/>
                        </a:rPr>
                        <a:t>Changes made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050925" algn="l"/>
                        </a:tabLst>
                      </a:pPr>
                      <a:r>
                        <a:rPr lang="en-US" sz="1600">
                          <a:effectLst/>
                        </a:rPr>
                        <a:t>Reason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99809659"/>
                  </a:ext>
                </a:extLst>
              </a:tr>
              <a:tr h="8118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</a:rPr>
                        <a:t>sol1 -&gt; sol2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050925" algn="l"/>
                        </a:tabLst>
                      </a:pPr>
                      <a:r>
                        <a:rPr lang="en-US" sz="1600">
                          <a:effectLst/>
                        </a:rPr>
                        <a:t>Pipeline inner loops for all nested loops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050925" algn="l"/>
                        </a:tabLst>
                      </a:pPr>
                      <a:r>
                        <a:rPr lang="en-US" sz="1600">
                          <a:effectLst/>
                        </a:rPr>
                        <a:t>Before one data finished processing, the next data cannot begin -&gt; Most resources are idle.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4527320"/>
                  </a:ext>
                </a:extLst>
              </a:tr>
              <a:tr h="8118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</a:rPr>
                        <a:t>Sol2 -&gt; sol3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</a:rPr>
                        <a:t>Change `dct_1d` to completely unroll inner loop, and then pipeline outer loops.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</a:rPr>
                        <a:t>Some operations in the outer loop level prevent loop flattening due to data dependency, which makes it no benefit in pipelining only the inner loop.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7099430"/>
                  </a:ext>
                </a:extLst>
              </a:tr>
              <a:tr h="8118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</a:rPr>
                        <a:t>Sol3 -&gt; sol4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</a:rPr>
                        <a:t>Parallelize memory read by partitioning `buf_2d_in` and `col_inbuf`.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</a:rPr>
                        <a:t>Reading from single 2-port BRAM found to be the bottle neck.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15076999"/>
                  </a:ext>
                </a:extLst>
              </a:tr>
              <a:tr h="8118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</a:rPr>
                        <a:t>Sol4 -&gt; sol5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</a:rPr>
                        <a:t>Enable inter-functions/loops parallelization by applying dataflow optimization to functions/loops of `dct`.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</a:rPr>
                        <a:t>Same reason as the one in `sol1 -&gt; sol2`, but at functions/loops level.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6522171"/>
                  </a:ext>
                </a:extLst>
              </a:tr>
              <a:tr h="16420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</a:rPr>
                        <a:t>Sol5 -&gt; sol6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</a:rPr>
                        <a:t>Inline `dct_2d` function into its upper level function `dct`.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</a:rPr>
                        <a:t>Many functions/loops are hidden under `dct_2d` and therefore are not them subject to dataflow optimization applied in previous step. Inlining `dct_2d` makes functions/loops of `dct_2d` to become functions/loops of `dct`, which makes them also subject to dataflow optimization applied in previous step. 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2808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96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4211" y="0"/>
            <a:ext cx="12191999" cy="1061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smtClean="0"/>
              <a:t>Reason why `Row_DCT_Loop/COL_DCT_loop` cannot do flattening</a:t>
            </a:r>
            <a:endParaRPr lang="en-US" altLang="zh-TW" sz="1400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r="8669"/>
          <a:stretch/>
        </p:blipFill>
        <p:spPr>
          <a:xfrm>
            <a:off x="-4210" y="1061150"/>
            <a:ext cx="5519186" cy="57968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34050" y="1220250"/>
            <a:ext cx="6086475" cy="4059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When we only pipeline the inner loop `DCT_Inner_Loop`, the resulting Verilog code would look like the one </a:t>
            </a:r>
            <a:r>
              <a:rPr lang="en-US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in </a:t>
            </a:r>
            <a:r>
              <a:rPr lang="en-US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Fig.8.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T</a:t>
            </a:r>
            <a:r>
              <a:rPr lang="en-US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he </a:t>
            </a:r>
            <a:r>
              <a:rPr lang="en-US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pipelined </a:t>
            </a:r>
            <a:r>
              <a:rPr lang="en-US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`</a:t>
            </a:r>
            <a:r>
              <a:rPr lang="en-US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DCT_Inner_Loop can </a:t>
            </a:r>
            <a:r>
              <a:rPr lang="en-US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now take one new `k` value from outer loop in every clock cycle</a:t>
            </a:r>
            <a:r>
              <a:rPr lang="en-US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. </a:t>
            </a:r>
            <a:endParaRPr lang="en-US" smtClean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We </a:t>
            </a:r>
            <a:r>
              <a:rPr lang="en-US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now see a problem: line25 will use the output `tmp` from `DCT_Inner_Loop`, but what the `?` in `dst[?]` should be</a:t>
            </a:r>
            <a:r>
              <a:rPr lang="en-US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? </a:t>
            </a:r>
            <a:endParaRPr lang="en-US" smtClean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One </a:t>
            </a:r>
            <a:r>
              <a:rPr lang="en-US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correct way is make it `k7 + 3’d1`, but since `k7` in internal to `DCT_Inner_Loop` and it created as a result of performing pipelining on `DCT_Inner_Loop`, so it is not accessible to everything outside of `DCT_Inner_Loop</a:t>
            </a:r>
            <a:r>
              <a:rPr lang="en-US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`. </a:t>
            </a:r>
            <a:endParaRPr lang="en-US" smtClean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To </a:t>
            </a:r>
            <a:r>
              <a:rPr lang="en-US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make it possible for line25 to use `k7`, we need to perform pipeline on `DCT_Outer_Loop` instead.</a:t>
            </a:r>
            <a:endParaRPr lang="en-US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85876" y="5927835"/>
            <a:ext cx="371474" cy="23675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89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814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PMingLiU</vt:lpstr>
      <vt:lpstr>PMingLiU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</dc:creator>
  <cp:lastModifiedBy>Richard</cp:lastModifiedBy>
  <cp:revision>37</cp:revision>
  <dcterms:created xsi:type="dcterms:W3CDTF">2023-03-08T14:01:31Z</dcterms:created>
  <dcterms:modified xsi:type="dcterms:W3CDTF">2023-03-08T15:22:55Z</dcterms:modified>
</cp:coreProperties>
</file>