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5" r:id="rId22"/>
    <p:sldId id="277" r:id="rId23"/>
    <p:sldId id="279" r:id="rId24"/>
    <p:sldId id="278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572E55-E620-43F5-AA8A-5CA701E80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90815BD-9026-4DDB-816D-36D0EFB1A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540916-86DA-448C-9137-5A5C1F43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5CE-E730-4C77-9774-6CDBB0CA3DD8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B027D1-1968-49A0-BC83-262DFFEF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AC00CE-CAAC-4F1F-ADD6-8DE434FA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10AA-9A82-4029-B413-1E99F1C393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11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192A4-57BC-4FAA-BD75-15BF4E58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2662C2B-3BDB-4CF5-9009-50E736B3F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6FAD50-B20B-4857-886B-5A17ACAB4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5CE-E730-4C77-9774-6CDBB0CA3DD8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8BE283-69E7-4478-9B56-54A81655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AA9E96-2720-4FCB-826B-71E957BF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10AA-9A82-4029-B413-1E99F1C393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62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DF99B8F-7A1A-4F78-BC47-42C63B4C9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6F2CA07-6231-4FC3-BB1F-5A09A6EE0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37F934-EA4E-475A-A956-393C0917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5CE-E730-4C77-9774-6CDBB0CA3DD8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537B21-633D-426D-8582-95656B94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F675D5-5171-4022-AE48-761AA581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10AA-9A82-4029-B413-1E99F1C393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19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07E41-925C-41B4-AD7F-B88707F4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B9629C-3F00-4B05-B462-9BADCB8D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E861E7-AA66-4F2D-B672-994E80E6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5CE-E730-4C77-9774-6CDBB0CA3DD8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E9C3B9-ECA0-4B59-B721-7579D0FC5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FAB8C3-11CA-461E-9855-26E2822F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10AA-9A82-4029-B413-1E99F1C393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74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3569C6-2EC9-439E-B5C4-ED60D5C7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670637-8119-4A40-8191-8E7C35A3E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E561BD-769E-4B44-932C-6AAA822B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5CE-E730-4C77-9774-6CDBB0CA3DD8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F0E97B-105F-4A0B-96A3-9F34EF19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52BBB2-D30A-4596-BACD-AD0EDCBB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10AA-9A82-4029-B413-1E99F1C393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36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F3EA52-4009-4CA6-ACF5-FD6A06B8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60C41F-30AE-48F9-813A-5DAC52728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50C906-72E7-4775-BF3E-C8EE8BFC7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E65244-D09E-4F18-B8DF-0EA28C5E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5CE-E730-4C77-9774-6CDBB0CA3DD8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60D1CD-965B-4FAB-BB70-1C16EDB9D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DBC80B-7914-4863-81E4-CAD404BC6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10AA-9A82-4029-B413-1E99F1C393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94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DDDC4-2248-4B80-BA8E-B8D1E785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2F2DD2-7547-478B-8EFE-71EB50C1D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7E41327-3CCE-4FE3-A5E4-8B1A0A06D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7EBF000-F31B-4DDA-A650-B9464BCF0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2AF1746-7411-4A26-AF8A-5A52F90E7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6A7EA23-1247-450E-AF01-96C5F311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5CE-E730-4C77-9774-6CDBB0CA3DD8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7A7D2DB-DA58-4A5C-B9A6-BBE9DE29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C2DB60D-D966-451F-8461-E4A1CA4F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10AA-9A82-4029-B413-1E99F1C393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52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C4C19-4CF3-4E38-B23A-F2B3CDAC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E996BEF-2FAC-467E-AD90-2E4248F90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5CE-E730-4C77-9774-6CDBB0CA3DD8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5CC9D1B-092C-4DAF-AECF-921DC668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444069-019D-4220-ADB4-1C143574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10AA-9A82-4029-B413-1E99F1C393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7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DFA5479-2886-4F8A-9F83-9335E1CF6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5CE-E730-4C77-9774-6CDBB0CA3DD8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90FB2AB-865D-4E47-B69C-7F567A92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19EAF6-CFC8-48AD-BDA6-E52E98C6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10AA-9A82-4029-B413-1E99F1C393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93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16EE7-D660-4B03-A57A-A6E8C8A66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E31CDE-2922-47FC-999F-8385C04FD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77704AE-3AB1-497A-9489-D863AD20F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891FAE-630F-48FB-918B-84C113FA3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5CE-E730-4C77-9774-6CDBB0CA3DD8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180990-1621-4F9B-BC26-3FA81061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CF16F8-F349-45C7-9128-C3F1601A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10AA-9A82-4029-B413-1E99F1C393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56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39AA7-C3FB-4A94-8245-04DD6C6B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10926FB-2979-43C7-A4FB-B9354491D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A18901-91BC-42DC-BE5A-0E938A639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1AB15E-EDF8-4104-B9DE-7F35C9DA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5CE-E730-4C77-9774-6CDBB0CA3DD8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E77506-A66F-4F39-AF96-753143D1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86A112-A4D5-40E7-91C0-3E3FFEA8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10AA-9A82-4029-B413-1E99F1C393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93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F4B3E62-28B8-4649-A58C-EA8A33CC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F3F7DB-CF71-4184-AE50-8965AE304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EB5961-FC89-4624-A652-FE4178CDB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815CE-E730-4C77-9774-6CDBB0CA3DD8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7B667D-70CF-4402-A645-EE168BEA9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C74051-2235-4033-9C6F-2699E81F3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10AA-9A82-4029-B413-1E99F1C393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5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4468E-7CB0-4BC2-B972-F6C6F7A1E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Lab #B-Convolution Filtering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6D25DBD-E578-4BDD-BE0D-55F7107E5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7345" y="4722921"/>
            <a:ext cx="3290656" cy="534880"/>
          </a:xfrm>
        </p:spPr>
        <p:txBody>
          <a:bodyPr>
            <a:normAutofit/>
          </a:bodyPr>
          <a:lstStyle/>
          <a:p>
            <a:r>
              <a:rPr lang="en-US" altLang="zh-TW" dirty="0"/>
              <a:t>111061545 </a:t>
            </a:r>
            <a:r>
              <a:rPr lang="zh-TW" altLang="en-US" dirty="0"/>
              <a:t>陳揚哲</a:t>
            </a:r>
          </a:p>
        </p:txBody>
      </p:sp>
    </p:spTree>
    <p:extLst>
      <p:ext uri="{BB962C8B-B14F-4D97-AF65-F5344CB8AC3E}">
        <p14:creationId xmlns:p14="http://schemas.microsoft.com/office/powerpoint/2010/main" val="2267731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3BC1F7-E7F7-486B-87C2-463629A0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TW" dirty="0"/>
            </a:br>
            <a:r>
              <a:rPr lang="en-US" altLang="zh-TW" dirty="0"/>
              <a:t>Hardware Estimation - Baseline</a:t>
            </a:r>
            <a:br>
              <a:rPr lang="en-US" altLang="zh-TW" dirty="0"/>
            </a:b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644A3CB-6D52-4C1C-931C-6EA223962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Assume performing one MAC per cycle.</a:t>
                </a:r>
              </a:p>
              <a:p>
                <a:r>
                  <a:rPr lang="en-US" altLang="zh-TW" dirty="0"/>
                  <a:t>We can estimate the hardware performance.</a:t>
                </a:r>
              </a:p>
              <a:p>
                <a:pPr lvl="1"/>
                <a:r>
                  <a:rPr lang="en-US" altLang="zh-TW" dirty="0"/>
                  <a:t>MAC per cycle</a:t>
                </a:r>
                <a:r>
                  <a:rPr lang="zh-TW" altLang="en-US" dirty="0"/>
                  <a:t>：</a:t>
                </a:r>
                <a:r>
                  <a:rPr lang="en-US" altLang="zh-TW" dirty="0"/>
                  <a:t>1</a:t>
                </a:r>
              </a:p>
              <a:p>
                <a:pPr lvl="1"/>
                <a:r>
                  <a:rPr lang="en-US" altLang="zh-TW" dirty="0"/>
                  <a:t>Hardware clock frequency(FMAX)(MHz)</a:t>
                </a:r>
                <a:r>
                  <a:rPr lang="zh-TW" altLang="en-US" dirty="0"/>
                  <a:t>：</a:t>
                </a:r>
                <a:r>
                  <a:rPr lang="en-US" altLang="zh-TW" dirty="0"/>
                  <a:t>300</a:t>
                </a:r>
              </a:p>
              <a:p>
                <a:pPr lvl="1"/>
                <a:r>
                  <a:rPr lang="en-US" altLang="zh-TW" dirty="0"/>
                  <a:t>Throughput</a:t>
                </a:r>
                <a:r>
                  <a:rPr lang="zh-TW" altLang="en-US" dirty="0"/>
                  <a:t>：</a:t>
                </a:r>
                <a:r>
                  <a:rPr lang="en-US" altLang="zh-TW" dirty="0"/>
                  <a:t>300/225 (per output pixel) = 1.33 MB/s</a:t>
                </a:r>
              </a:p>
              <a:p>
                <a:r>
                  <a:rPr lang="en-US" altLang="zh-TW" dirty="0"/>
                  <a:t>Memory bandwidth requirement.</a:t>
                </a:r>
              </a:p>
              <a:p>
                <a:pPr lvl="1"/>
                <a:r>
                  <a:rPr lang="en-US" altLang="zh-TW" dirty="0"/>
                  <a:t>Output memory bandwidth = Throughput = 1.33 MB/s</a:t>
                </a:r>
              </a:p>
              <a:p>
                <a:pPr lvl="1"/>
                <a:r>
                  <a:rPr lang="en-US" altLang="zh-TW" dirty="0"/>
                  <a:t>Input memory bandwidth = Throughput x 225 = 300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MB/s</a:t>
                </a:r>
              </a:p>
              <a:p>
                <a:r>
                  <a:rPr lang="en-US" altLang="zh-TW" dirty="0"/>
                  <a:t>Acceleration Factor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𝑇h𝑟𝑜𝑢𝑔h𝑝𝑢𝑡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𝑟𝑒𝑞𝑢𝑖𝑟𝑒𝑚𝑒𝑛𝑡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𝑇h𝑟𝑜𝑢𝑔h𝑡𝑝𝑢𝑡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h𝑤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TW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373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1.33</m:t>
                        </m:r>
                      </m:den>
                    </m:f>
                  </m:oMath>
                </a14:m>
                <a:r>
                  <a:rPr lang="en-US" altLang="zh-TW" dirty="0"/>
                  <a:t> = 280</a:t>
                </a:r>
              </a:p>
              <a:p>
                <a:endParaRPr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644A3CB-6D52-4C1C-931C-6EA223962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806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4F738C-A283-4AE3-9A10-C1BBB3D2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TW" dirty="0"/>
            </a:br>
            <a:r>
              <a:rPr lang="en-US" altLang="zh-TW" dirty="0"/>
              <a:t>Hardware Estimation - Optimized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A53918-4EED-4070-BD11-8380E47A1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16" y="1825625"/>
            <a:ext cx="10803384" cy="4351338"/>
          </a:xfrm>
        </p:spPr>
        <p:txBody>
          <a:bodyPr/>
          <a:lstStyle/>
          <a:p>
            <a:r>
              <a:rPr lang="en-US" altLang="zh-TW" dirty="0"/>
              <a:t>We can unrolled the inner two loop to increase the performance by 225 (generate 1 output pixel per cycle)</a:t>
            </a:r>
          </a:p>
          <a:p>
            <a:r>
              <a:rPr lang="en-US" altLang="zh-TW" dirty="0"/>
              <a:t>Estimate the hardware performance.</a:t>
            </a:r>
          </a:p>
          <a:p>
            <a:pPr lvl="1"/>
            <a:r>
              <a:rPr lang="en-US" altLang="zh-TW" dirty="0"/>
              <a:t>Throughput = FMAX x Pixel produced per cycle = 300 x 1 = 300 MB/s</a:t>
            </a:r>
          </a:p>
          <a:p>
            <a:r>
              <a:rPr lang="en-US" altLang="zh-TW" dirty="0"/>
              <a:t>Memory bandwidth requirement.</a:t>
            </a:r>
          </a:p>
          <a:p>
            <a:pPr lvl="1"/>
            <a:r>
              <a:rPr lang="en-US" altLang="zh-TW" dirty="0"/>
              <a:t>Output memory bandwidth = Throughput = 300 MB/s</a:t>
            </a:r>
          </a:p>
          <a:p>
            <a:pPr lvl="1"/>
            <a:r>
              <a:rPr lang="en-US" altLang="zh-TW" dirty="0"/>
              <a:t>Input memory bandwidth = Throughput x 225 = 300 x 225</a:t>
            </a:r>
            <a:r>
              <a:rPr lang="zh-TW" altLang="en-US" dirty="0"/>
              <a:t> </a:t>
            </a:r>
            <a:r>
              <a:rPr lang="en-US" altLang="zh-TW" dirty="0"/>
              <a:t>= </a:t>
            </a:r>
            <a:r>
              <a:rPr lang="en-US" altLang="zh-TW" dirty="0">
                <a:solidFill>
                  <a:srgbClr val="FF0000"/>
                </a:solidFill>
              </a:rPr>
              <a:t>67.5 GB/s</a:t>
            </a:r>
          </a:p>
          <a:p>
            <a:r>
              <a:rPr lang="en-US" altLang="zh-TW" dirty="0"/>
              <a:t>This input memory bandwidth is too large. Using caching scheme to reduce bandwidth to around 300 MB/s.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8788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92B202-38FE-4FF8-997F-FB94812E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TW" dirty="0"/>
            </a:br>
            <a:r>
              <a:rPr lang="en-US" altLang="zh-TW" dirty="0"/>
              <a:t>Hardware Estimation – Compute units</a:t>
            </a:r>
            <a:br>
              <a:rPr lang="en-US" altLang="zh-TW" dirty="0"/>
            </a:b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D560F1-64D0-4194-BC92-D0C4816EEF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To generate 1080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HD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video, the throughput need to be 373 MB/s.</a:t>
                </a:r>
              </a:p>
              <a:p>
                <a:r>
                  <a:rPr lang="en-US" altLang="zh-TW" dirty="0"/>
                  <a:t>Increase the compute units for 3 channel (YUV). Process all data on sperate compute units in parallel. </a:t>
                </a:r>
              </a:p>
              <a:p>
                <a:r>
                  <a:rPr lang="en-US" altLang="zh-TW" dirty="0"/>
                  <a:t>Throughput estimation </a:t>
                </a:r>
              </a:p>
              <a:p>
                <a:pPr lvl="1"/>
                <a:r>
                  <a:rPr lang="en-US" altLang="zh-TW" dirty="0"/>
                  <a:t>Throughput = Performance of single compute unit x  No. compute units</a:t>
                </a:r>
              </a:p>
              <a:p>
                <a:pPr marL="457200" lvl="1" indent="0">
                  <a:buNone/>
                </a:pPr>
                <a:r>
                  <a:rPr lang="en-US" altLang="zh-TW" dirty="0"/>
                  <a:t>   = 300x3 = 900 MB/s</a:t>
                </a:r>
              </a:p>
              <a:p>
                <a:pPr lvl="1"/>
                <a:r>
                  <a:rPr lang="en-US" altLang="zh-TW" dirty="0"/>
                  <a:t>Acceleration against software implementation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900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20.15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= 44.67x </a:t>
                </a:r>
              </a:p>
              <a:p>
                <a:pPr lvl="1"/>
                <a:r>
                  <a:rPr lang="en-US" altLang="zh-TW" dirty="0"/>
                  <a:t>Kernel latency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1920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1080(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𝑀𝐵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300 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𝑀𝐵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TW" dirty="0"/>
                  <a:t> = 6.9 </a:t>
                </a:r>
                <a:r>
                  <a:rPr lang="en-US" altLang="zh-TW" dirty="0" err="1"/>
                  <a:t>ms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Video processing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6.9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= 144 FPS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D560F1-64D0-4194-BC92-D0C4816EEF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 b="-9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661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37C1-5ADD-4DDA-943C-E93AB951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Hardware implementation - Dataflow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2FD570-E09B-4F28-90C3-6F526C2B8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748"/>
            <a:ext cx="10515600" cy="4351338"/>
          </a:xfrm>
        </p:spPr>
        <p:txBody>
          <a:bodyPr/>
          <a:lstStyle/>
          <a:p>
            <a:r>
              <a:rPr lang="en-US" altLang="zh-TW" dirty="0"/>
              <a:t>Functions in dataflow</a:t>
            </a:r>
          </a:p>
          <a:p>
            <a:pPr lvl="1"/>
            <a:r>
              <a:rPr lang="en-US" altLang="zh-TW" b="1" dirty="0" err="1"/>
              <a:t>ReadFromMem</a:t>
            </a:r>
            <a:r>
              <a:rPr lang="en-US" altLang="zh-TW" dirty="0"/>
              <a:t>: reads pixel data or video input from main memory</a:t>
            </a:r>
          </a:p>
          <a:p>
            <a:pPr lvl="1"/>
            <a:r>
              <a:rPr lang="en-US" altLang="zh-TW" b="1" dirty="0"/>
              <a:t>Window2D</a:t>
            </a:r>
            <a:r>
              <a:rPr lang="en-US" altLang="zh-TW" dirty="0"/>
              <a:t>: local cache with wide(15x15 pixels) access on the output side</a:t>
            </a:r>
          </a:p>
          <a:p>
            <a:pPr lvl="1"/>
            <a:r>
              <a:rPr lang="en-US" altLang="zh-TW" b="1" dirty="0"/>
              <a:t>Filter2D</a:t>
            </a:r>
            <a:r>
              <a:rPr lang="en-US" altLang="zh-TW" dirty="0"/>
              <a:t>: core kernel filtering algorithm</a:t>
            </a:r>
          </a:p>
          <a:p>
            <a:pPr lvl="1"/>
            <a:r>
              <a:rPr lang="en-US" altLang="zh-TW" b="1" dirty="0" err="1"/>
              <a:t>WriteToMem</a:t>
            </a:r>
            <a:r>
              <a:rPr lang="en-US" altLang="zh-TW" dirty="0"/>
              <a:t>: writes output data to main memory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169233F-AD83-4B6C-BFD8-EAC3258AA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" y="4506926"/>
            <a:ext cx="11071860" cy="166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27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F0764-B6B3-4A5D-8F63-AF2CBD40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Hardware implementation-Top-level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F2BD6E-7E39-4C47-ABCE-398765237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#pragma HLS DATAFLOW</a:t>
            </a:r>
          </a:p>
          <a:p>
            <a:pPr lvl="1"/>
            <a:r>
              <a:rPr lang="en-US" altLang="zh-TW" dirty="0"/>
              <a:t>Dataflow process enables task-level pipelining, allowing functions and loops to overlap in their operation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D1575EE-46F2-4657-8C6D-4FE586FABE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68610" y="3084989"/>
            <a:ext cx="5654779" cy="357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58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AAE792-925A-4593-B3DF-50CCB196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Hardware implementation – </a:t>
            </a:r>
            <a:r>
              <a:rPr lang="en-US" altLang="zh-TW" dirty="0" err="1"/>
              <a:t>ReadFromMem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208B04F-C509-4395-8902-F5CADA665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Read the data from main memory </a:t>
            </a:r>
            <a:endParaRPr lang="zh-TW" altLang="en-US" dirty="0"/>
          </a:p>
        </p:txBody>
      </p:sp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EA5B7C84-36A1-4C26-BC9C-AA3D60B9C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741" y="2358285"/>
            <a:ext cx="87625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90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838B98-672C-45E6-BF48-23EC345C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Hardware implementation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Window2D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DE1475-6DA5-454C-B7A4-7BCEFF85C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build two basic block</a:t>
            </a:r>
            <a:r>
              <a:rPr lang="zh-TW" altLang="en-US" dirty="0"/>
              <a:t>：</a:t>
            </a:r>
            <a:r>
              <a:rPr lang="en-US" altLang="zh-TW" dirty="0"/>
              <a:t>”Window” and “line buffer”</a:t>
            </a:r>
          </a:p>
          <a:p>
            <a:pPr lvl="1"/>
            <a:r>
              <a:rPr lang="en-US" altLang="zh-TW" dirty="0"/>
              <a:t>"Window" block holds </a:t>
            </a:r>
            <a:r>
              <a:rPr lang="en-US" altLang="zh-TW" b="1" dirty="0"/>
              <a:t>FILTER_V_SIZE * FILTER_H_SIZE</a:t>
            </a:r>
            <a:r>
              <a:rPr lang="en-US" altLang="zh-TW" dirty="0"/>
              <a:t> pixels. </a:t>
            </a:r>
          </a:p>
          <a:p>
            <a:pPr lvl="1"/>
            <a:r>
              <a:rPr lang="en-US" altLang="zh-TW" dirty="0"/>
              <a:t>“line buffer” block holds </a:t>
            </a:r>
            <a:r>
              <a:rPr lang="en-US" altLang="zh-TW" b="1" dirty="0"/>
              <a:t>(FILTER_V_SIZE-1) * MAX_IMAGE_WIDTH </a:t>
            </a:r>
            <a:r>
              <a:rPr lang="en-US" altLang="zh-TW" dirty="0"/>
              <a:t>pixels.</a:t>
            </a:r>
            <a:endParaRPr lang="zh-TW" altLang="zh-TW" dirty="0"/>
          </a:p>
          <a:p>
            <a:pPr lvl="1"/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8AECC43-D72A-407F-9F35-656C4DA5C1D5}"/>
              </a:ext>
            </a:extLst>
          </p:cNvPr>
          <p:cNvPicPr/>
          <p:nvPr/>
        </p:nvPicPr>
        <p:blipFill rotWithShape="1">
          <a:blip r:embed="rId2"/>
          <a:srcRect b="70531"/>
          <a:stretch/>
        </p:blipFill>
        <p:spPr>
          <a:xfrm>
            <a:off x="1535207" y="3610730"/>
            <a:ext cx="9100241" cy="241531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A66BF5E-B28B-4936-A1B0-0E142ECF8D7A}"/>
              </a:ext>
            </a:extLst>
          </p:cNvPr>
          <p:cNvSpPr/>
          <p:nvPr/>
        </p:nvSpPr>
        <p:spPr>
          <a:xfrm>
            <a:off x="2272684" y="3610730"/>
            <a:ext cx="3293615" cy="2150878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080B46-2A28-41AA-8EE5-BD2CCD66B530}"/>
              </a:ext>
            </a:extLst>
          </p:cNvPr>
          <p:cNvSpPr/>
          <p:nvPr/>
        </p:nvSpPr>
        <p:spPr>
          <a:xfrm>
            <a:off x="5504155" y="3753792"/>
            <a:ext cx="5097913" cy="12051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812447E-21DF-411C-8543-E7813F786213}"/>
              </a:ext>
            </a:extLst>
          </p:cNvPr>
          <p:cNvSpPr/>
          <p:nvPr/>
        </p:nvSpPr>
        <p:spPr>
          <a:xfrm>
            <a:off x="2272683" y="4324874"/>
            <a:ext cx="3231472" cy="12769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380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5A005-6F6B-4B17-B633-C7257968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Hardware implementation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Window2D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B09511-A672-43AF-851F-AE28F77B1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“Window” holds the </a:t>
            </a:r>
            <a:r>
              <a:rPr lang="en-US" altLang="zh-TW" b="1" dirty="0"/>
              <a:t>FILTER_V_SIZE * FILTER_H_SIZE</a:t>
            </a:r>
            <a:r>
              <a:rPr lang="en-US" altLang="zh-TW" dirty="0"/>
              <a:t> pixels</a:t>
            </a:r>
          </a:p>
          <a:p>
            <a:r>
              <a:rPr lang="en-US" altLang="zh-TW" dirty="0"/>
              <a:t>Once we calculate the next pixel, since there’s a large overlap area, only a column moves out from the left, and a column moves in from the right.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7BA40EA-4661-4196-888E-DADC245E3531}"/>
              </a:ext>
            </a:extLst>
          </p:cNvPr>
          <p:cNvPicPr/>
          <p:nvPr/>
        </p:nvPicPr>
        <p:blipFill rotWithShape="1">
          <a:blip r:embed="rId2"/>
          <a:srcRect b="35742"/>
          <a:stretch/>
        </p:blipFill>
        <p:spPr>
          <a:xfrm>
            <a:off x="2414724" y="3429000"/>
            <a:ext cx="6764784" cy="307796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8161520-B1AD-4B55-8731-22175F162930}"/>
              </a:ext>
            </a:extLst>
          </p:cNvPr>
          <p:cNvSpPr/>
          <p:nvPr/>
        </p:nvSpPr>
        <p:spPr>
          <a:xfrm>
            <a:off x="3012492" y="3446756"/>
            <a:ext cx="2331865" cy="1258409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A3CB30-D69A-4ACC-92B1-9EC25E8CE6CA}"/>
              </a:ext>
            </a:extLst>
          </p:cNvPr>
          <p:cNvSpPr/>
          <p:nvPr/>
        </p:nvSpPr>
        <p:spPr>
          <a:xfrm>
            <a:off x="3710866" y="5170504"/>
            <a:ext cx="1563950" cy="1258409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F68A83-7D72-4F90-8557-ED763DC3B14F}"/>
              </a:ext>
            </a:extLst>
          </p:cNvPr>
          <p:cNvSpPr/>
          <p:nvPr/>
        </p:nvSpPr>
        <p:spPr>
          <a:xfrm>
            <a:off x="5274816" y="5190480"/>
            <a:ext cx="821184" cy="8108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4D2622-5ED0-4301-88B3-B695D894A5E3}"/>
              </a:ext>
            </a:extLst>
          </p:cNvPr>
          <p:cNvSpPr/>
          <p:nvPr/>
        </p:nvSpPr>
        <p:spPr>
          <a:xfrm>
            <a:off x="5274816" y="6021281"/>
            <a:ext cx="821184" cy="3854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45D7638-F158-422A-8CDC-0E2DFE006AB9}"/>
              </a:ext>
            </a:extLst>
          </p:cNvPr>
          <p:cNvSpPr txBox="1"/>
          <p:nvPr/>
        </p:nvSpPr>
        <p:spPr>
          <a:xfrm>
            <a:off x="1950256" y="4947823"/>
            <a:ext cx="176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From window 10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244A05A-6953-4588-93AF-EBD2B52E239B}"/>
              </a:ext>
            </a:extLst>
          </p:cNvPr>
          <p:cNvSpPr txBox="1"/>
          <p:nvPr/>
        </p:nvSpPr>
        <p:spPr>
          <a:xfrm>
            <a:off x="6096000" y="4763157"/>
            <a:ext cx="169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From line buffer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0A9A519-DB5C-4251-9D4A-153976B0919F}"/>
              </a:ext>
            </a:extLst>
          </p:cNvPr>
          <p:cNvSpPr txBox="1"/>
          <p:nvPr/>
        </p:nvSpPr>
        <p:spPr>
          <a:xfrm>
            <a:off x="6096000" y="6408713"/>
            <a:ext cx="218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From </a:t>
            </a:r>
            <a:r>
              <a:rPr lang="en-US" altLang="zh-TW" dirty="0" err="1"/>
              <a:t>ReadFromMem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4699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0DE6ED-0DB6-4FD3-827F-18EAEF32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Hardware implementation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Window2D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545FBF-F394-4D39-9D7A-F9693B2A6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“line buffer” holds </a:t>
            </a:r>
            <a:r>
              <a:rPr lang="en-US" altLang="zh-TW" b="1" dirty="0"/>
              <a:t>(FILTER_V_SIZE-1) * MAX_IMAGE_WIDTH </a:t>
            </a:r>
            <a:r>
              <a:rPr lang="en-US" altLang="zh-TW" dirty="0"/>
              <a:t>pixels.</a:t>
            </a:r>
          </a:p>
          <a:p>
            <a:r>
              <a:rPr lang="en-US" altLang="zh-TW" dirty="0"/>
              <a:t>In general, it requires </a:t>
            </a:r>
            <a:r>
              <a:rPr lang="en-US" altLang="zh-TW" b="1" dirty="0"/>
              <a:t>FILTER_V_SIZE </a:t>
            </a:r>
            <a:r>
              <a:rPr lang="en-US" altLang="zh-TW" dirty="0"/>
              <a:t>lines, but a line is reduced.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C98CE97-D8B4-42AF-BA9B-D259C9B60C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3610" y="3116194"/>
            <a:ext cx="5220069" cy="343121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67FE7F9-B1E7-4B8C-899B-2E2B0675D9CC}"/>
              </a:ext>
            </a:extLst>
          </p:cNvPr>
          <p:cNvSpPr/>
          <p:nvPr/>
        </p:nvSpPr>
        <p:spPr>
          <a:xfrm>
            <a:off x="2979354" y="3190169"/>
            <a:ext cx="2926671" cy="7725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B2A05D-2ABE-4251-924F-D481E89522C4}"/>
              </a:ext>
            </a:extLst>
          </p:cNvPr>
          <p:cNvSpPr/>
          <p:nvPr/>
        </p:nvSpPr>
        <p:spPr>
          <a:xfrm>
            <a:off x="1145016" y="3430552"/>
            <a:ext cx="1820124" cy="7725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12ACF62-350D-44E4-B8D4-686CD1F185F6}"/>
              </a:ext>
            </a:extLst>
          </p:cNvPr>
          <p:cNvSpPr/>
          <p:nvPr/>
        </p:nvSpPr>
        <p:spPr>
          <a:xfrm>
            <a:off x="2873402" y="4443469"/>
            <a:ext cx="2926671" cy="7725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D209312-D5B0-4614-B31A-76752DE9D063}"/>
              </a:ext>
            </a:extLst>
          </p:cNvPr>
          <p:cNvSpPr/>
          <p:nvPr/>
        </p:nvSpPr>
        <p:spPr>
          <a:xfrm>
            <a:off x="1145016" y="4713009"/>
            <a:ext cx="1728386" cy="8388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71EA09C-DBA8-4591-9714-BA442B71CFDA}"/>
              </a:ext>
            </a:extLst>
          </p:cNvPr>
          <p:cNvSpPr/>
          <p:nvPr/>
        </p:nvSpPr>
        <p:spPr>
          <a:xfrm>
            <a:off x="3443053" y="5615443"/>
            <a:ext cx="2419163" cy="873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B057A1-4D43-486B-9D28-2F9E97133F3C}"/>
              </a:ext>
            </a:extLst>
          </p:cNvPr>
          <p:cNvSpPr/>
          <p:nvPr/>
        </p:nvSpPr>
        <p:spPr>
          <a:xfrm>
            <a:off x="1145016" y="5939106"/>
            <a:ext cx="2298037" cy="873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20A00EA-D96A-42D2-9033-B6AEA65429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40547" y="3110169"/>
            <a:ext cx="5220069" cy="343121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B296D0D6-1ACF-48DE-A2E2-C7AFA4E0CB4E}"/>
              </a:ext>
            </a:extLst>
          </p:cNvPr>
          <p:cNvSpPr/>
          <p:nvPr/>
        </p:nvSpPr>
        <p:spPr>
          <a:xfrm>
            <a:off x="8733945" y="3188617"/>
            <a:ext cx="2926671" cy="5222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D1236A-D85E-469A-8838-F919EC8712B9}"/>
              </a:ext>
            </a:extLst>
          </p:cNvPr>
          <p:cNvSpPr/>
          <p:nvPr/>
        </p:nvSpPr>
        <p:spPr>
          <a:xfrm>
            <a:off x="6899607" y="3429000"/>
            <a:ext cx="1820124" cy="5222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09B7A08-2435-4E11-9F0A-CF594B2B92AA}"/>
              </a:ext>
            </a:extLst>
          </p:cNvPr>
          <p:cNvSpPr/>
          <p:nvPr/>
        </p:nvSpPr>
        <p:spPr>
          <a:xfrm>
            <a:off x="8719731" y="4442407"/>
            <a:ext cx="2926671" cy="5222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DCD14B5-3E40-4588-8397-81E84820F9D7}"/>
              </a:ext>
            </a:extLst>
          </p:cNvPr>
          <p:cNvSpPr/>
          <p:nvPr/>
        </p:nvSpPr>
        <p:spPr>
          <a:xfrm>
            <a:off x="6885393" y="4682790"/>
            <a:ext cx="1820124" cy="5222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37DE85B-0F20-425C-9A16-669E9C6A2D32}"/>
              </a:ext>
            </a:extLst>
          </p:cNvPr>
          <p:cNvSpPr/>
          <p:nvPr/>
        </p:nvSpPr>
        <p:spPr>
          <a:xfrm>
            <a:off x="9225825" y="5675455"/>
            <a:ext cx="2406363" cy="5222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0D89CAF-6C4B-4EA7-96DC-013B97EB8DF9}"/>
              </a:ext>
            </a:extLst>
          </p:cNvPr>
          <p:cNvSpPr/>
          <p:nvPr/>
        </p:nvSpPr>
        <p:spPr>
          <a:xfrm>
            <a:off x="6871179" y="5915838"/>
            <a:ext cx="2354646" cy="5222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909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80BF64-653C-490D-84C7-BF9F3782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Hardware implementation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Window2D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8882DB-28B8-4AF6-8D07-D5DD2AA2E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#pragma HLS ARRAY_PARTITION variable=</a:t>
            </a:r>
            <a:r>
              <a:rPr lang="en-US" altLang="zh-TW" dirty="0" err="1"/>
              <a:t>LineBuffer</a:t>
            </a:r>
            <a:r>
              <a:rPr lang="en-US" altLang="zh-TW" dirty="0"/>
              <a:t> dim=1 complete</a:t>
            </a:r>
          </a:p>
          <a:p>
            <a:pPr lvl="1"/>
            <a:r>
              <a:rPr lang="en-US" altLang="zh-TW" dirty="0"/>
              <a:t>Full partition of </a:t>
            </a:r>
            <a:r>
              <a:rPr lang="en-US" altLang="zh-TW" dirty="0" err="1"/>
              <a:t>LineBuffer</a:t>
            </a:r>
            <a:endParaRPr lang="en-US" altLang="zh-TW" dirty="0"/>
          </a:p>
          <a:p>
            <a:r>
              <a:rPr lang="en-US" altLang="zh-TW" dirty="0"/>
              <a:t>#pragma HLS DEPENDENCE variable=</a:t>
            </a:r>
            <a:r>
              <a:rPr lang="en-US" altLang="zh-TW" dirty="0" err="1"/>
              <a:t>LineBuffer</a:t>
            </a:r>
            <a:r>
              <a:rPr lang="en-US" altLang="zh-TW" dirty="0"/>
              <a:t> inter false</a:t>
            </a:r>
          </a:p>
          <a:p>
            <a:pPr lvl="1"/>
            <a:r>
              <a:rPr lang="en-US" altLang="zh-TW" dirty="0" err="1"/>
              <a:t>LineBuffer</a:t>
            </a:r>
            <a:r>
              <a:rPr lang="en-US" altLang="zh-TW" dirty="0"/>
              <a:t> has no data dependency between loops</a:t>
            </a:r>
          </a:p>
          <a:p>
            <a:r>
              <a:rPr lang="en-US" altLang="zh-TW" dirty="0"/>
              <a:t>#pragma HLS DEPENDENCE variable=</a:t>
            </a:r>
            <a:r>
              <a:rPr lang="en-US" altLang="zh-TW" dirty="0" err="1"/>
              <a:t>LineBuffer</a:t>
            </a:r>
            <a:r>
              <a:rPr lang="en-US" altLang="zh-TW" dirty="0"/>
              <a:t> intra false</a:t>
            </a:r>
          </a:p>
          <a:p>
            <a:pPr lvl="1"/>
            <a:r>
              <a:rPr lang="en-US" altLang="zh-TW" dirty="0" err="1"/>
              <a:t>LineBuffer</a:t>
            </a:r>
            <a:r>
              <a:rPr lang="en-US" altLang="zh-TW" dirty="0"/>
              <a:t> has no data dependency in loop</a:t>
            </a:r>
            <a:endParaRPr lang="zh-TW" altLang="en-US" dirty="0"/>
          </a:p>
        </p:txBody>
      </p:sp>
      <p:pic>
        <p:nvPicPr>
          <p:cNvPr id="4" name="內容版面配置區 6">
            <a:extLst>
              <a:ext uri="{FF2B5EF4-FFF2-40B4-BE49-F238E27FC236}">
                <a16:creationId xmlns:a16="http://schemas.microsoft.com/office/drawing/2014/main" id="{77EC7BD5-D75E-4A46-AF35-937C2FEE6C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6"/>
          <a:stretch/>
        </p:blipFill>
        <p:spPr>
          <a:xfrm>
            <a:off x="1210173" y="4644075"/>
            <a:ext cx="7306043" cy="127603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1F96D4D-62E4-4CE3-8CA3-702568C5BC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585" b="74455"/>
          <a:stretch/>
        </p:blipFill>
        <p:spPr>
          <a:xfrm>
            <a:off x="1065320" y="5920111"/>
            <a:ext cx="6503377" cy="5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3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C22F35-296D-4517-8A69-E8A0C209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E55C8D-682B-40FB-966B-B9310EB26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 to convolution</a:t>
            </a:r>
          </a:p>
          <a:p>
            <a:r>
              <a:rPr lang="en-US" altLang="zh-TW" dirty="0"/>
              <a:t>Performance requirement of 1080 HD video</a:t>
            </a:r>
          </a:p>
          <a:p>
            <a:r>
              <a:rPr lang="en-US" altLang="zh-TW" dirty="0"/>
              <a:t>Software implementation</a:t>
            </a:r>
          </a:p>
          <a:p>
            <a:r>
              <a:rPr lang="en-US" altLang="zh-TW" dirty="0"/>
              <a:t>Hardware Estimation and Implementation</a:t>
            </a:r>
          </a:p>
          <a:p>
            <a:r>
              <a:rPr lang="en-US" altLang="zh-TW" dirty="0"/>
              <a:t>Performance analysis</a:t>
            </a:r>
          </a:p>
          <a:p>
            <a:r>
              <a:rPr lang="en-US" altLang="zh-TW" dirty="0"/>
              <a:t>Explain what we learn from this lab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7872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D2FB08-E167-40FC-9AFA-FDD96E2B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Hardware implementation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Window2D</a:t>
            </a:r>
            <a:endParaRPr lang="zh-TW" altLang="en-US" dirty="0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39B0A07F-586F-40A2-9E72-C396EB568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#pragma HLS LOOP_TRIPCOUNT max=</a:t>
            </a:r>
            <a:r>
              <a:rPr lang="en-US" altLang="zh-TW" dirty="0" err="1"/>
              <a:t>max_iterations</a:t>
            </a:r>
            <a:endParaRPr lang="en-US" altLang="zh-TW" dirty="0"/>
          </a:p>
          <a:p>
            <a:pPr lvl="1"/>
            <a:r>
              <a:rPr lang="en-US" altLang="zh-TW" dirty="0"/>
              <a:t>Define max iteration for loops, using for analysis</a:t>
            </a:r>
          </a:p>
          <a:p>
            <a:r>
              <a:rPr lang="en-US" altLang="zh-TW" dirty="0"/>
              <a:t>#pragma HLS PIPELINE II=1</a:t>
            </a:r>
          </a:p>
          <a:p>
            <a:pPr lvl="1"/>
            <a:r>
              <a:rPr lang="en-US" altLang="zh-TW" dirty="0"/>
              <a:t>Set II (initiation interval) to be 1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7827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04571D-11C9-4A1C-AA3F-16135727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Hardware implementation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Window2D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FA9C0A4-41E5-4248-AC30-072511692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851" y="1609945"/>
            <a:ext cx="7768298" cy="488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738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D887ACE-9B80-4C98-9EC5-7242A1535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218"/>
          <a:stretch/>
        </p:blipFill>
        <p:spPr>
          <a:xfrm>
            <a:off x="1632068" y="2271168"/>
            <a:ext cx="4214990" cy="390579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A86AB49-3ADA-4D30-8D3E-64BEAAEF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Hardware implementation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Filter 2D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A0F828-8BFD-445E-841F-6D86AB029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3489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Load filter matrix from </a:t>
            </a:r>
            <a:r>
              <a:rPr lang="en-US" altLang="zh-TW" dirty="0" err="1"/>
              <a:t>ReadFromMem</a:t>
            </a:r>
            <a:r>
              <a:rPr lang="en-US" altLang="zh-TW" dirty="0"/>
              <a:t> and matrix form Window2D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112A795-6F78-4B04-87B5-B76CD24D3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943" y="2473950"/>
            <a:ext cx="5245687" cy="401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55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9408D-8FB7-4F9B-BC19-C3DE0ABE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Hardware implementation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Filter 2D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E2EA2F-318C-4671-9F32-AEB652B3E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#pragma HLS ARRAY_PARTITION variable=</a:t>
            </a:r>
            <a:r>
              <a:rPr lang="en-US" altLang="zh-TW" dirty="0" err="1"/>
              <a:t>coeffs</a:t>
            </a:r>
            <a:r>
              <a:rPr lang="en-US" altLang="zh-TW" dirty="0"/>
              <a:t> complete dim=0</a:t>
            </a:r>
          </a:p>
          <a:p>
            <a:pPr lvl="1"/>
            <a:r>
              <a:rPr lang="en-US" altLang="zh-TW" dirty="0"/>
              <a:t>Full partition to perform convolution calculation</a:t>
            </a:r>
          </a:p>
          <a:p>
            <a:r>
              <a:rPr lang="en-US" altLang="zh-TW" dirty="0"/>
              <a:t>#pragma HLS PIPELINE II = 1</a:t>
            </a:r>
          </a:p>
          <a:p>
            <a:pPr lvl="1"/>
            <a:r>
              <a:rPr lang="en-US" altLang="zh-TW" dirty="0"/>
              <a:t>Set II (initiation interval) to be 1</a:t>
            </a:r>
          </a:p>
          <a:p>
            <a:endParaRPr lang="en-US" altLang="zh-TW" dirty="0"/>
          </a:p>
          <a:p>
            <a:endParaRPr lang="en-US" altLang="zh-TW" dirty="0"/>
          </a:p>
          <a:p>
            <a:pPr marL="457200" lvl="1" indent="0">
              <a:buNone/>
            </a:pPr>
            <a:br>
              <a:rPr lang="en-US" altLang="zh-TW" dirty="0"/>
            </a:b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2710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B1AAA0-D8B5-42DB-9466-0F1C722C6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Hardware implementation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err="1"/>
              <a:t>WriteToMem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2DB07A-A18B-4665-AD20-EC5370DE0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Write output to main memory 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B361532-409A-4268-9A1B-446E89626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94" y="2676292"/>
            <a:ext cx="8326012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11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95503-F56C-44F8-9064-7F927B11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 analysis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F94E13-8477-4219-8DE6-6E75D15F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Find out the throughput = 847 MB/s, closed to estimation 900 MB/s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9458F6F-DB66-4B60-ACB7-A39259E0A2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18009" y="2449195"/>
            <a:ext cx="6755981" cy="404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84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B51A59-C22E-4598-AD35-530D384B5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 analysis – Compute unit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C385F44-C57D-45BD-A10C-14ACED5DD39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2707"/>
            <a:ext cx="10515600" cy="100325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13C6465-F6CD-4CE7-8DD4-FCCA20930B0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21688" y="3036003"/>
            <a:ext cx="10515599" cy="345687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759DDCD-72C4-4F98-8EC2-3B854ACC0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7173" y="1220999"/>
            <a:ext cx="3460884" cy="93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3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5C5BEC-9F97-4C54-85EE-6CD2AB41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 analysis - data transfer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AF8CE7-95E9-4188-9017-6FCDAE794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It can be seen that the host read and write bandwidth is not fully utilized as there are gaps.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0A31F6-8D43-4EF1-9C07-32DFB57C7E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48304" y="3429000"/>
            <a:ext cx="9120814" cy="141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24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6DFA49-75DB-4DAE-A596-19F6E9A9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32633F-6D0D-43DC-9B12-D58291A0E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Understand how to build, run, analyze the convolution filter</a:t>
            </a:r>
          </a:p>
          <a:p>
            <a:r>
              <a:rPr lang="en-US" altLang="zh-TW" dirty="0"/>
              <a:t>Estimate performance and compare it with actual performance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7982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6AA98-F94C-4E29-9AC7-91995899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to convolution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12F093-B392-4786-8C31-C6D85462A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Implement sum-of-product with the matrix</a:t>
            </a:r>
          </a:p>
          <a:p>
            <a:r>
              <a:rPr lang="en-US" altLang="zh-TW" dirty="0"/>
              <a:t>Different filter has different application.</a:t>
            </a:r>
          </a:p>
          <a:p>
            <a:pPr marL="0" indent="0">
              <a:buNone/>
            </a:pPr>
            <a:r>
              <a:rPr lang="en-US" altLang="zh-TW" dirty="0"/>
              <a:t>   (edge detection, noise filtering, and so on.)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C70C50D6-6F4D-492F-9D98-4AB74C8A0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626" y="3429000"/>
            <a:ext cx="4762745" cy="2222614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E33B50F7-4CBA-4698-A055-C3A97819B4E3}"/>
              </a:ext>
            </a:extLst>
          </p:cNvPr>
          <p:cNvSpPr txBox="1"/>
          <p:nvPr/>
        </p:nvSpPr>
        <p:spPr>
          <a:xfrm>
            <a:off x="4335612" y="5729622"/>
            <a:ext cx="352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The matrix of Sobel Edge Detection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785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0508BC9-586D-46B2-9D5F-2BC0452BC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79" y="3260442"/>
            <a:ext cx="4189521" cy="323243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C4A690A-6574-49E7-A43C-91C7B9C71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Filtering the image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9F636C-B8D9-4FAE-B6B9-197A23800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Select the input pixel</a:t>
            </a:r>
          </a:p>
          <a:p>
            <a:r>
              <a:rPr lang="en-US" altLang="zh-TW" dirty="0"/>
              <a:t>Extracting the matrix whose size is same as the filter matrix.</a:t>
            </a:r>
          </a:p>
          <a:p>
            <a:r>
              <a:rPr lang="en-US" altLang="zh-TW" dirty="0"/>
              <a:t>Calculating the sum-of-product with two matrix.</a:t>
            </a:r>
          </a:p>
          <a:p>
            <a:r>
              <a:rPr lang="en-US" altLang="zh-TW" dirty="0"/>
              <a:t>The result is the output pixel value.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98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3D6129-2383-42EB-8B07-DE57CC6A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 requirement of 1080 HD video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802F49-BFC1-4672-913F-ACDA98162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Video resolution(Width * Height)</a:t>
            </a:r>
            <a:r>
              <a:rPr lang="zh-TW" altLang="en-US" dirty="0"/>
              <a:t>：</a:t>
            </a:r>
            <a:r>
              <a:rPr lang="en-US" altLang="zh-TW" dirty="0"/>
              <a:t>1920x1080 </a:t>
            </a:r>
          </a:p>
          <a:p>
            <a:r>
              <a:rPr lang="en-US" altLang="zh-TW" dirty="0"/>
              <a:t>Frame rate(FPS)</a:t>
            </a:r>
            <a:r>
              <a:rPr lang="zh-TW" altLang="en-US" dirty="0"/>
              <a:t>：</a:t>
            </a:r>
            <a:r>
              <a:rPr lang="en-US" altLang="zh-TW" dirty="0"/>
              <a:t>60</a:t>
            </a:r>
          </a:p>
          <a:p>
            <a:r>
              <a:rPr lang="en-US" altLang="zh-TW" dirty="0"/>
              <a:t>Pixel depths(Bits)</a:t>
            </a:r>
            <a:r>
              <a:rPr lang="zh-TW" altLang="en-US" dirty="0"/>
              <a:t>：</a:t>
            </a:r>
            <a:r>
              <a:rPr lang="en-US" altLang="zh-TW" dirty="0"/>
              <a:t>8</a:t>
            </a:r>
          </a:p>
          <a:p>
            <a:r>
              <a:rPr lang="en-US" altLang="zh-TW" dirty="0"/>
              <a:t>Color Channels(YUV)</a:t>
            </a:r>
            <a:r>
              <a:rPr lang="zh-TW" altLang="en-US" dirty="0"/>
              <a:t>：</a:t>
            </a:r>
            <a:r>
              <a:rPr lang="en-US" altLang="zh-TW" dirty="0"/>
              <a:t>3</a:t>
            </a:r>
          </a:p>
          <a:p>
            <a:r>
              <a:rPr lang="en-US" altLang="zh-TW" dirty="0"/>
              <a:t>Throughputs (Pixel/s,</a:t>
            </a:r>
            <a:r>
              <a:rPr lang="zh-TW" altLang="en-US" dirty="0"/>
              <a:t> </a:t>
            </a:r>
            <a:r>
              <a:rPr lang="en-US" altLang="zh-TW" dirty="0"/>
              <a:t>output)</a:t>
            </a:r>
            <a:r>
              <a:rPr lang="zh-TW" altLang="en-US" dirty="0"/>
              <a:t>：</a:t>
            </a:r>
            <a:r>
              <a:rPr lang="en-US" altLang="zh-TW" dirty="0"/>
              <a:t>1920 x 1080 x 3 x 60 = 373 MB/s</a:t>
            </a:r>
          </a:p>
        </p:txBody>
      </p:sp>
    </p:spTree>
    <p:extLst>
      <p:ext uri="{BB962C8B-B14F-4D97-AF65-F5344CB8AC3E}">
        <p14:creationId xmlns:p14="http://schemas.microsoft.com/office/powerpoint/2010/main" val="1096796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D61304-BB04-4459-99BB-4A17A4CC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Software 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A1E543-9519-42C0-BB71-E42A4B6BB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96596" cy="4351338"/>
          </a:xfrm>
        </p:spPr>
        <p:txBody>
          <a:bodyPr/>
          <a:lstStyle/>
          <a:p>
            <a:r>
              <a:rPr lang="en-US" altLang="zh-TW" dirty="0"/>
              <a:t>There’re 4 for-loops in code.</a:t>
            </a:r>
          </a:p>
          <a:p>
            <a:r>
              <a:rPr lang="en-US" altLang="zh-TW" dirty="0"/>
              <a:t>Outer two loops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en-US" altLang="zh-TW" dirty="0"/>
              <a:t>Define the pixel required to be processed.</a:t>
            </a:r>
          </a:p>
          <a:p>
            <a:r>
              <a:rPr lang="en-US" altLang="zh-TW" dirty="0"/>
              <a:t>Inner two loops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en-US" altLang="zh-TW" dirty="0"/>
              <a:t>Performing sum-of-product calculation.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2037C23-01B4-420A-AD10-CABE4F987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148" y="1944210"/>
            <a:ext cx="5292707" cy="415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5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7BAA7-BC58-4D30-8002-650BB914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Software 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922E01-A750-43A6-A980-2FE7B6D7C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have 3 channel (YUV) for calculation.</a:t>
            </a:r>
          </a:p>
          <a:p>
            <a:r>
              <a:rPr lang="en-US" altLang="zh-TW" dirty="0"/>
              <a:t>Using OpenMP to apply parallel operation.</a:t>
            </a:r>
            <a:endParaRPr lang="zh-TW" altLang="en-US" dirty="0"/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D87A1C0A-EB3A-409D-A7A7-F2AC0B50F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65" y="3004569"/>
            <a:ext cx="9081270" cy="199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8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2C740A-64B2-4D68-8C0C-3C655D6F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Software implementation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D59A5FC-143B-4E73-933D-DEFFAE6FE0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To generate 1080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HD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video, the throughput need to be 373 MB/s.</a:t>
                </a:r>
              </a:p>
              <a:p>
                <a:r>
                  <a:rPr lang="en-US" altLang="zh-TW" dirty="0"/>
                  <a:t>Acceleration factor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𝑇h𝑟𝑜𝑢𝑔h𝑝𝑢𝑡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𝑟𝑒𝑞𝑢𝑖𝑟𝑒𝑚𝑒𝑛𝑡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𝑇h𝑟𝑜𝑢𝑔h𝑡𝑝𝑢𝑡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𝑠𝑤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TW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373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20.15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= 18.5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D59A5FC-143B-4E73-933D-DEFFAE6FE0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969F1481-CC1E-4F7B-A755-80F3E7BDC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960" y="4001294"/>
            <a:ext cx="5212080" cy="188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97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8101B2-E501-44CA-99D7-22EAC77F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Hardware Estimation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12619C-ABE9-4A16-9733-545EA17B4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core compute is done in a 4-level nested loop</a:t>
            </a:r>
          </a:p>
          <a:p>
            <a:r>
              <a:rPr lang="en-US" altLang="zh-TW" dirty="0"/>
              <a:t>Inner two loops are doing the sum-of-product on a coefficient matrix and image. </a:t>
            </a:r>
          </a:p>
          <a:p>
            <a:r>
              <a:rPr lang="en-US" altLang="zh-TW" dirty="0"/>
              <a:t>The matrix sizes are defined by the coefficient matrix, which is 15x15.</a:t>
            </a:r>
          </a:p>
          <a:p>
            <a:r>
              <a:rPr lang="en-US" altLang="zh-TW" dirty="0"/>
              <a:t>The inner two loops are performing a dot product of size 225(15x15). </a:t>
            </a:r>
          </a:p>
          <a:p>
            <a:r>
              <a:rPr lang="en-US" altLang="zh-TW" dirty="0"/>
              <a:t>In other words, the two inner loops perform 225 multiply-accumulate (MAC) operations for every output pixel produced.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342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1041</Words>
  <Application>Microsoft Office PowerPoint</Application>
  <PresentationFormat>寬螢幕</PresentationFormat>
  <Paragraphs>129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新細明體</vt:lpstr>
      <vt:lpstr>Arial</vt:lpstr>
      <vt:lpstr>Calibri</vt:lpstr>
      <vt:lpstr>Calibri Light</vt:lpstr>
      <vt:lpstr>Cambria Math</vt:lpstr>
      <vt:lpstr>Office 佈景主題</vt:lpstr>
      <vt:lpstr>Lab #B-Convolution Filtering</vt:lpstr>
      <vt:lpstr>Outline</vt:lpstr>
      <vt:lpstr>Introduction to convolution</vt:lpstr>
      <vt:lpstr>Filtering the image</vt:lpstr>
      <vt:lpstr>Performance requirement of 1080 HD video</vt:lpstr>
      <vt:lpstr>Software implementation</vt:lpstr>
      <vt:lpstr>Software implementation</vt:lpstr>
      <vt:lpstr>Software implementation</vt:lpstr>
      <vt:lpstr>Hardware Estimation</vt:lpstr>
      <vt:lpstr> Hardware Estimation - Baseline </vt:lpstr>
      <vt:lpstr> Hardware Estimation - Optimized </vt:lpstr>
      <vt:lpstr> Hardware Estimation – Compute units </vt:lpstr>
      <vt:lpstr>Hardware implementation - Dataflow</vt:lpstr>
      <vt:lpstr>Hardware implementation-Top-level function</vt:lpstr>
      <vt:lpstr>Hardware implementation – ReadFromMem</vt:lpstr>
      <vt:lpstr>Hardware implementation – Window2D</vt:lpstr>
      <vt:lpstr>Hardware implementation – Window2D</vt:lpstr>
      <vt:lpstr>Hardware implementation – Window2D</vt:lpstr>
      <vt:lpstr>Hardware implementation – Window2D</vt:lpstr>
      <vt:lpstr>Hardware implementation – Window2D</vt:lpstr>
      <vt:lpstr>Hardware implementation – Window2D</vt:lpstr>
      <vt:lpstr>Hardware implementation – Filter 2D</vt:lpstr>
      <vt:lpstr>Hardware implementation – Filter 2D</vt:lpstr>
      <vt:lpstr>Hardware implementation – WriteToMem</vt:lpstr>
      <vt:lpstr>Performance analysis</vt:lpstr>
      <vt:lpstr>Performance analysis – Compute unit</vt:lpstr>
      <vt:lpstr>Performance analysis - data transfer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#B-Convolution Filtering</dc:title>
  <dc:creator>陳揚哲</dc:creator>
  <cp:lastModifiedBy>陳揚哲</cp:lastModifiedBy>
  <cp:revision>102</cp:revision>
  <dcterms:created xsi:type="dcterms:W3CDTF">2023-04-09T10:32:41Z</dcterms:created>
  <dcterms:modified xsi:type="dcterms:W3CDTF">2023-04-09T14:42:15Z</dcterms:modified>
</cp:coreProperties>
</file>