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57" r:id="rId6"/>
    <p:sldId id="259" r:id="rId7"/>
    <p:sldId id="262" r:id="rId8"/>
    <p:sldId id="266" r:id="rId9"/>
    <p:sldId id="271" r:id="rId10"/>
    <p:sldId id="272" r:id="rId11"/>
    <p:sldId id="269" r:id="rId12"/>
    <p:sldId id="267" r:id="rId13"/>
    <p:sldId id="268" r:id="rId14"/>
    <p:sldId id="273" r:id="rId15"/>
    <p:sldId id="263" r:id="rId16"/>
    <p:sldId id="270" r:id="rId17"/>
    <p:sldId id="265" r:id="rId18"/>
    <p:sldId id="274" r:id="rId19"/>
    <p:sldId id="275" r:id="rId20"/>
    <p:sldId id="276" r:id="rId21"/>
    <p:sldId id="277" r:id="rId22"/>
    <p:sldId id="286" r:id="rId23"/>
    <p:sldId id="287" r:id="rId24"/>
    <p:sldId id="288" r:id="rId25"/>
    <p:sldId id="289" r:id="rId26"/>
    <p:sldId id="294" r:id="rId27"/>
    <p:sldId id="296" r:id="rId28"/>
    <p:sldId id="299" r:id="rId29"/>
    <p:sldId id="300" r:id="rId30"/>
    <p:sldId id="298" r:id="rId31"/>
    <p:sldId id="278" r:id="rId32"/>
    <p:sldId id="295" r:id="rId33"/>
    <p:sldId id="297" r:id="rId34"/>
    <p:sldId id="280" r:id="rId35"/>
    <p:sldId id="291" r:id="rId36"/>
    <p:sldId id="282" r:id="rId37"/>
    <p:sldId id="283" r:id="rId38"/>
    <p:sldId id="293" r:id="rId39"/>
    <p:sldId id="292" r:id="rId40"/>
    <p:sldId id="284" r:id="rId41"/>
    <p:sldId id="258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B3CCB-34F0-3BF5-F16B-EE98B80AA4AE}" v="59" dt="2024-06-18T15:12:01.259"/>
    <p1510:client id="{6C9440AF-96AC-C3A4-B832-287340E00FAC}" v="79" dt="2024-06-18T17:09:12.557"/>
    <p1510:client id="{99FF6D56-558D-403F-A9CA-4041618AC7AA}" v="595" dt="2024-06-18T16:32:50.998"/>
    <p1510:client id="{A1C6FFA0-9C2E-C978-14EE-B2B31BC0EC0A}" v="54" dt="2024-06-18T09:54:11.658"/>
    <p1510:client id="{DBC91AD8-DD0A-44D0-8157-95719A14C598}" v="879" dt="2024-06-18T20:50:34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8T16:52:18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0,'28'0,"442"6,-2 31,-356-28,184-7,-141-4,51 0,227 5,-165 21,-63-11,40 1,864-13,-518-3,-326 15,-17 0,84 16,-183-12,261-9,-229-11,3335 3,-3485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8T16:52:11.7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0,'533'14,"-52"-1,2899-11,-1640-4,-1479-1,277 6,-417 10,32 0,568-14,-570 13,-21 1,615-11,-380-4,-323 0,50-9,35-2,928 11,-516 5,573-3,-1079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9C1EA-FB73-4833-AACD-CC19E10BDBB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F95C7-EED1-483E-A8FC-BF74360E6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99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F95C7-EED1-483E-A8FC-BF74360E657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5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AFCB9-734F-74C9-F37F-DC3598EF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F5A60E-3AB8-D811-8ABD-01084978E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881641-C5ED-D9CF-A49F-2181CBCD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B72D95-A359-4A54-2FF1-A91E71A3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81073B-40A2-B7CB-864B-00A5557F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02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F7F61-FFC3-9F14-6589-9CC525FA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852DC2-86B8-B53F-4FA7-994AA9B9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C16928-506D-FA8B-9DC7-175C5F00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D0BDC-B786-105A-1EAC-D5466678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CBE276-9D1E-90C0-FBCB-C1FC6339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5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4D36F2-F93A-C1E8-CB16-AA56CDD0A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11F9A9-FFF4-7915-5676-E5B1704B8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9A4ADC-A855-EDEE-A873-B6A58356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3156E-49DB-22F6-B7BE-7D5440E0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7DC78-2E1B-EBBB-54E0-9B3BC32B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0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216A8-60AC-8BD1-A6CA-5A8BD3A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01E8A-9B54-F55D-95EC-AB36D176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A9A9C7-6603-27C0-D40D-76E6695A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C8432-0C3B-12AA-BEC6-C5FC6FD5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79B9B-2623-6A94-1745-26072185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22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D2BC-0DFD-244E-828F-FF286304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524F9D-5700-CB70-14FC-9B069DF9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1CEB88-2B59-B658-81AC-9E6FBC2B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48DB63-3C19-6A9F-0922-A1F85A72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C6A70-D392-2DE2-72C3-726CA57C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40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86299-9BE1-B1E4-3ACE-96E8F79D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B562F8-E697-CDD9-7EE6-764867F5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7B4922-584E-8DD2-3400-CD7FAF0E6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04DA87-333C-A1AB-6D77-F0240C5D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09B8D3-5224-A6CC-6B2C-38A0ED53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20BBBA-A0AE-34C0-D388-82B52B8D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2305F-28C4-31CF-F02E-21161EEC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37C342-9058-E65D-CB7F-77861433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515EAD-D28A-6B98-292C-E0F75E8A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7B6956-0C54-F9E4-F19B-12E4DDFB8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AD345F-18C6-EA58-58E5-2C663265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AA2DB8-DC9F-BC66-DE9B-A660CA0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B5219-20C9-B8F1-BCCB-CB9D1D24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9DBCB9-E1F0-B89B-C979-6A971B90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7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21417-2E24-5700-3955-EE119409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42E300-DA1F-6559-0A99-C04BE815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00E01A-0235-86DE-A98C-7412945F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640511-37C6-602D-E787-1ADA97A4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1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3477D6-5A6D-5D38-B16E-779F4386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21A539-AD5C-BF44-394C-D12889A6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544520-148A-2AC9-ACDB-396E08F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0E66C-4040-1B00-AB38-ED12872A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B522B-00BF-D891-188F-24D59385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F23725-FA9F-3622-ADB6-E3AFA618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D01583-1D13-6EFA-EBE8-DB550418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F6CD90-D9EF-9955-EFC6-295A4CE8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C4F3E9-03EF-0E97-0360-318B9E38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5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5E9FC-233C-399A-D0AC-E69CE921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DCD805-7B9B-F210-C9F4-FD88EAFB9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7B226B-F533-C0B4-9538-2DC36C9C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4DF83-117E-9E52-F143-1A503A65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58702F-0CD8-E998-4613-AD36AD7F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AECC15-4BB0-09CD-611F-5C92D0D9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6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639ADB-F2BA-A935-B46A-EC0CAA8B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5E3E4A-6FA2-7422-6264-D1732968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BB046-1D04-0A93-3774-46B8D2B04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065E9-DF39-40B7-9245-79223F31501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25D637-3F7B-4AEA-316D-945E109B8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B9C2E-D915-BE5E-2125-95D69EC06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rojects/cryptographic-standards-and-guidelines/archived-crypto-projects/aes-development" TargetMode="External"/><Relationship Id="rId2" Type="http://schemas.openxmlformats.org/officeDocument/2006/relationships/hyperlink" Target="https://csrc.nist.gov/pubs/fips/197/fi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uei7916/ASoC-Final-Proje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C5C57-1B28-F4B9-88B4-AA99B2B79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Final Project Presentation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1E87C0-DD16-067E-B2C1-EE37B91BC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</a:rPr>
              <a:t>Group 5 </a:t>
            </a:r>
          </a:p>
          <a:p>
            <a:r>
              <a:rPr lang="en-US" altLang="zh-TW" sz="3600">
                <a:ea typeface="新細明體"/>
              </a:rPr>
              <a:t>Title: AES-128</a:t>
            </a:r>
          </a:p>
        </p:txBody>
      </p:sp>
    </p:spTree>
    <p:extLst>
      <p:ext uri="{BB962C8B-B14F-4D97-AF65-F5344CB8AC3E}">
        <p14:creationId xmlns:p14="http://schemas.microsoft.com/office/powerpoint/2010/main" val="197796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DE7C9-A81E-4C6F-BDEE-809DC48A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MixColumns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E77A9-BB86-48BA-ADBF-6A182922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column of the state block is mixed using a matrix multiplication operation in GF(2^8).</a:t>
            </a:r>
            <a:endParaRPr lang="zh-TW" altLang="en-US" dirty="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70FF063A-BFA2-4DB8-8CBF-2B6495AE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06" y="2882349"/>
            <a:ext cx="9921231" cy="362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EC13FCA-C788-413C-8C7D-23CD9A64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897" y="3293706"/>
            <a:ext cx="1474057" cy="11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875E1-3797-43CD-8849-DC988F2B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AddRoundKey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4C585F-F05E-4816-948A-9CBA653F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</p:spPr>
        <p:txBody>
          <a:bodyPr/>
          <a:lstStyle/>
          <a:p>
            <a:r>
              <a:rPr lang="en-US" altLang="zh-TW" dirty="0"/>
              <a:t>The round key for the current round is combined with the state block using bitwise XOR.</a:t>
            </a:r>
            <a:endParaRPr lang="zh-TW" alt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F6593C89-0ED8-4B57-A5CC-7C66DBC2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99" y="3495675"/>
            <a:ext cx="7002462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0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5F6B0-E6B1-47DF-AF81-FB0D85E2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Expansion</a:t>
            </a:r>
            <a:endParaRPr lang="zh-TW" altLang="en-US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3177523C-CBD1-4E26-97FE-1BC9A2A841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9" y="1400977"/>
            <a:ext cx="7282088" cy="532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2E2698-CF0B-40D4-8347-094D66249B88}"/>
              </a:ext>
            </a:extLst>
          </p:cNvPr>
          <p:cNvSpPr/>
          <p:nvPr/>
        </p:nvSpPr>
        <p:spPr>
          <a:xfrm>
            <a:off x="2146046" y="2055355"/>
            <a:ext cx="5143547" cy="529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5F9259-96E2-4B39-955A-1CA55EEB42A2}"/>
              </a:ext>
            </a:extLst>
          </p:cNvPr>
          <p:cNvSpPr/>
          <p:nvPr/>
        </p:nvSpPr>
        <p:spPr>
          <a:xfrm>
            <a:off x="2121149" y="2804925"/>
            <a:ext cx="5143547" cy="529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A02B6B-56C2-43A1-BC58-86473897E3D3}"/>
              </a:ext>
            </a:extLst>
          </p:cNvPr>
          <p:cNvSpPr/>
          <p:nvPr/>
        </p:nvSpPr>
        <p:spPr>
          <a:xfrm>
            <a:off x="2096278" y="3573142"/>
            <a:ext cx="5143547" cy="529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1C8C74-274B-4525-BB78-1EA7564156AF}"/>
              </a:ext>
            </a:extLst>
          </p:cNvPr>
          <p:cNvSpPr/>
          <p:nvPr/>
        </p:nvSpPr>
        <p:spPr>
          <a:xfrm>
            <a:off x="2127378" y="4817220"/>
            <a:ext cx="5143547" cy="529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85933A-EF74-4BF3-842C-0E7AB0AC6A2A}"/>
              </a:ext>
            </a:extLst>
          </p:cNvPr>
          <p:cNvSpPr txBox="1"/>
          <p:nvPr/>
        </p:nvSpPr>
        <p:spPr>
          <a:xfrm>
            <a:off x="7419850" y="2152026"/>
            <a:ext cx="18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Round key 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AF6D7E-6B14-4F51-B605-1CD783353628}"/>
              </a:ext>
            </a:extLst>
          </p:cNvPr>
          <p:cNvSpPr txBox="1"/>
          <p:nvPr/>
        </p:nvSpPr>
        <p:spPr>
          <a:xfrm>
            <a:off x="7419850" y="2876774"/>
            <a:ext cx="18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Round key 1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0CE8F7-C099-4F3C-9532-C725CD65C0AA}"/>
              </a:ext>
            </a:extLst>
          </p:cNvPr>
          <p:cNvSpPr txBox="1"/>
          <p:nvPr/>
        </p:nvSpPr>
        <p:spPr>
          <a:xfrm>
            <a:off x="7419850" y="3651376"/>
            <a:ext cx="18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Round key 2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52DB3F-666E-4E9B-B3CD-40E54241D033}"/>
              </a:ext>
            </a:extLst>
          </p:cNvPr>
          <p:cNvSpPr txBox="1"/>
          <p:nvPr/>
        </p:nvSpPr>
        <p:spPr>
          <a:xfrm>
            <a:off x="7419850" y="4897164"/>
            <a:ext cx="18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Round key 10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3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E2FBF-2D1F-465B-AEA0-9558D666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Complete AES-128 Encryption</a:t>
            </a:r>
            <a:br>
              <a:rPr lang="en-US" altLang="zh-TW" dirty="0"/>
            </a:br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90E5FC-940F-4F8C-BF25-F699B747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44F3E47F-2785-4E43-A9C4-8BAFEBD5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0" y="197421"/>
            <a:ext cx="3531402" cy="66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8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3A585-7336-B167-ACA8-14ACCC4B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Project scope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B6420A-A243-4440-3A89-61AAD8DB3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support AES-128 ECB mode</a:t>
            </a:r>
          </a:p>
          <a:p>
            <a:r>
              <a:rPr lang="en-US" altLang="zh-TW" dirty="0"/>
              <a:t>Operation flow</a:t>
            </a:r>
          </a:p>
          <a:p>
            <a:pPr lvl="1"/>
            <a:r>
              <a:rPr lang="en-US" altLang="zh-TW" dirty="0"/>
              <a:t>Program cipher key</a:t>
            </a:r>
          </a:p>
          <a:p>
            <a:pPr lvl="1"/>
            <a:r>
              <a:rPr lang="en-US" altLang="zh-TW" dirty="0"/>
              <a:t>Stream in plaintext / Stream out ciphertext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43289C8B-81EB-45AA-AE56-999A4007D1E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6138" r="6166" b="8614"/>
          <a:stretch/>
        </p:blipFill>
        <p:spPr>
          <a:xfrm>
            <a:off x="4567540" y="3799840"/>
            <a:ext cx="744158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6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05F8E-1373-2B69-B7E1-E036C225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HLS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A427A8-19C2-828B-B137-F284CC07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400" dirty="0">
                <a:ea typeface="新細明體"/>
              </a:rPr>
              <a:t>This is the encryption part. The key is generated by </a:t>
            </a:r>
            <a:r>
              <a:rPr lang="en-US" altLang="zh-TW" sz="2400" err="1">
                <a:ea typeface="新細明體"/>
              </a:rPr>
              <a:t>GenRoundKey</a:t>
            </a:r>
            <a:r>
              <a:rPr lang="en-US" altLang="zh-TW" sz="2400" dirty="0">
                <a:ea typeface="新細明體"/>
              </a:rPr>
              <a:t>. You can see that a state array is first declared to store the plaintext, and then the array is subjected to a series of operations such as </a:t>
            </a:r>
            <a:r>
              <a:rPr lang="en-US" altLang="zh-TW" sz="2400" err="1">
                <a:ea typeface="新細明體"/>
              </a:rPr>
              <a:t>SubBytes</a:t>
            </a:r>
            <a:r>
              <a:rPr lang="en-US" altLang="zh-TW" sz="2400" dirty="0">
                <a:ea typeface="新細明體"/>
              </a:rPr>
              <a:t>, </a:t>
            </a:r>
            <a:r>
              <a:rPr lang="en-US" altLang="zh-TW" sz="2400" err="1">
                <a:ea typeface="新細明體"/>
              </a:rPr>
              <a:t>ShiftRows</a:t>
            </a:r>
            <a:r>
              <a:rPr lang="en-US" altLang="zh-TW" sz="2400" dirty="0">
                <a:ea typeface="新細明體"/>
              </a:rPr>
              <a:t>, </a:t>
            </a:r>
            <a:r>
              <a:rPr lang="en-US" altLang="zh-TW" sz="2400" err="1">
                <a:ea typeface="新細明體"/>
              </a:rPr>
              <a:t>MixColumns</a:t>
            </a:r>
            <a:r>
              <a:rPr lang="en-US" altLang="zh-TW" sz="2400" dirty="0">
                <a:ea typeface="新細明體"/>
              </a:rPr>
              <a:t>, and </a:t>
            </a:r>
            <a:r>
              <a:rPr lang="en-US" altLang="zh-TW" sz="2400" err="1">
                <a:ea typeface="新細明體"/>
              </a:rPr>
              <a:t>AddRoundKey</a:t>
            </a:r>
            <a:r>
              <a:rPr lang="en-US" altLang="zh-TW" sz="2400" dirty="0">
                <a:ea typeface="新細明體"/>
              </a:rPr>
              <a:t> with keys. After repeating 10 times, the ciphertext is obtained.</a:t>
            </a:r>
            <a:endParaRPr lang="zh-TW" altLang="en-US" sz="2400" dirty="0">
              <a:ea typeface="新細明體"/>
            </a:endParaRPr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45EAC44-08E7-7D84-3A04-EE2D08BC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47" y="3168315"/>
            <a:ext cx="2461480" cy="3238500"/>
          </a:xfrm>
          <a:prstGeom prst="rect">
            <a:avLst/>
          </a:prstGeom>
        </p:spPr>
      </p:pic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0999035-1079-2F04-4C31-D5C0762BE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86" y="3827546"/>
            <a:ext cx="2973305" cy="25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3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FE7DC-EFBE-8A13-BFE4-B05A1385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新細明體"/>
              </a:rPr>
              <a:t>ShiftRows</a:t>
            </a:r>
            <a:r>
              <a:rPr lang="en-US" altLang="zh-TW" dirty="0">
                <a:ea typeface="新細明體"/>
              </a:rPr>
              <a:t>:</a:t>
            </a:r>
            <a:r>
              <a:rPr lang="zh-TW" sz="1200" dirty="0">
                <a:solidFill>
                  <a:srgbClr val="333333"/>
                </a:solidFill>
                <a:latin typeface="Segoe UI"/>
                <a:ea typeface="新細明體"/>
                <a:cs typeface="Segoe UI"/>
              </a:rPr>
              <a:t> </a:t>
            </a:r>
          </a:p>
          <a:p>
            <a:endParaRPr lang="en-US" altLang="zh-TW" sz="1200" dirty="0">
              <a:solidFill>
                <a:srgbClr val="333333"/>
              </a:solidFill>
              <a:latin typeface="Segoe UI"/>
              <a:ea typeface="新細明體"/>
              <a:cs typeface="Segoe U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EB87E-CE81-14BF-42EF-F9FC4114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400" dirty="0">
                <a:ea typeface="新細明體"/>
              </a:rPr>
              <a:t>The nth column of array shifts n bytes.</a:t>
            </a:r>
            <a:endParaRPr lang="zh-TW" altLang="en-US" sz="2400" dirty="0">
              <a:ea typeface="新細明體"/>
            </a:endParaRPr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713BADA-91D6-3E37-40DB-702DA996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830" y="2924426"/>
            <a:ext cx="4010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8CC7F-F905-6FBC-7345-8AEBDBB1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err="1">
                <a:ea typeface="新細明體"/>
              </a:rPr>
              <a:t>MixColumns</a:t>
            </a:r>
            <a:r>
              <a:rPr lang="en-US" altLang="zh-TW">
                <a:ea typeface="新細明體"/>
              </a:rPr>
              <a:t>:</a:t>
            </a:r>
            <a:endParaRPr lang="zh-TW" altLang="en-US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941A7-E07B-86A9-42A2-C18C837F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400">
                <a:ea typeface="新細明體"/>
              </a:rPr>
              <a:t>Here we use the Galois Field table we provide to do</a:t>
            </a:r>
            <a:r>
              <a:rPr lang="zh-TW" altLang="en-US" sz="2400">
                <a:ea typeface="新細明體"/>
              </a:rPr>
              <a:t> </a:t>
            </a:r>
            <a:r>
              <a:rPr lang="en-US" altLang="zh-TW" sz="2400" err="1">
                <a:ea typeface="新細明體"/>
              </a:rPr>
              <a:t>mixcolumns</a:t>
            </a:r>
            <a:r>
              <a:rPr lang="en-US" altLang="zh-TW" sz="2400">
                <a:ea typeface="新細明體"/>
              </a:rPr>
              <a:t>.</a:t>
            </a:r>
            <a:r>
              <a:rPr lang="zh-TW" altLang="en-US" sz="2400">
                <a:ea typeface="新細明體"/>
              </a:rPr>
              <a:t> </a:t>
            </a:r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32059B1-4F55-68A0-A318-6CB28A68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45" y="2525629"/>
            <a:ext cx="5222207" cy="33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F756C-2116-11B9-8563-A9647A6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err="1">
                <a:ea typeface="新細明體"/>
              </a:rPr>
              <a:t>AddRoundKey</a:t>
            </a:r>
            <a:r>
              <a:rPr lang="en-US" altLang="zh-TW">
                <a:ea typeface="新細明體"/>
              </a:rPr>
              <a:t>:</a:t>
            </a:r>
            <a:endParaRPr lang="zh-TW" altLang="en-US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CDAB2D-7875-FBA3-309D-0FAC2CC1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400">
                <a:ea typeface="新細明體"/>
              </a:rPr>
              <a:t>Here we use key and state to calculate the new state.</a:t>
            </a:r>
            <a:endParaRPr lang="zh-TW" altLang="en-US" sz="2400">
              <a:ea typeface="新細明體"/>
            </a:endParaRPr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DE1111C-3C3E-A14D-38AA-09790F4B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85" y="2710113"/>
            <a:ext cx="51911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2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565AB-FDFD-AC3D-22DB-D34FFCF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err="1">
                <a:ea typeface="新細明體"/>
              </a:rPr>
              <a:t>GenRoundKey</a:t>
            </a:r>
            <a:r>
              <a:rPr lang="en-US" altLang="zh-TW">
                <a:ea typeface="新細明體"/>
              </a:rPr>
              <a:t>:</a:t>
            </a:r>
            <a:endParaRPr lang="zh-TW" altLang="en-US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18055-8BC4-3C3E-47F5-75E63E8B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400">
                <a:ea typeface="新細明體"/>
              </a:rPr>
              <a:t>Here is key expansion. Use this function to generate the 10 keys we need.</a:t>
            </a:r>
            <a:endParaRPr lang="zh-TW" altLang="en-US" sz="2400">
              <a:ea typeface="新細明體"/>
            </a:endParaRPr>
          </a:p>
        </p:txBody>
      </p:sp>
      <p:pic>
        <p:nvPicPr>
          <p:cNvPr id="4" name="圖片 3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14DAE2A-4647-8C67-339F-8AD276C1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45" y="2220829"/>
            <a:ext cx="4445669" cy="42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0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77157-5C60-ABA7-1855-39056CF0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/>
              </a:rPr>
              <a:t>Introduction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739CB-60F1-EA0F-326C-C988488D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</a:rPr>
              <a:t>Purpose: AES-128(Advanced Encryption Standard) is a symmetric encryption algorithm that encrypts and decrypts data using a fixed-length key (128 bits). </a:t>
            </a:r>
          </a:p>
          <a:p>
            <a:r>
              <a:rPr lang="en-US" altLang="zh-TW">
                <a:ea typeface="新細明體"/>
              </a:rPr>
              <a:t>AES-128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can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used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protect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privacy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sensitive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data,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ensuring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security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during transmission and storage.</a:t>
            </a:r>
          </a:p>
          <a:p>
            <a:endParaRPr lang="en-US" altLang="zh-TW">
              <a:ea typeface="新細明體"/>
            </a:endParaRPr>
          </a:p>
          <a:p>
            <a:endParaRPr lang="zh-TW" altLang="en-US">
              <a:ea typeface="+mn-lt"/>
              <a:cs typeface="+mn-lt"/>
            </a:endParaRPr>
          </a:p>
          <a:p>
            <a:endParaRPr lang="zh-TW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9368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39128-7C02-C293-8EA1-1D5A419E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err="1">
                <a:ea typeface="新細明體"/>
              </a:rPr>
              <a:t>Sbox</a:t>
            </a:r>
            <a:r>
              <a:rPr lang="en-US" altLang="zh-TW">
                <a:ea typeface="新細明體"/>
              </a:rPr>
              <a:t> table:</a:t>
            </a:r>
            <a:endParaRPr lang="zh-TW" altLang="en-US">
              <a:ea typeface="新細明體"/>
            </a:endParaRPr>
          </a:p>
        </p:txBody>
      </p:sp>
      <p:pic>
        <p:nvPicPr>
          <p:cNvPr id="4" name="內容版面配置區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844E6DF-6489-D9D2-6E54-D8FB6C707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7" y="1896269"/>
            <a:ext cx="8162925" cy="4210050"/>
          </a:xfrm>
        </p:spPr>
      </p:pic>
    </p:spTree>
    <p:extLst>
      <p:ext uri="{BB962C8B-B14F-4D97-AF65-F5344CB8AC3E}">
        <p14:creationId xmlns:p14="http://schemas.microsoft.com/office/powerpoint/2010/main" val="424381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D1772-BF77-65F2-D597-9AEDEF62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新細明體"/>
              </a:rPr>
              <a:t>Galois field table:</a:t>
            </a:r>
            <a:endParaRPr lang="zh-TW" altLang="en-US">
              <a:ea typeface="新細明體"/>
            </a:endParaRPr>
          </a:p>
        </p:txBody>
      </p:sp>
      <p:pic>
        <p:nvPicPr>
          <p:cNvPr id="4" name="內容版面配置區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89B794E-64BE-1987-F768-A5041AF7B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44" y="1825625"/>
            <a:ext cx="4475269" cy="4351338"/>
          </a:xfrm>
        </p:spPr>
      </p:pic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E6C61C4E-6442-0FCA-55C3-F9DCC4CA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165" y="1407192"/>
            <a:ext cx="5078330" cy="47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9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375F8-AFF7-E70B-F508-0C9F944D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/>
              </a:rPr>
              <a:t>CMDS table:</a:t>
            </a:r>
            <a:endParaRPr lang="zh-TW" altLang="en-US">
              <a:ea typeface="新細明體"/>
            </a:endParaRPr>
          </a:p>
        </p:txBody>
      </p:sp>
      <p:pic>
        <p:nvPicPr>
          <p:cNvPr id="4" name="內容版面配置區 3" descr="一張含有 字型, 文字, 螢幕擷取畫面, 印刷術 的圖片&#10;&#10;自動產生的描述">
            <a:extLst>
              <a:ext uri="{FF2B5EF4-FFF2-40B4-BE49-F238E27FC236}">
                <a16:creationId xmlns:a16="http://schemas.microsoft.com/office/drawing/2014/main" id="{29A34356-C5C0-AE94-61FB-6A6819573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5" y="2597860"/>
            <a:ext cx="4933950" cy="581025"/>
          </a:xfrm>
        </p:spPr>
      </p:pic>
    </p:spTree>
    <p:extLst>
      <p:ext uri="{BB962C8B-B14F-4D97-AF65-F5344CB8AC3E}">
        <p14:creationId xmlns:p14="http://schemas.microsoft.com/office/powerpoint/2010/main" val="275347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D428E-981A-C8BB-521A-B3DFCE97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Micro-architecture exploration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A7EE45-3FFC-37E3-D79F-5B43495A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Original design</a:t>
            </a:r>
          </a:p>
          <a:p>
            <a:endParaRPr lang="zh-TW" altLang="en-US" dirty="0"/>
          </a:p>
        </p:txBody>
      </p:sp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C69B495-BD6D-B27D-E42B-8A982166F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" r="31063" b="1617"/>
          <a:stretch/>
        </p:blipFill>
        <p:spPr bwMode="auto">
          <a:xfrm>
            <a:off x="1150861" y="2248237"/>
            <a:ext cx="4566448" cy="440519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4F599E2-954A-DCB6-CBE1-100383D46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70" y="1098233"/>
            <a:ext cx="4428330" cy="541691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CF93CEF7-126B-DE8A-C2B7-598174E7FF59}"/>
                  </a:ext>
                </a:extLst>
              </p14:cNvPr>
              <p14:cNvContentPartPr/>
              <p14:nvPr/>
            </p14:nvContentPartPr>
            <p14:xfrm>
              <a:off x="1163425" y="2419749"/>
              <a:ext cx="3498840" cy="6588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CF93CEF7-126B-DE8A-C2B7-598174E7FF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9785" y="2311749"/>
                <a:ext cx="360648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05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B8769-1B3F-CCEB-1B58-B1C5E2D6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Micro-architecture exploration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583E8-6E7F-719F-F347-CCF96647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0D8844-6EB9-0A79-BED4-8ECC408C8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53" y="742517"/>
            <a:ext cx="4278547" cy="600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73F6B8C-D229-3D87-14AA-41F2ABB74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6" r="30948"/>
          <a:stretch/>
        </p:blipFill>
        <p:spPr bwMode="auto">
          <a:xfrm>
            <a:off x="1003616" y="2303375"/>
            <a:ext cx="4399656" cy="428509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D468F602-1E81-9147-4DEF-4C915DAAD04E}"/>
                  </a:ext>
                </a:extLst>
              </p14:cNvPr>
              <p14:cNvContentPartPr/>
              <p14:nvPr/>
            </p14:nvContentPartPr>
            <p14:xfrm>
              <a:off x="1200505" y="4516389"/>
              <a:ext cx="4435560" cy="2880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D468F602-1E81-9147-4DEF-4C915DAAD0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6865" y="4408389"/>
                <a:ext cx="4543200" cy="2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906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02D45-898D-F3D8-6E10-64FE75FA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Catapult HLS Result</a:t>
            </a:r>
            <a:endParaRPr lang="zh-TW" altLang="en-US" dirty="0"/>
          </a:p>
        </p:txBody>
      </p:sp>
      <p:pic>
        <p:nvPicPr>
          <p:cNvPr id="7" name="圖片 6" descr="一張含有 文字, 螢幕擷取畫面, 數字, 行 的圖片&#10;&#10;自動產生的描述">
            <a:extLst>
              <a:ext uri="{FF2B5EF4-FFF2-40B4-BE49-F238E27FC236}">
                <a16:creationId xmlns:a16="http://schemas.microsoft.com/office/drawing/2014/main" id="{08002059-A6A8-D2ED-B167-2DF59A57F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6" b="25489"/>
          <a:stretch/>
        </p:blipFill>
        <p:spPr>
          <a:xfrm>
            <a:off x="1091681" y="4426823"/>
            <a:ext cx="8690699" cy="2235233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E6B986-7977-662C-095A-540BAE41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r>
              <a:rPr lang="en-US" altLang="zh-TW" dirty="0"/>
              <a:t>Original design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v2</a:t>
            </a:r>
          </a:p>
        </p:txBody>
      </p:sp>
      <p:pic>
        <p:nvPicPr>
          <p:cNvPr id="15" name="圖片 14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D4157336-703D-8370-48B1-3837752CCB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54" b="52351"/>
          <a:stretch/>
        </p:blipFill>
        <p:spPr>
          <a:xfrm>
            <a:off x="1091682" y="1875118"/>
            <a:ext cx="8257591" cy="20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005B6-3B4E-7F36-F24A-2C778179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we’ve encountered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0C1E8-8E6A-DAD2-91E9-714511C6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567238"/>
          </a:xfrm>
        </p:spPr>
        <p:txBody>
          <a:bodyPr/>
          <a:lstStyle/>
          <a:p>
            <a:r>
              <a:rPr lang="en-US" altLang="zh-TW" dirty="0"/>
              <a:t>Catapult GUI crashes quite often</a:t>
            </a:r>
          </a:p>
          <a:p>
            <a:r>
              <a:rPr lang="en-US" altLang="zh-TW" dirty="0"/>
              <a:t>Pipeline?</a:t>
            </a:r>
          </a:p>
          <a:p>
            <a:endParaRPr lang="zh-TW" altLang="en-US" dirty="0"/>
          </a:p>
        </p:txBody>
      </p:sp>
      <p:pic>
        <p:nvPicPr>
          <p:cNvPr id="11" name="圖片 10" descr="一張含有 文字, 軟體, 數字, 行 的圖片&#10;&#10;自動產生的描述">
            <a:extLst>
              <a:ext uri="{FF2B5EF4-FFF2-40B4-BE49-F238E27FC236}">
                <a16:creationId xmlns:a16="http://schemas.microsoft.com/office/drawing/2014/main" id="{2A0123DB-0E1A-6D44-A6E4-71987EAD9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9" y="3340235"/>
            <a:ext cx="8810625" cy="3286800"/>
          </a:xfrm>
          <a:prstGeom prst="rect">
            <a:avLst/>
          </a:prstGeom>
        </p:spPr>
      </p:pic>
      <p:pic>
        <p:nvPicPr>
          <p:cNvPr id="13" name="圖片 12" descr="一張含有 文字, 螢幕擷取畫面, 軟體, 行 的圖片&#10;&#10;自動產生的描述">
            <a:extLst>
              <a:ext uri="{FF2B5EF4-FFF2-40B4-BE49-F238E27FC236}">
                <a16:creationId xmlns:a16="http://schemas.microsoft.com/office/drawing/2014/main" id="{8B742747-3D60-457A-D9DA-E426BFD8D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4" b="54073"/>
          <a:stretch/>
        </p:blipFill>
        <p:spPr>
          <a:xfrm>
            <a:off x="1070569" y="2809875"/>
            <a:ext cx="9149756" cy="42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4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838D-476F-3B46-580E-7A6A6FC2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err="1">
                <a:ea typeface="新細明體"/>
              </a:rPr>
              <a:t>SCVerify</a:t>
            </a:r>
            <a:endParaRPr lang="zh-TW" altLang="en-US" err="1">
              <a:ea typeface="新細明體"/>
            </a:endParaRPr>
          </a:p>
        </p:txBody>
      </p:sp>
      <p:pic>
        <p:nvPicPr>
          <p:cNvPr id="4" name="內容版面配置區 3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CEF3859C-3510-4911-2338-6D824DD5B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93" y="1330324"/>
            <a:ext cx="9592381" cy="5395714"/>
          </a:xfrm>
        </p:spPr>
      </p:pic>
    </p:spTree>
    <p:extLst>
      <p:ext uri="{BB962C8B-B14F-4D97-AF65-F5344CB8AC3E}">
        <p14:creationId xmlns:p14="http://schemas.microsoft.com/office/powerpoint/2010/main" val="301887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92780CA-5A85-88FE-595A-C76CE791B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" t="2097"/>
          <a:stretch/>
        </p:blipFill>
        <p:spPr>
          <a:xfrm>
            <a:off x="4998098" y="1825625"/>
            <a:ext cx="7147949" cy="49438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F0C2D2-3FEE-6F7B-CB53-1E6DDFDE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into FSIC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BE0AB-FF29-FB6B-1B8F-B357E5DC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989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400" dirty="0">
                <a:ea typeface="新細明體"/>
              </a:rPr>
              <a:t>The input and output of our aes128_en is 128-bit, but the width of </a:t>
            </a:r>
            <a:r>
              <a:rPr lang="en-US" altLang="zh-TW" sz="2400" dirty="0" err="1">
                <a:ea typeface="新細明體"/>
              </a:rPr>
              <a:t>axi</a:t>
            </a:r>
            <a:r>
              <a:rPr lang="en-US" altLang="zh-TW" sz="2400" dirty="0">
                <a:ea typeface="新細明體"/>
              </a:rPr>
              <a:t>-stream in FSIC is only 32-bit. Therefore, a control logic is added to deal with the problem.</a:t>
            </a:r>
          </a:p>
          <a:p>
            <a:endParaRPr lang="zh-TW" altLang="en-US" sz="24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567310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10D16-7899-968E-EB44-F276F1C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Control </a:t>
            </a:r>
            <a:r>
              <a:rPr lang="en-US" altLang="zh-TW" dirty="0">
                <a:ea typeface="新細明體"/>
              </a:rPr>
              <a:t>register </a:t>
            </a:r>
            <a:r>
              <a:rPr lang="zh-TW" altLang="en-US" dirty="0">
                <a:ea typeface="新細明體"/>
              </a:rPr>
              <a:t> map</a:t>
            </a:r>
            <a:endParaRPr lang="zh-TW" altLang="en-US" dirty="0"/>
          </a:p>
        </p:txBody>
      </p:sp>
      <p:pic>
        <p:nvPicPr>
          <p:cNvPr id="4" name="內容版面配置區 3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BFB5BAAB-61F8-2B67-B13F-1C0CFC654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490" y="1684111"/>
            <a:ext cx="7788848" cy="4351338"/>
          </a:xfrm>
        </p:spPr>
      </p:pic>
    </p:spTree>
    <p:extLst>
      <p:ext uri="{BB962C8B-B14F-4D97-AF65-F5344CB8AC3E}">
        <p14:creationId xmlns:p14="http://schemas.microsoft.com/office/powerpoint/2010/main" val="181298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A3E74-267C-D68F-35C4-50D34EC9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Project scope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5F8AA9-A2DF-A038-4E92-FA8BF3B3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Background  Introduction : It can be traced back to 1997 when finding a new advanced encryption standard to replace the then-used Data Encryption Standard (DES). DES was considered insecure due to its 56-bit key length.</a:t>
            </a:r>
          </a:p>
          <a:p>
            <a:r>
              <a:rPr lang="en-US" altLang="zh-TW"/>
              <a:t>What FPGA platform to implement on : KV260</a:t>
            </a:r>
          </a:p>
          <a:p>
            <a:r>
              <a:rPr lang="en-US" altLang="zh-TW"/>
              <a:t>Target Specification : throughput, latency or area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877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0893-BA7E-1474-E091-14D43351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Simulation result</a:t>
            </a:r>
            <a:endParaRPr lang="zh-TW" altLang="en-US"/>
          </a:p>
        </p:txBody>
      </p:sp>
      <p:pic>
        <p:nvPicPr>
          <p:cNvPr id="4" name="內容版面配置區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21714218-3D30-6A35-0BB0-EF3572DCA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630" y="168411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96362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1C8B9-B63B-4E70-7741-39D48BFD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 DMA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635D0-E165-D454-AE55-8E87B3EC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US" altLang="zh-TW" dirty="0"/>
              <a:t>Because our application accelerator is big endian, but the rest of the system is little endian. We added a register in user </a:t>
            </a:r>
            <a:r>
              <a:rPr lang="en-US" altLang="zh-TW" dirty="0" err="1"/>
              <a:t>dma</a:t>
            </a:r>
            <a:r>
              <a:rPr lang="en-US" altLang="zh-TW" dirty="0"/>
              <a:t> to control the conversion.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40E619-E205-9CC1-F36A-131DBD719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7" y="2705099"/>
            <a:ext cx="7962900" cy="9810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3A3680-AF57-E0F1-D6D4-E6252A1C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7" y="3821111"/>
            <a:ext cx="9867900" cy="685800"/>
          </a:xfrm>
          <a:prstGeom prst="rect">
            <a:avLst/>
          </a:prstGeom>
        </p:spPr>
      </p:pic>
      <p:pic>
        <p:nvPicPr>
          <p:cNvPr id="11" name="圖片 10" descr="一張含有 文字, 軟體, 多媒體軟體, 螢幕擷取畫面 的圖片&#10;&#10;自動產生的描述">
            <a:extLst>
              <a:ext uri="{FF2B5EF4-FFF2-40B4-BE49-F238E27FC236}">
                <a16:creationId xmlns:a16="http://schemas.microsoft.com/office/drawing/2014/main" id="{8FFDEC0E-806C-76D2-F9DE-3ADD215DD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4641848"/>
            <a:ext cx="11191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1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E1796-EA03-66AE-71C6-9E201FFE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Simulation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15D7A-8196-0428-90BE-F5F3E0FDD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r>
              <a:rPr lang="en-US" altLang="zh-TW" dirty="0"/>
              <a:t>Successfully passed. All output data are correct.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9FC268-CB6D-81E2-3CEC-064EC89C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3836"/>
            <a:ext cx="8724901" cy="45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2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FAC94-0B02-D4D7-FEB3-62FCEDDC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Emulation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7CF3D-F294-2C84-6C8F-19BFBA3E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5476875" cy="4662488"/>
          </a:xfrm>
        </p:spPr>
        <p:txBody>
          <a:bodyPr/>
          <a:lstStyle/>
          <a:p>
            <a:r>
              <a:rPr lang="en-US" altLang="zh-TW" dirty="0"/>
              <a:t>Successfully passed</a:t>
            </a:r>
          </a:p>
          <a:p>
            <a:r>
              <a:rPr lang="en-US" altLang="zh-TW" dirty="0"/>
              <a:t>and no </a:t>
            </a:r>
            <a:r>
              <a:rPr lang="en-US" altLang="zh-TW" dirty="0" err="1"/>
              <a:t>pynq</a:t>
            </a:r>
            <a:r>
              <a:rPr lang="en-US" altLang="zh-TW" dirty="0"/>
              <a:t> board was killed by us</a:t>
            </a:r>
            <a:r>
              <a:rPr lang="zh-TW" altLang="en-US" dirty="0"/>
              <a:t>😁</a:t>
            </a:r>
          </a:p>
        </p:txBody>
      </p:sp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8D36BFA5-875E-6F01-97AE-98C0BCBDA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00" y="1090002"/>
            <a:ext cx="5646850" cy="55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4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8C425-8A69-B088-F0D1-2066FBB5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Synthesis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4B6AF4F-60F4-E6E0-BC60-7E2968A5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91" y="122342"/>
            <a:ext cx="4390901" cy="2261980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18C1FC9-182C-6B42-6F4D-3689AC89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758E1D16-ACAD-A114-D8E0-BA239A653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91" y="2709069"/>
            <a:ext cx="4390901" cy="4026590"/>
          </a:xfrm>
          <a:prstGeom prst="rect">
            <a:avLst/>
          </a:prstGeom>
        </p:spPr>
      </p:pic>
      <p:pic>
        <p:nvPicPr>
          <p:cNvPr id="13" name="內容版面配置區 8">
            <a:extLst>
              <a:ext uri="{FF2B5EF4-FFF2-40B4-BE49-F238E27FC236}">
                <a16:creationId xmlns:a16="http://schemas.microsoft.com/office/drawing/2014/main" id="{393B994D-A3DF-4C18-EF60-A5F6F65D2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08321"/>
            <a:ext cx="3851787" cy="402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6793-821F-2993-001B-B8D073F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Synthesis problem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82E59-91F9-E9EF-2471-21E5491D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We mentioned earlier that we use a lookup table, but the synthesized circuit seems to have no ROM. It is speculated that we need additional settings during synthesis.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782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8E7EB-228B-EB54-6F5D-97420130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Floorplan</a:t>
            </a:r>
            <a:endParaRPr lang="zh-TW" altLang="en-US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CF5E0C9-539E-E06F-5CE2-CA5DEC687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838200" y="1378654"/>
            <a:ext cx="9810135" cy="2439317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78D72B9-1F33-BB6C-0D9D-9138EACE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6126"/>
            <a:ext cx="862132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29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70F3D-3955-5F35-7510-8A643128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F32EB9F-BF63-6EED-D7FC-02754E81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floorplan:</a:t>
            </a:r>
          </a:p>
          <a:p>
            <a:pPr marL="0" indent="0">
              <a:buNone/>
            </a:pPr>
            <a:r>
              <a:rPr lang="en-US" altLang="zh-TW"/>
              <a:t>An error occurred when executing the power plan. From the previous i2c_master_top.v of lab3, we learned that the input of this file includes </a:t>
            </a:r>
            <a:r>
              <a:rPr lang="en-US" altLang="zh-TW" err="1"/>
              <a:t>vdd</a:t>
            </a:r>
            <a:r>
              <a:rPr lang="en-US" altLang="zh-TW"/>
              <a:t> and gnd. And our own design does not have </a:t>
            </a:r>
            <a:r>
              <a:rPr lang="en-US" altLang="zh-TW" err="1"/>
              <a:t>vdd</a:t>
            </a:r>
            <a:r>
              <a:rPr lang="en-US" altLang="zh-TW"/>
              <a:t>, gnd.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/>
              <a:t>It is speculated that i2c_master_top is a small circuit and may not need a power ring, so it directly provides </a:t>
            </a:r>
            <a:r>
              <a:rPr lang="en-US" altLang="zh-TW" err="1"/>
              <a:t>vdd</a:t>
            </a:r>
            <a:r>
              <a:rPr lang="en-US" altLang="zh-TW"/>
              <a:t> and </a:t>
            </a:r>
            <a:r>
              <a:rPr lang="en-US" altLang="zh-TW" err="1"/>
              <a:t>gnd</a:t>
            </a:r>
            <a:r>
              <a:rPr lang="en-US" altLang="zh-TW"/>
              <a:t> to the circuit.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64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45BF7-CDB9-4D26-2754-C67E32A8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26301-9D77-C971-7DCF-1FAD6786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NIST FIPS 197 Advanced Encryption Standard (AES) </a:t>
            </a:r>
            <a:br>
              <a:rPr lang="en-US" altLang="zh-TW" sz="2400" dirty="0"/>
            </a:br>
            <a:r>
              <a:rPr lang="en-US" altLang="zh-TW" sz="2400" dirty="0">
                <a:hlinkClick r:id="rId2"/>
              </a:rPr>
              <a:t>https://csrc.nist.gov/pubs/fips/197/final</a:t>
            </a:r>
            <a:endParaRPr lang="en-US" altLang="zh-TW" sz="2400" dirty="0"/>
          </a:p>
          <a:p>
            <a:r>
              <a:rPr lang="en-US" altLang="zh-TW" dirty="0"/>
              <a:t>Cryptographic Standards and Guidelines - AES Development</a:t>
            </a:r>
            <a:br>
              <a:rPr lang="en-US" altLang="zh-TW" dirty="0"/>
            </a:br>
            <a:r>
              <a:rPr lang="en-US" altLang="zh-TW" sz="2400" dirty="0">
                <a:hlinkClick r:id="rId3"/>
              </a:rPr>
              <a:t>https://csrc.nist.gov/projects/cryptographic-standards-and-guidelines/archived-crypto-projects/aes-development</a:t>
            </a:r>
            <a:endParaRPr lang="en-US" altLang="zh-TW" dirty="0"/>
          </a:p>
          <a:p>
            <a:r>
              <a:rPr lang="en-US" altLang="zh-TW" dirty="0"/>
              <a:t>GitHub link of our work: 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https://github.com/ruei7916/ASoC-Final-Project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70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9B76C-83A2-9833-8B8C-9F904728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Project scope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55D74-CBF1-52EE-F90C-B794D03E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System block diagram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4275B8-328B-9B9B-AD73-595FFB7B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3288"/>
            <a:ext cx="5971893" cy="2149104"/>
          </a:xfrm>
          <a:prstGeom prst="rect">
            <a:avLst/>
          </a:prstGeo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A390780-3EE5-5B61-C10B-854E489BD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31" y="2761488"/>
            <a:ext cx="5936269" cy="38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2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622CB-BCEB-4EC5-88ED-E04A8A92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input bytes to state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D996A64-AB03-4E8E-9D6A-2826C9178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41"/>
          <a:stretch/>
        </p:blipFill>
        <p:spPr>
          <a:xfrm>
            <a:off x="671810" y="2013175"/>
            <a:ext cx="11073616" cy="4479700"/>
          </a:xfrm>
        </p:spPr>
      </p:pic>
    </p:spTree>
    <p:extLst>
      <p:ext uri="{BB962C8B-B14F-4D97-AF65-F5344CB8AC3E}">
        <p14:creationId xmlns:p14="http://schemas.microsoft.com/office/powerpoint/2010/main" val="147989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9440F-B382-40B5-AC7A-09F19681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structure of each round</a:t>
            </a:r>
            <a:endParaRPr lang="zh-TW" altLang="en-US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12B76931-0C65-44AF-B01C-535C5D9F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17" y="1371334"/>
            <a:ext cx="5105400" cy="525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7BA0875-9F0C-4F5B-997B-3FC6D3BE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57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F5144-D256-41B2-A722-A0C7B976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SubBytes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1E9DA-333D-4FA4-8124-EEDF3D39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US" altLang="zh-TW" dirty="0"/>
              <a:t>Substitute each bytes according to the lookup table.</a:t>
            </a:r>
            <a:endParaRPr lang="zh-TW" alt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0D8CF36A-0571-4766-8193-5269D5DB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71" y="1908110"/>
            <a:ext cx="8133378" cy="475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9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7F834-1CE0-4699-AFDF-DE765142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Lookup table for </a:t>
            </a:r>
            <a:r>
              <a:rPr lang="en-US" altLang="zh-TW" dirty="0" err="1"/>
              <a:t>SubBytes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6BE4AC8-43D8-4B0B-AF53-4F802FD66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7" y="1283288"/>
            <a:ext cx="8369558" cy="5438033"/>
          </a:xfrm>
        </p:spPr>
      </p:pic>
    </p:spTree>
    <p:extLst>
      <p:ext uri="{BB962C8B-B14F-4D97-AF65-F5344CB8AC3E}">
        <p14:creationId xmlns:p14="http://schemas.microsoft.com/office/powerpoint/2010/main" val="246882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E4AC1-B7C4-40B2-980E-6BF4BE54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ShiftRows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3435A-B7E1-4AC2-B121-695014E9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/>
          <a:lstStyle/>
          <a:p>
            <a:r>
              <a:rPr lang="en-US" altLang="zh-TW" dirty="0"/>
              <a:t>Shift the bytes in each row cyclically.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DCDA5F53-9079-4C23-9D0B-8116970D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" y="2062065"/>
            <a:ext cx="9796477" cy="411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2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64C696BF2174E46908502E21C0E1E54" ma:contentTypeVersion="9" ma:contentTypeDescription="建立新的文件。" ma:contentTypeScope="" ma:versionID="0075969ac860c01ccf5413388907671b">
  <xsd:schema xmlns:xsd="http://www.w3.org/2001/XMLSchema" xmlns:xs="http://www.w3.org/2001/XMLSchema" xmlns:p="http://schemas.microsoft.com/office/2006/metadata/properties" xmlns:ns3="3234e53b-100e-4e67-a712-03da834c35c4" xmlns:ns4="6636e574-2aa1-4b02-8fb4-10dd2bd475da" targetNamespace="http://schemas.microsoft.com/office/2006/metadata/properties" ma:root="true" ma:fieldsID="316c9bb4c64c5a480fa31a69976aa2ce" ns3:_="" ns4:_="">
    <xsd:import namespace="3234e53b-100e-4e67-a712-03da834c35c4"/>
    <xsd:import namespace="6636e574-2aa1-4b02-8fb4-10dd2bd475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4e53b-100e-4e67-a712-03da834c35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6e574-2aa1-4b02-8fb4-10dd2bd475d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34e53b-100e-4e67-a712-03da834c35c4" xsi:nil="true"/>
  </documentManagement>
</p:properties>
</file>

<file path=customXml/itemProps1.xml><?xml version="1.0" encoding="utf-8"?>
<ds:datastoreItem xmlns:ds="http://schemas.openxmlformats.org/officeDocument/2006/customXml" ds:itemID="{5620BA97-D11C-45EA-9917-C5C2D19236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D67215-9CB1-4DED-B264-7CD3350E3683}">
  <ds:schemaRefs>
    <ds:schemaRef ds:uri="3234e53b-100e-4e67-a712-03da834c35c4"/>
    <ds:schemaRef ds:uri="6636e574-2aa1-4b02-8fb4-10dd2bd475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DFB6EEC-9113-499D-AFBF-31D606A3D26C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6636e574-2aa1-4b02-8fb4-10dd2bd475d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234e53b-100e-4e67-a712-03da834c35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661</Words>
  <Application>Microsoft Office PowerPoint</Application>
  <PresentationFormat>寬螢幕</PresentationFormat>
  <Paragraphs>92</Paragraphs>
  <Slides>38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新細明體</vt:lpstr>
      <vt:lpstr>Aptos</vt:lpstr>
      <vt:lpstr>Aptos Display</vt:lpstr>
      <vt:lpstr>Arial</vt:lpstr>
      <vt:lpstr>Segoe UI</vt:lpstr>
      <vt:lpstr>Office 佈景主題</vt:lpstr>
      <vt:lpstr>Final Project Presentation</vt:lpstr>
      <vt:lpstr>Introduction</vt:lpstr>
      <vt:lpstr>Project scope</vt:lpstr>
      <vt:lpstr>Project scope</vt:lpstr>
      <vt:lpstr>Transform input bytes to state</vt:lpstr>
      <vt:lpstr>The structure of each round</vt:lpstr>
      <vt:lpstr>SubBytes</vt:lpstr>
      <vt:lpstr>Lookup table for SubBytes</vt:lpstr>
      <vt:lpstr>ShiftRows</vt:lpstr>
      <vt:lpstr>MixColumns</vt:lpstr>
      <vt:lpstr>AddRoundKey</vt:lpstr>
      <vt:lpstr>Key Expansion</vt:lpstr>
      <vt:lpstr>Complete AES-128 Encryption process</vt:lpstr>
      <vt:lpstr>Project scope</vt:lpstr>
      <vt:lpstr>HLS work</vt:lpstr>
      <vt:lpstr>ShiftRows:  </vt:lpstr>
      <vt:lpstr>MixColumns:</vt:lpstr>
      <vt:lpstr>AddRoundKey:</vt:lpstr>
      <vt:lpstr>GenRoundKey:</vt:lpstr>
      <vt:lpstr>Sbox table:</vt:lpstr>
      <vt:lpstr>Galois field table:</vt:lpstr>
      <vt:lpstr>CMDS table:</vt:lpstr>
      <vt:lpstr>Micro-architecture exploration</vt:lpstr>
      <vt:lpstr>Micro-architecture exploration</vt:lpstr>
      <vt:lpstr>Catapult HLS Result</vt:lpstr>
      <vt:lpstr>Problems we’ve encountered</vt:lpstr>
      <vt:lpstr>SCVerify</vt:lpstr>
      <vt:lpstr>Integrating into FSIC</vt:lpstr>
      <vt:lpstr>Control register  map</vt:lpstr>
      <vt:lpstr>Simulation result</vt:lpstr>
      <vt:lpstr>USER DMA</vt:lpstr>
      <vt:lpstr>FPGA Simulation</vt:lpstr>
      <vt:lpstr>FPGA Emulation</vt:lpstr>
      <vt:lpstr>Synthesis</vt:lpstr>
      <vt:lpstr>Synthesis problem</vt:lpstr>
      <vt:lpstr>Floorplan</vt:lpstr>
      <vt:lpstr>Error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李柏叡</dc:creator>
  <cp:lastModifiedBy>李柏叡</cp:lastModifiedBy>
  <cp:revision>39</cp:revision>
  <dcterms:created xsi:type="dcterms:W3CDTF">2024-04-28T15:14:26Z</dcterms:created>
  <dcterms:modified xsi:type="dcterms:W3CDTF">2024-06-18T21:03:19Z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0x010100E64C696BF2174E46908502E21C0E1E54</vt:lpwstr>
  </property>
</Properties>
</file>