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9" r:id="rId8"/>
    <p:sldId id="262" r:id="rId9"/>
    <p:sldId id="266" r:id="rId10"/>
    <p:sldId id="271" r:id="rId11"/>
    <p:sldId id="272" r:id="rId12"/>
    <p:sldId id="269" r:id="rId13"/>
    <p:sldId id="267" r:id="rId14"/>
    <p:sldId id="268" r:id="rId15"/>
    <p:sldId id="273" r:id="rId16"/>
    <p:sldId id="263" r:id="rId17"/>
    <p:sldId id="270" r:id="rId18"/>
    <p:sldId id="265" r:id="rId19"/>
    <p:sldId id="260" r:id="rId20"/>
    <p:sldId id="264" r:id="rId21"/>
    <p:sldId id="25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6F12A-3715-F7C2-0BCF-D7716898EFA0}" v="301" vWet="302" dt="2024-04-30T03:45:11.484"/>
    <p1510:client id="{76F93A9D-5375-4434-8836-EA3458318831}" v="251" dt="2024-04-30T20:25:03.595"/>
    <p1510:client id="{B90C3989-478E-4CDB-A807-10904E4B6B64}" v="418" dt="2024-04-30T03:40:5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AFCB9-734F-74C9-F37F-DC3598EF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5A60E-3AB8-D811-8ABD-01084978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81641-C5ED-D9CF-A49F-2181CBC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72D95-A359-4A54-2FF1-A91E71A3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1073B-40A2-B7CB-864B-00A5557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F7F61-FFC3-9F14-6589-9CC525FA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852DC2-86B8-B53F-4FA7-994AA9B9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16928-506D-FA8B-9DC7-175C5F00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D0BDC-B786-105A-1EAC-D5466678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BE276-9D1E-90C0-FBCB-C1FC6339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5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4D36F2-F93A-C1E8-CB16-AA56CDD0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11F9A9-FFF4-7915-5676-E5B1704B8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A4ADC-A855-EDEE-A873-B6A5835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3156E-49DB-22F6-B7BE-7D5440E0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DC78-2E1B-EBBB-54E0-9B3BC32B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216A8-60AC-8BD1-A6CA-5A8BD3A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01E8A-9B54-F55D-95EC-AB36D176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9A9C7-6603-27C0-D40D-76E6695A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C8432-0C3B-12AA-BEC6-C5FC6FD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79B9B-2623-6A94-1745-26072185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D2BC-0DFD-244E-828F-FF286304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524F9D-5700-CB70-14FC-9B069DF9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1CEB88-2B59-B658-81AC-9E6FBC2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8DB63-3C19-6A9F-0922-A1F85A72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C6A70-D392-2DE2-72C3-726CA57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6299-9BE1-B1E4-3ACE-96E8F79D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562F8-E697-CDD9-7EE6-764867F5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7B4922-584E-8DD2-3400-CD7FAF0E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4DA87-333C-A1AB-6D77-F0240C5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09B8D3-5224-A6CC-6B2C-38A0ED53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20BBBA-A0AE-34C0-D388-82B52B8D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2305F-28C4-31CF-F02E-21161EE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7C342-9058-E65D-CB7F-77861433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15EAD-D28A-6B98-292C-E0F75E8A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7B6956-0C54-F9E4-F19B-12E4DDFB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AD345F-18C6-EA58-58E5-2C663265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AA2DB8-DC9F-BC66-DE9B-A660CA0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B5219-20C9-B8F1-BCCB-CB9D1D24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9DBCB9-E1F0-B89B-C979-6A971B90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21417-2E24-5700-3955-EE119409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42E300-DA1F-6559-0A99-C04BE81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00E01A-0235-86DE-A98C-7412945F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640511-37C6-602D-E787-1ADA97A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3477D6-5A6D-5D38-B16E-779F4386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21A539-AD5C-BF44-394C-D12889A6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544520-148A-2AC9-ACDB-396E08F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0E66C-4040-1B00-AB38-ED12872A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B522B-00BF-D891-188F-24D59385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23725-FA9F-3622-ADB6-E3AFA618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D01583-1D13-6EFA-EBE8-DB550418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6CD90-D9EF-9955-EFC6-295A4CE8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C4F3E9-03EF-0E97-0360-318B9E38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5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5E9FC-233C-399A-D0AC-E69CE921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DCD805-7B9B-F210-C9F4-FD88EAFB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7B226B-F533-C0B4-9538-2DC36C9C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4DF83-117E-9E52-F143-1A503A65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58702F-0CD8-E998-4613-AD36AD7F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AECC15-4BB0-09CD-611F-5C92D0D9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639ADB-F2BA-A935-B46A-EC0CAA8B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5E3E4A-6FA2-7422-6264-D1732968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BB046-1D04-0A93-3774-46B8D2B04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065E9-DF39-40B7-9245-79223F31501C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5D637-3F7B-4AEA-316D-945E109B8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B9C2E-D915-BE5E-2125-95D69EC06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B2A32-A033-4E32-B880-BE91D4492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yBel/AES" TargetMode="External"/><Relationship Id="rId2" Type="http://schemas.openxmlformats.org/officeDocument/2006/relationships/hyperlink" Target="https://csrc.nist.gov/pubs/fips/197/fi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C5C57-1B28-F4B9-88B4-AA99B2B79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Final Project Proposal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1E87C0-DD16-067E-B2C1-EE37B91BC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Group 5 </a:t>
            </a:r>
          </a:p>
          <a:p>
            <a:r>
              <a:rPr lang="en-US" altLang="zh-TW" sz="3600">
                <a:ea typeface="新細明體"/>
              </a:rPr>
              <a:t>Title: AES-128</a:t>
            </a:r>
          </a:p>
        </p:txBody>
      </p:sp>
    </p:spTree>
    <p:extLst>
      <p:ext uri="{BB962C8B-B14F-4D97-AF65-F5344CB8AC3E}">
        <p14:creationId xmlns:p14="http://schemas.microsoft.com/office/powerpoint/2010/main" val="197796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E4AC1-B7C4-40B2-980E-6BF4BE54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ShiftRows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3435A-B7E1-4AC2-B121-695014E9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/>
          <a:lstStyle/>
          <a:p>
            <a:r>
              <a:rPr lang="en-US" altLang="zh-TW" dirty="0"/>
              <a:t>Shift the bytes in each row cyclically.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CDA5F53-9079-4C23-9D0B-8116970D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7" y="2062065"/>
            <a:ext cx="9796477" cy="411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25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DE7C9-A81E-4C6F-BDEE-809DC48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MixColumns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E77A9-BB86-48BA-ADBF-6A182922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column of the state block is mixed using a matrix multiplication operation in GF(2^8).</a:t>
            </a:r>
            <a:endParaRPr lang="zh-TW" altLang="en-US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70FF063A-BFA2-4DB8-8CBF-2B6495AE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6" y="2882349"/>
            <a:ext cx="9921231" cy="362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C13FCA-C788-413C-8C7D-23CD9A64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97" y="3293706"/>
            <a:ext cx="1474057" cy="11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875E1-3797-43CD-8849-DC988F2B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AddRoundKey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4C585F-F05E-4816-948A-9CBA653F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n-US" altLang="zh-TW" dirty="0"/>
              <a:t>The round key for the current round is combined with the state block using bitwise XOR.</a:t>
            </a:r>
            <a:endParaRPr lang="zh-TW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6593C89-0ED8-4B57-A5CC-7C66DBC2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99" y="3495675"/>
            <a:ext cx="7002462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5F6B0-E6B1-47DF-AF81-FB0D85E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Expansion</a:t>
            </a:r>
            <a:endParaRPr lang="zh-TW" alt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77523C-CBD1-4E26-97FE-1BC9A2A84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9" y="1400977"/>
            <a:ext cx="7282088" cy="532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2E2698-CF0B-40D4-8347-094D66249B88}"/>
              </a:ext>
            </a:extLst>
          </p:cNvPr>
          <p:cNvSpPr/>
          <p:nvPr/>
        </p:nvSpPr>
        <p:spPr>
          <a:xfrm>
            <a:off x="2146046" y="2055355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5F9259-96E2-4B39-955A-1CA55EEB42A2}"/>
              </a:ext>
            </a:extLst>
          </p:cNvPr>
          <p:cNvSpPr/>
          <p:nvPr/>
        </p:nvSpPr>
        <p:spPr>
          <a:xfrm>
            <a:off x="2121149" y="2804925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A02B6B-56C2-43A1-BC58-86473897E3D3}"/>
              </a:ext>
            </a:extLst>
          </p:cNvPr>
          <p:cNvSpPr/>
          <p:nvPr/>
        </p:nvSpPr>
        <p:spPr>
          <a:xfrm>
            <a:off x="2096278" y="3573142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1C8C74-274B-4525-BB78-1EA7564156AF}"/>
              </a:ext>
            </a:extLst>
          </p:cNvPr>
          <p:cNvSpPr/>
          <p:nvPr/>
        </p:nvSpPr>
        <p:spPr>
          <a:xfrm>
            <a:off x="2127378" y="4817220"/>
            <a:ext cx="5143547" cy="529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85933A-EF74-4BF3-842C-0E7AB0AC6A2A}"/>
              </a:ext>
            </a:extLst>
          </p:cNvPr>
          <p:cNvSpPr txBox="1"/>
          <p:nvPr/>
        </p:nvSpPr>
        <p:spPr>
          <a:xfrm>
            <a:off x="7419850" y="2152026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AF6D7E-6B14-4F51-B605-1CD783353628}"/>
              </a:ext>
            </a:extLst>
          </p:cNvPr>
          <p:cNvSpPr txBox="1"/>
          <p:nvPr/>
        </p:nvSpPr>
        <p:spPr>
          <a:xfrm>
            <a:off x="7419850" y="2876774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1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0CE8F7-C099-4F3C-9532-C725CD65C0AA}"/>
              </a:ext>
            </a:extLst>
          </p:cNvPr>
          <p:cNvSpPr txBox="1"/>
          <p:nvPr/>
        </p:nvSpPr>
        <p:spPr>
          <a:xfrm>
            <a:off x="7419850" y="3651376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52DB3F-666E-4E9B-B3CD-40E54241D033}"/>
              </a:ext>
            </a:extLst>
          </p:cNvPr>
          <p:cNvSpPr txBox="1"/>
          <p:nvPr/>
        </p:nvSpPr>
        <p:spPr>
          <a:xfrm>
            <a:off x="7419850" y="4897164"/>
            <a:ext cx="18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Round key 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E2FBF-2D1F-465B-AEA0-9558D66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AES-128 Encryption</a:t>
            </a:r>
            <a:br>
              <a:rPr lang="en-US" altLang="zh-TW" dirty="0"/>
            </a:br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90E5FC-940F-4F8C-BF25-F699B747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44F3E47F-2785-4E43-A9C4-8BAFEBD5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0" y="197421"/>
            <a:ext cx="3531402" cy="66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3A585-7336-B167-ACA8-14ACCC4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B6420A-A243-4440-3A89-61AAD8DB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support AES-128 ECB mode</a:t>
            </a:r>
          </a:p>
          <a:p>
            <a:r>
              <a:rPr lang="en-US" altLang="zh-TW" dirty="0"/>
              <a:t>Operation flow</a:t>
            </a:r>
          </a:p>
          <a:p>
            <a:pPr lvl="1"/>
            <a:r>
              <a:rPr lang="en-US" altLang="zh-TW" dirty="0"/>
              <a:t>Program cipher key</a:t>
            </a:r>
          </a:p>
          <a:p>
            <a:pPr lvl="1"/>
            <a:r>
              <a:rPr lang="en-US" altLang="zh-TW" dirty="0"/>
              <a:t>Stream in plaintext / Stream out ciphertext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43289C8B-81EB-45AA-AE56-999A4007D1E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6138" r="6166" b="8614"/>
          <a:stretch/>
        </p:blipFill>
        <p:spPr>
          <a:xfrm>
            <a:off x="4567540" y="3799840"/>
            <a:ext cx="74415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3C58A-C307-7014-B03E-9014C2D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新細明體"/>
              </a:rPr>
              <a:t>Workflow</a:t>
            </a:r>
            <a:endParaRPr lang="zh-CN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BF324-0507-D38F-911F-79F1CB2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•Identify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algorithm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C-source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code</a:t>
            </a:r>
            <a:r>
              <a:rPr lang="zh-TW" altLang="en-US" sz="4000">
                <a:ea typeface="+mn-lt"/>
                <a:cs typeface="+mn-lt"/>
              </a:rPr>
              <a:t>    </a:t>
            </a:r>
            <a:r>
              <a:rPr lang="en-US" altLang="zh-TW" sz="4000">
                <a:ea typeface="+mn-lt"/>
                <a:cs typeface="+mn-lt"/>
              </a:rPr>
              <a:t>-</a:t>
            </a:r>
            <a:r>
              <a:rPr lang="zh-TW" altLang="en-US" sz="4000">
                <a:ea typeface="+mn-lt"/>
                <a:cs typeface="+mn-lt"/>
              </a:rPr>
              <a:t>  </a:t>
            </a:r>
            <a:r>
              <a:rPr lang="en-US" altLang="zh-TW" sz="4000">
                <a:ea typeface="+mn-lt"/>
                <a:cs typeface="+mn-lt"/>
              </a:rPr>
              <a:t>1-2w</a:t>
            </a:r>
            <a:r>
              <a:rPr lang="zh-TW" altLang="en-US" sz="4000">
                <a:ea typeface="+mn-lt"/>
                <a:cs typeface="+mn-lt"/>
              </a:rPr>
              <a:t> </a:t>
            </a:r>
            <a:endParaRPr lang="en-US" altLang="zh-TW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 •self-contained,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no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library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function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call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 •Identify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test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dataset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 •Partition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host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+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kernel</a:t>
            </a:r>
            <a:r>
              <a:rPr lang="zh-TW" altLang="en-US" sz="4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•Run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C-sim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in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Vitis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environment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Partition</a:t>
            </a:r>
            <a:r>
              <a:rPr lang="zh-TW" altLang="en-US" sz="4000">
                <a:ea typeface="+mn-lt"/>
                <a:cs typeface="+mn-lt"/>
              </a:rPr>
              <a:t>  </a:t>
            </a:r>
            <a:r>
              <a:rPr lang="en-US" altLang="zh-TW" sz="4000">
                <a:ea typeface="+mn-lt"/>
                <a:cs typeface="+mn-lt"/>
              </a:rPr>
              <a:t>-</a:t>
            </a:r>
            <a:r>
              <a:rPr lang="zh-TW" altLang="en-US" sz="4000">
                <a:ea typeface="+mn-lt"/>
                <a:cs typeface="+mn-lt"/>
              </a:rPr>
              <a:t>  </a:t>
            </a:r>
            <a:r>
              <a:rPr lang="en-US" altLang="zh-TW" sz="4000">
                <a:ea typeface="+mn-lt"/>
                <a:cs typeface="+mn-lt"/>
              </a:rPr>
              <a:t>1-2w</a:t>
            </a:r>
            <a:r>
              <a:rPr lang="zh-TW" altLang="en-US" sz="4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 •run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through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dataset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-&gt;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check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correctness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•Kernel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HLS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implementation,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Host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implementation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–</a:t>
            </a:r>
            <a:r>
              <a:rPr lang="zh-TW" altLang="en-US" sz="4000">
                <a:ea typeface="+mn-lt"/>
                <a:cs typeface="+mn-lt"/>
              </a:rPr>
              <a:t>  </a:t>
            </a:r>
            <a:r>
              <a:rPr lang="en-US" altLang="zh-TW" sz="4000">
                <a:ea typeface="+mn-lt"/>
                <a:cs typeface="+mn-lt"/>
              </a:rPr>
              <a:t>2-3w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 •define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host/kernel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communication,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including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debugging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 •If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multiple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kernels,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allow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validate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separately.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 •Host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program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implement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two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modes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for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each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kernels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(C-code,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or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FPGA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kernel)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•Individual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Kernel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FPGA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validation/integration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test</a:t>
            </a:r>
            <a:r>
              <a:rPr lang="zh-TW" altLang="en-US" sz="4000">
                <a:ea typeface="+mn-lt"/>
                <a:cs typeface="+mn-lt"/>
              </a:rPr>
              <a:t>   </a:t>
            </a:r>
            <a:r>
              <a:rPr lang="en-US" altLang="zh-TW" sz="4000">
                <a:ea typeface="+mn-lt"/>
                <a:cs typeface="+mn-lt"/>
              </a:rPr>
              <a:t>-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1w</a:t>
            </a:r>
            <a:endParaRPr lang="zh-TW" alt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4000">
                <a:ea typeface="+mn-lt"/>
                <a:cs typeface="+mn-lt"/>
              </a:rPr>
              <a:t> •Kernel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and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Host</a:t>
            </a:r>
            <a:r>
              <a:rPr lang="zh-TW" altLang="en-US" sz="4000">
                <a:ea typeface="+mn-lt"/>
                <a:cs typeface="+mn-lt"/>
              </a:rPr>
              <a:t> </a:t>
            </a:r>
            <a:r>
              <a:rPr lang="en-US" altLang="zh-TW" sz="4000">
                <a:ea typeface="+mn-lt"/>
                <a:cs typeface="+mn-lt"/>
              </a:rPr>
              <a:t>Optimization</a:t>
            </a:r>
            <a:endParaRPr lang="zh-TW" altLang="en-US" sz="4000">
              <a:ea typeface="+mn-lt"/>
              <a:cs typeface="+mn-lt"/>
            </a:endParaRPr>
          </a:p>
          <a:p>
            <a:endParaRPr lang="zh-TW" sz="1800">
              <a:latin typeface="Calibri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08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254B5-65AB-1908-5AD9-983E4931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Task distribution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7FD1E-D069-25FE-7B12-AB2615EE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+mn-lt"/>
                <a:cs typeface="+mn-lt"/>
              </a:rPr>
              <a:t>112061603 </a:t>
            </a:r>
            <a:r>
              <a:rPr lang="zh-TW">
                <a:ea typeface="+mn-lt"/>
                <a:cs typeface="+mn-lt"/>
              </a:rPr>
              <a:t>李柏叡</a:t>
            </a:r>
            <a:r>
              <a:rPr lang="zh-TW" altLang="en-US">
                <a:ea typeface="+mn-lt"/>
                <a:cs typeface="+mn-lt"/>
              </a:rPr>
              <a:t> : C code software design 、</a:t>
            </a:r>
            <a:r>
              <a:rPr lang="en-US" altLang="zh-TW">
                <a:ea typeface="+mn-lt"/>
                <a:cs typeface="+mn-lt"/>
              </a:rPr>
              <a:t>System integration</a:t>
            </a:r>
          </a:p>
          <a:p>
            <a:r>
              <a:rPr lang="en-US" altLang="zh-TW">
                <a:ea typeface="+mn-lt"/>
                <a:cs typeface="+mn-lt"/>
              </a:rPr>
              <a:t>112061621</a:t>
            </a:r>
            <a:r>
              <a:rPr lang="zh-TW" altLang="en-US">
                <a:ea typeface="+mn-lt"/>
                <a:cs typeface="+mn-lt"/>
              </a:rPr>
              <a:t> 貢暐家 : </a:t>
            </a:r>
            <a:r>
              <a:rPr lang="en-US" altLang="en-US">
                <a:ea typeface="+mn-lt"/>
                <a:cs typeface="+mn-lt"/>
              </a:rPr>
              <a:t>K</a:t>
            </a:r>
            <a:r>
              <a:rPr lang="zh-TW">
                <a:ea typeface="+mn-lt"/>
                <a:cs typeface="+mn-lt"/>
              </a:rPr>
              <a:t>ey </a:t>
            </a:r>
            <a:r>
              <a:rPr lang="en-US" altLang="zh-TW">
                <a:ea typeface="+mn-lt"/>
                <a:cs typeface="+mn-lt"/>
              </a:rPr>
              <a:t>expansion、</a:t>
            </a:r>
            <a:r>
              <a:rPr lang="zh-TW" altLang="en-US">
                <a:ea typeface="+mn-lt"/>
                <a:cs typeface="+mn-lt"/>
              </a:rPr>
              <a:t>SubBytes、ShiftRows</a:t>
            </a:r>
            <a:endParaRPr lang="zh-TW" altLang="en-US">
              <a:ea typeface="新細明體"/>
              <a:cs typeface="+mn-lt"/>
            </a:endParaRPr>
          </a:p>
          <a:p>
            <a:r>
              <a:rPr lang="en-US" altLang="zh-TW">
                <a:ea typeface="+mn-lt"/>
                <a:cs typeface="+mn-lt"/>
              </a:rPr>
              <a:t>112061576 </a:t>
            </a:r>
            <a:r>
              <a:rPr lang="zh-TW" altLang="en-US">
                <a:ea typeface="+mn-lt"/>
                <a:cs typeface="+mn-lt"/>
              </a:rPr>
              <a:t>莊家政 : </a:t>
            </a:r>
            <a:r>
              <a:rPr lang="zh-TW">
                <a:ea typeface="+mn-lt"/>
                <a:cs typeface="+mn-lt"/>
              </a:rPr>
              <a:t>AddRoundKey、</a:t>
            </a:r>
            <a:r>
              <a:rPr lang="zh-TW" altLang="en-US">
                <a:ea typeface="+mn-lt"/>
                <a:cs typeface="+mn-lt"/>
              </a:rPr>
              <a:t>MixColumns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3918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45BF7-CDB9-4D26-2754-C67E32A8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26301-9D77-C971-7DCF-1FAD6786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FIPS PUB 197(</a:t>
            </a:r>
            <a:r>
              <a:rPr lang="en-US" altLang="zh-TW">
                <a:hlinkClick r:id="rId2"/>
              </a:rPr>
              <a:t>https://csrc.nist.gov/pubs/fips/197/final</a:t>
            </a:r>
            <a:r>
              <a:rPr lang="en-US" altLang="zh-TW"/>
              <a:t>)</a:t>
            </a:r>
          </a:p>
          <a:p>
            <a:r>
              <a:rPr lang="en-US" altLang="zh-TW"/>
              <a:t>C++ implementation</a:t>
            </a:r>
            <a:r>
              <a:rPr lang="en-US" altLang="zh-TW">
                <a:hlinkClick r:id="rId3"/>
              </a:rPr>
              <a:t> https://github.com/SergeyBel/AES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7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896AC-E665-7B70-0D37-55C3B8E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Team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DD778-25C6-9C18-EE0F-B77F5DE7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Leader :  </a:t>
            </a:r>
            <a:r>
              <a:rPr lang="en-US" altLang="zh-TW">
                <a:ea typeface="新細明體"/>
              </a:rPr>
              <a:t>112061603 </a:t>
            </a:r>
            <a:r>
              <a:rPr lang="zh-TW" altLang="en-US">
                <a:ea typeface="+mn-lt"/>
                <a:cs typeface="+mn-lt"/>
              </a:rPr>
              <a:t>李柏叡</a:t>
            </a:r>
          </a:p>
          <a:p>
            <a:r>
              <a:rPr lang="zh-TW" altLang="en-US">
                <a:ea typeface="新細明體"/>
              </a:rPr>
              <a:t>Member1 : 112061621 </a:t>
            </a:r>
            <a:r>
              <a:rPr lang="zh-TW" altLang="en-US">
                <a:ea typeface="+mn-lt"/>
                <a:cs typeface="+mn-lt"/>
              </a:rPr>
              <a:t>貢暐家</a:t>
            </a:r>
          </a:p>
          <a:p>
            <a:r>
              <a:rPr lang="zh-TW">
                <a:ea typeface="+mn-lt"/>
                <a:cs typeface="+mn-lt"/>
              </a:rPr>
              <a:t>Member</a:t>
            </a:r>
            <a:r>
              <a:rPr lang="en-US" altLang="zh-TW">
                <a:ea typeface="+mn-lt"/>
                <a:cs typeface="+mn-lt"/>
              </a:rPr>
              <a:t>2</a:t>
            </a:r>
            <a:r>
              <a:rPr lang="zh-TW">
                <a:ea typeface="+mn-lt"/>
                <a:cs typeface="+mn-lt"/>
              </a:rPr>
              <a:t> : </a:t>
            </a:r>
            <a:r>
              <a:rPr lang="en-US" altLang="zh-TW">
                <a:ea typeface="+mn-lt"/>
                <a:cs typeface="+mn-lt"/>
              </a:rPr>
              <a:t>112061576 </a:t>
            </a:r>
            <a:r>
              <a:rPr lang="en-US" altLang="zh-TW" err="1">
                <a:ea typeface="+mn-lt"/>
                <a:cs typeface="+mn-lt"/>
              </a:rPr>
              <a:t>莊家政</a:t>
            </a:r>
            <a:endParaRPr lang="zh-TW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80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77157-5C60-ABA7-1855-39056CF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statement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739CB-60F1-EA0F-326C-C988488D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Purpose: AES-128(Advanced Encryption Standard) is a symmetric encryption algorithm that encrypts and decrypts data using a fixed-length key (128 bits). </a:t>
            </a:r>
          </a:p>
          <a:p>
            <a:r>
              <a:rPr lang="en-US" altLang="zh-TW">
                <a:ea typeface="新細明體"/>
              </a:rPr>
              <a:t>AES-128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can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used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protect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privacy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sensitive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data,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ensuring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security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during transmission and storage.</a:t>
            </a:r>
          </a:p>
          <a:p>
            <a:endParaRPr lang="en-US" altLang="zh-TW">
              <a:ea typeface="新細明體"/>
            </a:endParaRPr>
          </a:p>
          <a:p>
            <a:endParaRPr lang="zh-TW" altLang="en-US">
              <a:ea typeface="+mn-lt"/>
              <a:cs typeface="+mn-lt"/>
            </a:endParaRPr>
          </a:p>
          <a:p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36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3E74-267C-D68F-35C4-50D34EC9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5F8AA9-A2DF-A038-4E92-FA8BF3B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Background  Introduction : It can be traced back to 1997 when finding a new advanced encryption standard to replace the then-used Data Encryption Standard (DES). DES was considered insecure due to its 56-bit key length.</a:t>
            </a:r>
          </a:p>
          <a:p>
            <a:r>
              <a:rPr lang="en-US" altLang="zh-TW"/>
              <a:t>What FPGA platform to implement on : KV260</a:t>
            </a:r>
          </a:p>
          <a:p>
            <a:r>
              <a:rPr lang="en-US" altLang="zh-TW"/>
              <a:t>Target Specification : throughput, latency or area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8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9B76C-83A2-9833-8B8C-9F904728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scope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55D74-CBF1-52EE-F90C-B794D03E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System block diagram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4275B8-328B-9B9B-AD73-595FFB7B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3288"/>
            <a:ext cx="5971893" cy="2149104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A390780-3EE5-5B61-C10B-854E489B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31" y="2761488"/>
            <a:ext cx="5936269" cy="3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622CB-BCEB-4EC5-88ED-E04A8A92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input bytes to state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D996A64-AB03-4E8E-9D6A-2826C917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1"/>
          <a:stretch/>
        </p:blipFill>
        <p:spPr>
          <a:xfrm>
            <a:off x="671810" y="2013175"/>
            <a:ext cx="11073616" cy="4479700"/>
          </a:xfrm>
        </p:spPr>
      </p:pic>
    </p:spTree>
    <p:extLst>
      <p:ext uri="{BB962C8B-B14F-4D97-AF65-F5344CB8AC3E}">
        <p14:creationId xmlns:p14="http://schemas.microsoft.com/office/powerpoint/2010/main" val="147989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9440F-B382-40B5-AC7A-09F1968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structure of each round</a:t>
            </a:r>
            <a:endParaRPr lang="zh-TW" alt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12B76931-0C65-44AF-B01C-535C5D9F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17" y="1371334"/>
            <a:ext cx="5105400" cy="525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7BA0875-9F0C-4F5B-997B-3FC6D3BE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57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F5144-D256-41B2-A722-A0C7B97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SubBytes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1E9DA-333D-4FA4-8124-EEDF3D39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altLang="zh-TW" dirty="0"/>
              <a:t>Substitute each bytes according to the lookup table.</a:t>
            </a:r>
            <a:endParaRPr lang="zh-TW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0D8CF36A-0571-4766-8193-5269D5DB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71" y="1908110"/>
            <a:ext cx="8133378" cy="475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9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7F834-1CE0-4699-AFDF-DE765142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Lookup table for </a:t>
            </a:r>
            <a:r>
              <a:rPr lang="en-US" altLang="zh-TW" dirty="0" err="1"/>
              <a:t>SubBytes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BE4AC8-43D8-4B0B-AF53-4F802FD6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1283288"/>
            <a:ext cx="8369558" cy="5438033"/>
          </a:xfrm>
        </p:spPr>
      </p:pic>
    </p:spTree>
    <p:extLst>
      <p:ext uri="{BB962C8B-B14F-4D97-AF65-F5344CB8AC3E}">
        <p14:creationId xmlns:p14="http://schemas.microsoft.com/office/powerpoint/2010/main" val="246882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34e53b-100e-4e67-a712-03da834c35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64C696BF2174E46908502E21C0E1E54" ma:contentTypeVersion="9" ma:contentTypeDescription="建立新的文件。" ma:contentTypeScope="" ma:versionID="0075969ac860c01ccf5413388907671b">
  <xsd:schema xmlns:xsd="http://www.w3.org/2001/XMLSchema" xmlns:xs="http://www.w3.org/2001/XMLSchema" xmlns:p="http://schemas.microsoft.com/office/2006/metadata/properties" xmlns:ns3="3234e53b-100e-4e67-a712-03da834c35c4" xmlns:ns4="6636e574-2aa1-4b02-8fb4-10dd2bd475da" targetNamespace="http://schemas.microsoft.com/office/2006/metadata/properties" ma:root="true" ma:fieldsID="316c9bb4c64c5a480fa31a69976aa2ce" ns3:_="" ns4:_="">
    <xsd:import namespace="3234e53b-100e-4e67-a712-03da834c35c4"/>
    <xsd:import namespace="6636e574-2aa1-4b02-8fb4-10dd2bd475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4e53b-100e-4e67-a712-03da834c3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6e574-2aa1-4b02-8fb4-10dd2bd475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B6EEC-9113-499D-AFBF-31D606A3D26C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6636e574-2aa1-4b02-8fb4-10dd2bd475da"/>
    <ds:schemaRef ds:uri="3234e53b-100e-4e67-a712-03da834c35c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20BA97-D11C-45EA-9917-C5C2D1923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67215-9CB1-4DED-B264-7CD3350E3683}">
  <ds:schemaRefs>
    <ds:schemaRef ds:uri="3234e53b-100e-4e67-a712-03da834c35c4"/>
    <ds:schemaRef ds:uri="6636e574-2aa1-4b02-8fb4-10dd2bd475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441</Words>
  <Application>Microsoft Office PowerPoint</Application>
  <PresentationFormat>寬螢幕</PresentationFormat>
  <Paragraphs>61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Aptos</vt:lpstr>
      <vt:lpstr>Aptos Display</vt:lpstr>
      <vt:lpstr>Arial</vt:lpstr>
      <vt:lpstr>Calibri</vt:lpstr>
      <vt:lpstr>Office 佈景主題</vt:lpstr>
      <vt:lpstr>Final Project Proposal</vt:lpstr>
      <vt:lpstr>Team</vt:lpstr>
      <vt:lpstr>Problem statement</vt:lpstr>
      <vt:lpstr>Project scope</vt:lpstr>
      <vt:lpstr>Project scope</vt:lpstr>
      <vt:lpstr>Transform input bytes to state</vt:lpstr>
      <vt:lpstr>The structure of each round</vt:lpstr>
      <vt:lpstr>SubBytes</vt:lpstr>
      <vt:lpstr>Lookup table for SubBytes</vt:lpstr>
      <vt:lpstr>ShiftRows</vt:lpstr>
      <vt:lpstr>MixColumns</vt:lpstr>
      <vt:lpstr>AddRoundKey</vt:lpstr>
      <vt:lpstr>Key Expansion</vt:lpstr>
      <vt:lpstr>Complete AES-128 Encryption process</vt:lpstr>
      <vt:lpstr>Project scope</vt:lpstr>
      <vt:lpstr>Workflow</vt:lpstr>
      <vt:lpstr>Task distribution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李柏叡</dc:creator>
  <cp:lastModifiedBy>李柏叡</cp:lastModifiedBy>
  <cp:revision>2</cp:revision>
  <dcterms:created xsi:type="dcterms:W3CDTF">2024-04-28T15:14:26Z</dcterms:created>
  <dcterms:modified xsi:type="dcterms:W3CDTF">2024-04-30T20:33:42Z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0x010100E64C696BF2174E46908502E21C0E1E54</vt:lpwstr>
  </property>
</Properties>
</file>