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5" r:id="rId3"/>
    <p:sldId id="259" r:id="rId4"/>
    <p:sldId id="302" r:id="rId5"/>
    <p:sldId id="260" r:id="rId6"/>
    <p:sldId id="296" r:id="rId7"/>
    <p:sldId id="297" r:id="rId8"/>
    <p:sldId id="298" r:id="rId9"/>
    <p:sldId id="299" r:id="rId10"/>
    <p:sldId id="261" r:id="rId11"/>
    <p:sldId id="262" r:id="rId12"/>
    <p:sldId id="263" r:id="rId13"/>
    <p:sldId id="258" r:id="rId14"/>
    <p:sldId id="301" r:id="rId15"/>
    <p:sldId id="3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8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3E5-324A-499A-A371-C307D55F53E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448-8538-43EF-A131-C6EBD4C6E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6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3E5-324A-499A-A371-C307D55F53E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448-8538-43EF-A131-C6EBD4C6E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3E5-324A-499A-A371-C307D55F53E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448-8538-43EF-A131-C6EBD4C6E60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6722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3E5-324A-499A-A371-C307D55F53E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448-8538-43EF-A131-C6EBD4C6E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10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3E5-324A-499A-A371-C307D55F53E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448-8538-43EF-A131-C6EBD4C6E6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1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3E5-324A-499A-A371-C307D55F53E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448-8538-43EF-A131-C6EBD4C6E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12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3E5-324A-499A-A371-C307D55F53E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448-8538-43EF-A131-C6EBD4C6E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5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3E5-324A-499A-A371-C307D55F53E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448-8538-43EF-A131-C6EBD4C6E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1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3E5-324A-499A-A371-C307D55F53E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448-8538-43EF-A131-C6EBD4C6E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2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3E5-324A-499A-A371-C307D55F53E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448-8538-43EF-A131-C6EBD4C6E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6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3E5-324A-499A-A371-C307D55F53E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448-8538-43EF-A131-C6EBD4C6E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0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3E5-324A-499A-A371-C307D55F53E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448-8538-43EF-A131-C6EBD4C6E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3E5-324A-499A-A371-C307D55F53E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448-8538-43EF-A131-C6EBD4C6E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9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3E5-324A-499A-A371-C307D55F53E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448-8538-43EF-A131-C6EBD4C6E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3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3E5-324A-499A-A371-C307D55F53E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448-8538-43EF-A131-C6EBD4C6E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0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3E5-324A-499A-A371-C307D55F53E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C448-8538-43EF-A131-C6EBD4C6E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CF3E5-324A-499A-A371-C307D55F53E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65C448-8538-43EF-A131-C6EBD4C6E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1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medium.com/%E9%9B%BB%E8%85%A6%E8%A6%96%E8%A6%BA/%E9%82%8A%E7%B7%A3%E5%81%B5%E6%B8%AC-%E6%8B%89%E6%99%AE%E6%8B%89%E6%96%AF%E7%AE%97%E5%AD%90-laplacian-operator-ea877f1945a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25697-0DC8-40BA-ABDA-9289B246A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Sobel Filter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C702F6-73E2-4034-AA6F-C923914AD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第四組</a:t>
            </a:r>
            <a:endParaRPr lang="en-US" altLang="zh-TW" dirty="0"/>
          </a:p>
          <a:p>
            <a:r>
              <a:rPr lang="zh-TW" altLang="en-US" dirty="0"/>
              <a:t>組長 </a:t>
            </a:r>
            <a:r>
              <a:rPr lang="en-US" altLang="zh-TW" dirty="0"/>
              <a:t>:</a:t>
            </a:r>
            <a:r>
              <a:rPr lang="zh-TW" altLang="en-US" dirty="0"/>
              <a:t> 周聖平</a:t>
            </a:r>
            <a:endParaRPr lang="en-US" altLang="zh-TW" dirty="0"/>
          </a:p>
          <a:p>
            <a:r>
              <a:rPr lang="zh-TW" altLang="en-US" dirty="0"/>
              <a:t>組員 </a:t>
            </a:r>
            <a:r>
              <a:rPr lang="en-US" altLang="zh-TW" dirty="0"/>
              <a:t>:</a:t>
            </a:r>
            <a:r>
              <a:rPr lang="zh-TW" altLang="en-US" dirty="0"/>
              <a:t> 蔡以心 張煒侖 李承澔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25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E2E51-B1F3-4721-85FF-1306F2C9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Sobel Filter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7D21B5-3EF4-4DE1-B5D5-4AB5B4D8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9973"/>
            <a:ext cx="8876241" cy="4152702"/>
          </a:xfrm>
        </p:spPr>
        <p:txBody>
          <a:bodyPr/>
          <a:lstStyle/>
          <a:p>
            <a:r>
              <a:rPr lang="en-US" dirty="0"/>
              <a:t>Laplacian Operator</a:t>
            </a:r>
          </a:p>
          <a:p>
            <a:pPr lvl="1"/>
            <a:r>
              <a:rPr lang="zh-TW" altLang="en-US" dirty="0"/>
              <a:t>對</a:t>
            </a:r>
            <a:r>
              <a:rPr lang="en-US" altLang="zh-TW" dirty="0"/>
              <a:t>X</a:t>
            </a:r>
            <a:r>
              <a:rPr lang="zh-TW" altLang="en-US" dirty="0"/>
              <a:t>軸微分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zh-TW" altLang="en-US" dirty="0"/>
              <a:t>進行二次微分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令</a:t>
            </a:r>
            <a:r>
              <a:rPr lang="en-US" altLang="zh-TW" dirty="0"/>
              <a:t>x+1 = x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同理，對</a:t>
            </a:r>
            <a:r>
              <a:rPr lang="en-US" altLang="zh-TW" dirty="0"/>
              <a:t>Y</a:t>
            </a:r>
            <a:r>
              <a:rPr lang="zh-TW" altLang="en-US" dirty="0"/>
              <a:t>軸二次微分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合併兩個軸的二次微分得到</a:t>
            </a:r>
            <a:r>
              <a:rPr lang="en-US" altLang="zh-TW" dirty="0"/>
              <a:t>Laplacian Operator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23830D-4254-49F0-939E-9FB5DF65F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67" b="28256"/>
          <a:stretch/>
        </p:blipFill>
        <p:spPr>
          <a:xfrm>
            <a:off x="1433527" y="2718034"/>
            <a:ext cx="3553321" cy="3586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28E5D12-AAB7-43C5-AA97-8AFA3273A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29" y="4207768"/>
            <a:ext cx="4820323" cy="4477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64C4ECF-51CE-42C0-B494-20DFC2F95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429" y="4959163"/>
            <a:ext cx="4887007" cy="4191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038B66B-21FA-4E7D-B71D-CE81080FF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429" y="3521335"/>
            <a:ext cx="5144218" cy="44773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4367366-32F2-4B89-93B8-A08F28B971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8439" y="3578492"/>
            <a:ext cx="3458058" cy="33342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D3BC4DC-B04A-4742-A1E2-596A32567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3429" y="5854727"/>
            <a:ext cx="1839562" cy="33342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DC04B5A-F664-478F-9C7C-9F9FB8F7F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2991" y="5876992"/>
            <a:ext cx="5760126" cy="33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9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01009-F8D0-4195-B9DE-E81C214E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Laplacian Operator Mask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7518DB-FA7F-464A-A322-C860BC64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164"/>
            <a:ext cx="8596668" cy="3880773"/>
          </a:xfrm>
        </p:spPr>
        <p:txBody>
          <a:bodyPr/>
          <a:lstStyle/>
          <a:p>
            <a:r>
              <a:rPr lang="en-US" sz="2000" dirty="0"/>
              <a:t>Reference :</a:t>
            </a:r>
            <a:r>
              <a:rPr lang="en-US" dirty="0"/>
              <a:t> </a:t>
            </a:r>
            <a:r>
              <a:rPr lang="en-US" sz="2000" dirty="0">
                <a:hlinkClick r:id="rId2"/>
              </a:rPr>
              <a:t>https://medium.com/%E9%9B%BB%E8%85%A6%E8%A6%96%E8%A6%BA/%E9%82%8A%E7%B7%A3%E5%81%B5%E6%B8%AC-%E6%8B%89%E6%99%AE%E6%8B%89%E6%96%AF%E7%AE%97%E5%AD%90-laplacian-operator-ea877f1945a0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 descr="https://miro.medium.com/v2/resize:fit:560/1*1tChWPCagcmZDpYwr_K8LQ.png">
            <a:extLst>
              <a:ext uri="{FF2B5EF4-FFF2-40B4-BE49-F238E27FC236}">
                <a16:creationId xmlns:a16="http://schemas.microsoft.com/office/drawing/2014/main" id="{F5D0F073-42E3-49C5-A721-F7CE71A92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6" t="19941" r="20380" b="20393"/>
          <a:stretch/>
        </p:blipFill>
        <p:spPr bwMode="auto">
          <a:xfrm>
            <a:off x="2839585" y="3120787"/>
            <a:ext cx="3674379" cy="373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32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091FC-B75F-4F1D-97F7-986A537C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Sobel Operator Mask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9FBCE-CF93-4CE3-BF6F-46D24510D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sz="2000" dirty="0"/>
              <a:t>索伯算子對應到的面罩分為上圖的左右兩個，左邊負責偵測水平向的邊界，右邊負責偵測垂直向的邊界。所以 </a:t>
            </a:r>
            <a:r>
              <a:rPr lang="en-US" altLang="zh-TW" sz="2000" dirty="0"/>
              <a:t>A </a:t>
            </a:r>
            <a:r>
              <a:rPr lang="zh-TW" altLang="en-US" sz="2000" dirty="0"/>
              <a:t>表示輸入影像，</a:t>
            </a:r>
            <a:r>
              <a:rPr lang="en-US" altLang="zh-TW" sz="2000" dirty="0"/>
              <a:t>G </a:t>
            </a:r>
            <a:r>
              <a:rPr lang="zh-TW" altLang="en-US" sz="2000" dirty="0"/>
              <a:t>表示梯度，則公式如下：</a:t>
            </a:r>
            <a:endParaRPr lang="en-US" altLang="zh-TW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zh-TW" altLang="en-US" sz="1800" dirty="0"/>
              <a:t>與</a:t>
            </a:r>
            <a:r>
              <a:rPr lang="en-US" altLang="zh-TW" sz="1800" dirty="0"/>
              <a:t>Laplacian Operator</a:t>
            </a:r>
            <a:r>
              <a:rPr lang="zh-TW" altLang="en-US" sz="1800" dirty="0"/>
              <a:t>相比，</a:t>
            </a:r>
            <a:r>
              <a:rPr lang="en-US" altLang="zh-TW" sz="1800" dirty="0"/>
              <a:t>Sobel</a:t>
            </a:r>
          </a:p>
          <a:p>
            <a:pPr marL="0" indent="0">
              <a:buNone/>
            </a:pPr>
            <a:r>
              <a:rPr lang="en-US" sz="1800" dirty="0"/>
              <a:t>    Operator</a:t>
            </a:r>
            <a:r>
              <a:rPr lang="zh-TW" altLang="en-US" sz="1800" dirty="0"/>
              <a:t>對噪音容忍度更高，且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    可偵測邊緣方向性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841EB5-9C2C-4DBC-A595-861FD7B46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955" y="2899230"/>
            <a:ext cx="7182852" cy="33723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E5959CD-FC98-476B-B0B8-414A9E84D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93" y="2727823"/>
            <a:ext cx="3614562" cy="192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9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7C4B01-A51A-4970-B2B8-8E0B386D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E4E221-5DD7-4116-9105-DCB43703E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 </a:t>
            </a:r>
            <a:r>
              <a:rPr lang="en-US" altLang="zh-TW" dirty="0"/>
              <a:t>Code (</a:t>
            </a:r>
            <a:r>
              <a:rPr lang="en-US" altLang="zh-TW" dirty="0" err="1"/>
              <a:t>Testbench</a:t>
            </a:r>
            <a:r>
              <a:rPr lang="zh-TW" altLang="en-US" dirty="0"/>
              <a:t>、</a:t>
            </a:r>
            <a:r>
              <a:rPr lang="en-US" altLang="zh-TW" dirty="0" smtClean="0"/>
              <a:t>Algorithm) </a:t>
            </a:r>
            <a:r>
              <a:rPr lang="en-US" altLang="zh-TW" dirty="0"/>
              <a:t>-</a:t>
            </a:r>
            <a:r>
              <a:rPr lang="en-US" altLang="zh-TW" dirty="0" smtClean="0"/>
              <a:t> </a:t>
            </a:r>
            <a:r>
              <a:rPr lang="en-US" altLang="zh-TW" dirty="0"/>
              <a:t>5/19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/>
              <a:t>Laplacian Filter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/>
              <a:t>張煒</a:t>
            </a:r>
            <a:r>
              <a:rPr lang="zh-TW" altLang="en-US" dirty="0" smtClean="0"/>
              <a:t>侖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/>
              <a:t>Gaussian Filter – </a:t>
            </a:r>
            <a:r>
              <a:rPr lang="zh-TW" altLang="en-US" dirty="0" smtClean="0"/>
              <a:t>蔡以心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/>
              <a:t>Median </a:t>
            </a:r>
            <a:r>
              <a:rPr lang="en-US" altLang="zh-TW" dirty="0"/>
              <a:t>Filter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周聖平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/>
              <a:t>Integrate </a:t>
            </a:r>
            <a:r>
              <a:rPr lang="en-US" altLang="zh-TW" dirty="0"/>
              <a:t>- </a:t>
            </a:r>
            <a:r>
              <a:rPr lang="zh-TW" altLang="en-US" dirty="0"/>
              <a:t>李承</a:t>
            </a:r>
            <a:r>
              <a:rPr lang="zh-TW" altLang="en-US" dirty="0" smtClean="0"/>
              <a:t>澔</a:t>
            </a:r>
            <a:endParaRPr lang="en-US" altLang="zh-TW" dirty="0" smtClean="0"/>
          </a:p>
          <a:p>
            <a:r>
              <a:rPr lang="en-US" altLang="zh-TW" dirty="0" smtClean="0"/>
              <a:t>Kernel HLS implementation, Host implementation </a:t>
            </a:r>
            <a:r>
              <a:rPr lang="en-US" altLang="zh-TW" dirty="0"/>
              <a:t>-</a:t>
            </a:r>
            <a:r>
              <a:rPr lang="en-US" altLang="zh-TW" dirty="0" smtClean="0"/>
              <a:t> 5/26</a:t>
            </a:r>
          </a:p>
          <a:p>
            <a:pPr marL="914400" lvl="1" indent="-457200">
              <a:buAutoNum type="arabicPeriod"/>
            </a:pPr>
            <a:r>
              <a:rPr lang="en-US" altLang="zh-TW" dirty="0" smtClean="0"/>
              <a:t>Kernel(Caravel inputs the image to user </a:t>
            </a:r>
            <a:r>
              <a:rPr lang="en-US" altLang="zh-TW" dirty="0" err="1" smtClean="0"/>
              <a:t>prj</a:t>
            </a:r>
            <a:r>
              <a:rPr lang="en-US" altLang="zh-TW" dirty="0" smtClean="0"/>
              <a:t>) - </a:t>
            </a:r>
            <a:r>
              <a:rPr lang="zh-TW" altLang="en-US" dirty="0" smtClean="0"/>
              <a:t>周聖平、蔡以心</a:t>
            </a:r>
            <a:endParaRPr lang="en-US" altLang="zh-TW" dirty="0" smtClean="0"/>
          </a:p>
          <a:p>
            <a:pPr marL="914400" lvl="1" indent="-457200">
              <a:buAutoNum type="arabicPeriod"/>
            </a:pPr>
            <a:r>
              <a:rPr lang="en-US" altLang="zh-TW" dirty="0" smtClean="0"/>
              <a:t>Host(</a:t>
            </a:r>
            <a:r>
              <a:rPr lang="en-US" altLang="zh-TW" dirty="0" err="1" smtClean="0"/>
              <a:t>Recv</a:t>
            </a:r>
            <a:r>
              <a:rPr lang="en-US" altLang="zh-TW" dirty="0" smtClean="0"/>
              <a:t>. the output image from user </a:t>
            </a:r>
            <a:r>
              <a:rPr lang="en-US" altLang="zh-TW" dirty="0" err="1" smtClean="0"/>
              <a:t>prj</a:t>
            </a:r>
            <a:r>
              <a:rPr lang="en-US" altLang="zh-TW" dirty="0" smtClean="0"/>
              <a:t>) -</a:t>
            </a:r>
            <a:r>
              <a:rPr lang="zh-TW" altLang="en-US" dirty="0" smtClean="0"/>
              <a:t> 李</a:t>
            </a:r>
            <a:r>
              <a:rPr lang="zh-TW" altLang="en-US" dirty="0"/>
              <a:t>承</a:t>
            </a:r>
            <a:r>
              <a:rPr lang="zh-TW" altLang="en-US" dirty="0" smtClean="0"/>
              <a:t>澔</a:t>
            </a:r>
            <a:r>
              <a:rPr lang="zh-TW" altLang="en-US" dirty="0"/>
              <a:t>、</a:t>
            </a:r>
            <a:r>
              <a:rPr lang="zh-TW" altLang="en-US" dirty="0" smtClean="0"/>
              <a:t>張</a:t>
            </a:r>
            <a:r>
              <a:rPr lang="zh-TW" altLang="en-US" dirty="0"/>
              <a:t>煒</a:t>
            </a:r>
            <a:r>
              <a:rPr lang="zh-TW" altLang="en-US" dirty="0" smtClean="0"/>
              <a:t>侖</a:t>
            </a:r>
            <a:endParaRPr lang="en-US" altLang="zh-TW" dirty="0" smtClean="0"/>
          </a:p>
          <a:p>
            <a:r>
              <a:rPr lang="en-US" altLang="zh-TW" dirty="0" smtClean="0"/>
              <a:t>Individual Kernel FPGA validation/integration test - 6/11 </a:t>
            </a:r>
          </a:p>
          <a:p>
            <a:r>
              <a:rPr lang="en-US" altLang="zh-TW" dirty="0" smtClean="0"/>
              <a:t>Kernel </a:t>
            </a:r>
            <a:r>
              <a:rPr lang="en-US" altLang="zh-TW" dirty="0"/>
              <a:t>and Host Optimization -  </a:t>
            </a:r>
            <a:r>
              <a:rPr lang="en-US" altLang="zh-TW" dirty="0" smtClean="0"/>
              <a:t>6/18</a:t>
            </a:r>
            <a:endParaRPr lang="en-US" altLang="zh-TW" dirty="0"/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5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F00929-B123-4757-9378-FE1035EF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52CC45-6233-482A-8C77-1739A656C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400" dirty="0"/>
              <a:t>1.https://medium.com/@bob800530/python-gaussian-filter-%E6%A6%82%E5%BF%B5%E8%88%87%E5%AF%A6%E4%BD%9C-676aac52ea17</a:t>
            </a:r>
          </a:p>
          <a:p>
            <a:pPr marL="0" indent="0">
              <a:buNone/>
            </a:pPr>
            <a:r>
              <a:rPr lang="en-US" altLang="zh-TW" sz="1400" dirty="0"/>
              <a:t>2.https://www.researchgate.net/figure/Concept-of-median-filtering-in-image-processing_fig17_281534044</a:t>
            </a:r>
          </a:p>
          <a:p>
            <a:pPr marL="0" indent="0">
              <a:buNone/>
            </a:pPr>
            <a:r>
              <a:rPr lang="en-US" altLang="zh-TW" sz="1400" dirty="0"/>
              <a:t>3.https://www.computersciencebytes.com/sorting-algorithms/bubble-sort/</a:t>
            </a:r>
          </a:p>
          <a:p>
            <a:pPr marL="0" indent="0">
              <a:buNone/>
            </a:pPr>
            <a:r>
              <a:rPr lang="en-US" altLang="zh-TW" sz="1400" dirty="0"/>
              <a:t>4.https://oldmo860617.medium.com/js%E5%AD%B8%E8%B3%87%E6%96%99%E7%B5%90%E6%A7%8B%E8%88%87%E6%BC%94%E7%AE%97%E6%B3%95-2-%</a:t>
            </a:r>
            <a:r>
              <a:rPr lang="en-US" altLang="zh-TW" sz="1400" dirty="0" smtClean="0"/>
              <a:t>E5%90%88%E4%BD%B5%E6%8E%92%E5%BA%8F%E6%B3%95-merge-sort-cf1a8457c9e0</a:t>
            </a:r>
          </a:p>
          <a:p>
            <a:pPr marL="0" indent="0">
              <a:buNone/>
            </a:pPr>
            <a:r>
              <a:rPr lang="en-US" altLang="zh-TW" sz="1400" dirty="0" smtClean="0"/>
              <a:t>5. </a:t>
            </a:r>
            <a:r>
              <a:rPr lang="zh-TW" altLang="en-US" sz="1400" dirty="0" smtClean="0"/>
              <a:t>數位影像處理基礎</a:t>
            </a:r>
            <a:r>
              <a:rPr lang="en-US" altLang="zh-TW" sz="1400" dirty="0" smtClean="0"/>
              <a:t>(NTU)  </a:t>
            </a:r>
            <a:r>
              <a:rPr lang="en-US" altLang="zh-TW" sz="1400" dirty="0" smtClean="0"/>
              <a:t>Dr</a:t>
            </a:r>
            <a:r>
              <a:rPr lang="en-US" altLang="zh-TW" sz="1400" dirty="0"/>
              <a:t>. L. C. Chen (</a:t>
            </a:r>
            <a:r>
              <a:rPr lang="zh-TW" altLang="en-US" sz="1400" dirty="0"/>
              <a:t>陳亮嘉</a:t>
            </a:r>
            <a:r>
              <a:rPr lang="en-US" altLang="zh-TW" sz="1400" dirty="0"/>
              <a:t>)</a:t>
            </a:r>
            <a:endParaRPr lang="en-US" altLang="zh-TW" sz="1400" dirty="0"/>
          </a:p>
          <a:p>
            <a:pPr marL="0" indent="0">
              <a:buNone/>
            </a:pP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909159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362450" y="2838450"/>
            <a:ext cx="3089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Thank you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5002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2494" y="154259"/>
            <a:ext cx="10491908" cy="10372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199" y="1047405"/>
            <a:ext cx="10782993" cy="5336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Issue</a:t>
            </a:r>
            <a:r>
              <a:rPr lang="en-US" sz="2400" dirty="0"/>
              <a:t>: In Lab2.2, we implemented edge detection using a 1D derivative filter. However, </a:t>
            </a:r>
            <a:r>
              <a:rPr lang="en-US" sz="2400" dirty="0" smtClean="0"/>
              <a:t>the input image may have </a:t>
            </a:r>
            <a:r>
              <a:rPr lang="en-US" altLang="zh-TW" sz="2400" dirty="0"/>
              <a:t>different situations</a:t>
            </a:r>
            <a:r>
              <a:rPr lang="en-US" altLang="zh-TW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1. </a:t>
            </a:r>
            <a:r>
              <a:rPr lang="en-US" altLang="zh-TW" sz="2400" dirty="0"/>
              <a:t>Noise sources:</a:t>
            </a:r>
            <a:br>
              <a:rPr lang="en-US" altLang="zh-TW" sz="2400" dirty="0"/>
            </a:br>
            <a:r>
              <a:rPr lang="en-US" altLang="zh-TW" sz="2400" dirty="0" smtClean="0"/>
              <a:t>	Salt </a:t>
            </a:r>
            <a:r>
              <a:rPr lang="en-US" altLang="zh-TW" sz="2400" dirty="0"/>
              <a:t>and pepper </a:t>
            </a:r>
            <a:r>
              <a:rPr lang="en-US" altLang="zh-TW" sz="2400" dirty="0" smtClean="0"/>
              <a:t>noise :</a:t>
            </a:r>
            <a:r>
              <a:rPr lang="en-US" altLang="zh-TW" sz="2400" b="1" dirty="0" smtClean="0"/>
              <a:t>Median Filter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	Gaussian noise :</a:t>
            </a:r>
            <a:r>
              <a:rPr lang="en-US" altLang="zh-TW" sz="2400" b="1" dirty="0" smtClean="0"/>
              <a:t>Gaussian </a:t>
            </a:r>
            <a:r>
              <a:rPr lang="en-US" altLang="zh-TW" sz="2400" b="1" dirty="0"/>
              <a:t>Filter </a:t>
            </a:r>
            <a:endParaRPr lang="en-US" altLang="zh-TW" sz="2400" b="1" dirty="0" smtClean="0"/>
          </a:p>
          <a:p>
            <a:pPr marL="0" indent="0">
              <a:buNone/>
            </a:pPr>
            <a:r>
              <a:rPr lang="en-US" altLang="zh-TW" sz="2400" dirty="0" smtClean="0"/>
              <a:t>   2. Image </a:t>
            </a:r>
            <a:r>
              <a:rPr lang="en-US" altLang="zh-TW" sz="2400" dirty="0"/>
              <a:t>edges:</a:t>
            </a:r>
            <a:br>
              <a:rPr lang="en-US" altLang="zh-TW" sz="2400" dirty="0"/>
            </a:br>
            <a:r>
              <a:rPr lang="en-US" altLang="zh-TW" sz="2400" dirty="0" smtClean="0"/>
              <a:t>	</a:t>
            </a:r>
            <a:r>
              <a:rPr lang="en-US" altLang="zh-TW" sz="2400" dirty="0"/>
              <a:t>Significant edge variation (narrow transition band</a:t>
            </a:r>
            <a:r>
              <a:rPr lang="en-US" altLang="zh-TW" sz="2400" dirty="0" smtClean="0"/>
              <a:t>) :</a:t>
            </a:r>
            <a:r>
              <a:rPr lang="en-US" altLang="zh-TW" sz="2400" b="1" dirty="0" smtClean="0"/>
              <a:t>Sobel Filter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	Small </a:t>
            </a:r>
            <a:r>
              <a:rPr lang="en-US" altLang="zh-TW" sz="2400" dirty="0"/>
              <a:t>edge </a:t>
            </a:r>
            <a:r>
              <a:rPr lang="en-US" altLang="zh-TW" sz="2400" dirty="0" smtClean="0"/>
              <a:t>variation :</a:t>
            </a:r>
            <a:r>
              <a:rPr lang="en-US" altLang="zh-TW" sz="2400" b="1" dirty="0" smtClean="0"/>
              <a:t>Laplacian Filter</a:t>
            </a:r>
          </a:p>
          <a:p>
            <a:pPr marL="0" indent="0">
              <a:buNone/>
            </a:pPr>
            <a:endParaRPr lang="en-US" altLang="zh-TW" sz="2400" b="1" dirty="0" smtClean="0"/>
          </a:p>
          <a:p>
            <a:r>
              <a:rPr lang="en-US" sz="2400" dirty="0" smtClean="0"/>
              <a:t>Objective: </a:t>
            </a:r>
            <a:r>
              <a:rPr lang="en-US" altLang="zh-TW" sz="2400" dirty="0"/>
              <a:t>Therefore, in order to </a:t>
            </a:r>
            <a:r>
              <a:rPr lang="en-US" altLang="zh-TW" sz="2400" dirty="0" smtClean="0"/>
              <a:t>deal </a:t>
            </a:r>
            <a:r>
              <a:rPr lang="en-US" altLang="zh-TW" sz="2400" dirty="0"/>
              <a:t>with </a:t>
            </a:r>
            <a:r>
              <a:rPr lang="en-US" altLang="zh-TW" sz="2400" dirty="0" smtClean="0"/>
              <a:t>different </a:t>
            </a:r>
            <a:r>
              <a:rPr lang="en-US" altLang="zh-TW" sz="2400" dirty="0"/>
              <a:t>situations, we want to design a </a:t>
            </a:r>
            <a:r>
              <a:rPr lang="en-US" altLang="zh-TW" sz="2400" dirty="0" smtClean="0"/>
              <a:t>flexible filter.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492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2F5276-F7B5-433D-B110-87D0CC86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block diagram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2" y="1747603"/>
            <a:ext cx="10888595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5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87AE4-2306-4D42-A4BA-CDA403CD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 Specification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433513"/>
            <a:ext cx="921881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Goal </a:t>
            </a:r>
          </a:p>
          <a:p>
            <a:pPr lvl="1"/>
            <a:r>
              <a:rPr lang="en-US" altLang="zh-TW" sz="2400" dirty="0" smtClean="0"/>
              <a:t>Try </a:t>
            </a:r>
            <a:r>
              <a:rPr lang="en-US" altLang="zh-TW" sz="2400" dirty="0"/>
              <a:t>to share components as much as possible to reduce the area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Mode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smtClean="0"/>
              <a:t>Bypass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smtClean="0"/>
              <a:t>Sobel Filter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smtClean="0"/>
              <a:t>Laplacian Filter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smtClean="0"/>
              <a:t>Gaussian Filter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smtClean="0"/>
              <a:t>Median Filter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/>
              <a:t>Gaussian Filter </a:t>
            </a:r>
            <a:r>
              <a:rPr lang="en-US" altLang="zh-TW" sz="2400" dirty="0" smtClean="0"/>
              <a:t>	+ </a:t>
            </a:r>
            <a:r>
              <a:rPr lang="en-US" altLang="zh-TW" sz="2400" dirty="0"/>
              <a:t>Sobel Filter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/>
              <a:t>Median </a:t>
            </a:r>
            <a:r>
              <a:rPr lang="en-US" altLang="zh-TW" sz="2400" dirty="0" smtClean="0"/>
              <a:t>Filter 		+ </a:t>
            </a:r>
            <a:r>
              <a:rPr lang="en-US" altLang="zh-TW" sz="2400" dirty="0"/>
              <a:t>Sobel Filter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/>
              <a:t>Gaussian Filter </a:t>
            </a:r>
            <a:r>
              <a:rPr lang="en-US" altLang="zh-TW" sz="2400" dirty="0" smtClean="0"/>
              <a:t>	+ </a:t>
            </a:r>
            <a:r>
              <a:rPr lang="en-US" altLang="zh-TW" sz="2400" dirty="0"/>
              <a:t>Laplacian Filter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/>
              <a:t>Median Filter </a:t>
            </a:r>
            <a:r>
              <a:rPr lang="en-US" altLang="zh-TW" sz="2400" dirty="0" smtClean="0"/>
              <a:t>		+ </a:t>
            </a:r>
            <a:r>
              <a:rPr lang="en-US" altLang="zh-TW" sz="2400" dirty="0"/>
              <a:t>Laplacian Filter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TW" sz="2400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441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E4B55-E97F-4B35-93BA-B684FA4D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Denoise</a:t>
            </a:r>
            <a:r>
              <a:rPr lang="en-US" dirty="0" smtClean="0"/>
              <a:t> </a:t>
            </a:r>
            <a:r>
              <a:rPr lang="en-US" dirty="0" err="1"/>
              <a:t>Filiter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10C057-274C-4D49-80F1-99038152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Gaussian Filter</a:t>
            </a:r>
          </a:p>
          <a:p>
            <a:r>
              <a:rPr lang="en-US" sz="2400" dirty="0"/>
              <a:t>Median Filter</a:t>
            </a:r>
          </a:p>
          <a:p>
            <a:pPr lvl="1"/>
            <a:r>
              <a:rPr lang="en-US" sz="2000" dirty="0"/>
              <a:t>Bubble sort</a:t>
            </a:r>
          </a:p>
          <a:p>
            <a:pPr lvl="1"/>
            <a:r>
              <a:rPr lang="en-US" sz="2000" dirty="0"/>
              <a:t>Merge sort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1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3A928-8799-4B71-A80C-75DDD439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Gaussian Filter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BB29B-8AE8-4D7C-AB4A-BD998EFE1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</a:t>
            </a:r>
            <a:r>
              <a:rPr lang="zh-TW" altLang="en-US" dirty="0"/>
              <a:t>維高斯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</a:t>
            </a:r>
            <a:r>
              <a:rPr lang="zh-TW" altLang="en-US" dirty="0"/>
              <a:t>維高斯中心點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  <a:r>
              <a:rPr lang="zh-TW" altLang="en-US" dirty="0"/>
              <a:t>假設為</a:t>
            </a:r>
            <a:r>
              <a:rPr lang="en-US" altLang="zh-TW" dirty="0"/>
              <a:t>(0,0)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近似結果</a:t>
            </a:r>
          </a:p>
        </p:txBody>
      </p:sp>
      <p:pic>
        <p:nvPicPr>
          <p:cNvPr id="4" name="Picture 2" descr="https://miro.medium.com/v2/resize:fit:305/1*RJpQtrtRrOy2C1bvnZeYZA.png">
            <a:extLst>
              <a:ext uri="{FF2B5EF4-FFF2-40B4-BE49-F238E27FC236}">
                <a16:creationId xmlns:a16="http://schemas.microsoft.com/office/drawing/2014/main" id="{9937C025-0A5F-4C4C-B2FE-8054D4DDD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793" y="1690688"/>
            <a:ext cx="3098413" cy="9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miro.medium.com/v2/resize:fit:324/1*xS_sqenLZFDuGAdST2mIpw.png">
            <a:extLst>
              <a:ext uri="{FF2B5EF4-FFF2-40B4-BE49-F238E27FC236}">
                <a16:creationId xmlns:a16="http://schemas.microsoft.com/office/drawing/2014/main" id="{848BF2A2-2B14-4129-8310-8CA7315F6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1" y="3429000"/>
            <a:ext cx="24669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miro.medium.com/v2/resize:fit:199/1*YglKeZTo6RlGPthPSjmBHw.png">
            <a:extLst>
              <a:ext uri="{FF2B5EF4-FFF2-40B4-BE49-F238E27FC236}">
                <a16:creationId xmlns:a16="http://schemas.microsoft.com/office/drawing/2014/main" id="{14559D5F-02AD-49D2-80AA-0D944E424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0" y="5297608"/>
            <a:ext cx="15144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08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0478F0-C0AC-45BD-BB3C-A939C482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Medium filter</a:t>
            </a:r>
            <a:endParaRPr lang="zh-TW" altLang="en-US" dirty="0"/>
          </a:p>
        </p:txBody>
      </p:sp>
      <p:pic>
        <p:nvPicPr>
          <p:cNvPr id="2052" name="Picture 4" descr="5: Concept of median filtering in image processing. ">
            <a:extLst>
              <a:ext uri="{FF2B5EF4-FFF2-40B4-BE49-F238E27FC236}">
                <a16:creationId xmlns:a16="http://schemas.microsoft.com/office/drawing/2014/main" id="{3A6860ED-382C-4474-A6E6-D6483DABAC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475" y="1977231"/>
            <a:ext cx="66008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5: Concept of median filtering in image processing. ">
            <a:extLst>
              <a:ext uri="{FF2B5EF4-FFF2-40B4-BE49-F238E27FC236}">
                <a16:creationId xmlns:a16="http://schemas.microsoft.com/office/drawing/2014/main" id="{09B26E58-6893-4DEE-8866-958960FF4A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3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E097C-ADB3-43C8-A73F-205DA9D6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Medium filter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DD2557-5D49-47E9-AD09-C4D4B465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1026" name="Picture 2" descr="Bubble Sort - COMPUTER SCIENCE BYTESCOMPUTER SCIENCE BYTES">
            <a:extLst>
              <a:ext uri="{FF2B5EF4-FFF2-40B4-BE49-F238E27FC236}">
                <a16:creationId xmlns:a16="http://schemas.microsoft.com/office/drawing/2014/main" id="{0974D520-E133-4858-BD51-4A4A2903B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2767013"/>
            <a:ext cx="52959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24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E097C-ADB3-43C8-A73F-205DA9D6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Medium filter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DD2557-5D49-47E9-AD09-C4D4B465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050" name="Picture 2" descr="https://miro.medium.com/v2/resize:fit:700/1*61Mf0zjVfd1s3_SzUNGxPA.png">
            <a:extLst>
              <a:ext uri="{FF2B5EF4-FFF2-40B4-BE49-F238E27FC236}">
                <a16:creationId xmlns:a16="http://schemas.microsoft.com/office/drawing/2014/main" id="{C7FBB1A2-9476-4CDC-8285-288334720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424113"/>
            <a:ext cx="66675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80830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</TotalTime>
  <Words>361</Words>
  <Application>Microsoft Office PowerPoint</Application>
  <PresentationFormat>寬螢幕</PresentationFormat>
  <Paragraphs>106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Trebuchet MS</vt:lpstr>
      <vt:lpstr>Wingdings 3</vt:lpstr>
      <vt:lpstr>多面向</vt:lpstr>
      <vt:lpstr>Sobel Filter</vt:lpstr>
      <vt:lpstr>PowerPoint 簡報</vt:lpstr>
      <vt:lpstr>System block diagram</vt:lpstr>
      <vt:lpstr>Target Specification </vt:lpstr>
      <vt:lpstr>Denoise Filiter</vt:lpstr>
      <vt:lpstr>Gaussian Filter</vt:lpstr>
      <vt:lpstr>Medium filter</vt:lpstr>
      <vt:lpstr>Medium filter</vt:lpstr>
      <vt:lpstr>Medium filter</vt:lpstr>
      <vt:lpstr>Sobel Filter</vt:lpstr>
      <vt:lpstr>Laplacian Operator Mask</vt:lpstr>
      <vt:lpstr>Sobel Operator Mask</vt:lpstr>
      <vt:lpstr>Workflow</vt:lpstr>
      <vt:lpstr>Reference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Sobel Filter</dc:title>
  <dc:creator>SHAN-JU</dc:creator>
  <cp:lastModifiedBy>Admin</cp:lastModifiedBy>
  <cp:revision>51</cp:revision>
  <dcterms:created xsi:type="dcterms:W3CDTF">2024-04-30T07:22:28Z</dcterms:created>
  <dcterms:modified xsi:type="dcterms:W3CDTF">2024-04-30T16:09:18Z</dcterms:modified>
</cp:coreProperties>
</file>