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11089650" r:id="rId5"/>
    <p:sldId id="11089651" r:id="rId6"/>
    <p:sldId id="11089652" r:id="rId7"/>
    <p:sldId id="11089649" r:id="rId8"/>
    <p:sldId id="11089653" r:id="rId9"/>
    <p:sldId id="11089655" r:id="rId10"/>
    <p:sldId id="11089656" r:id="rId11"/>
    <p:sldId id="11089657" r:id="rId12"/>
    <p:sldId id="11089658" r:id="rId13"/>
    <p:sldId id="11089659" r:id="rId14"/>
    <p:sldId id="296" r:id="rId15"/>
    <p:sldId id="11089654" r:id="rId16"/>
    <p:sldId id="291" r:id="rId17"/>
    <p:sldId id="292" r:id="rId18"/>
    <p:sldId id="293" r:id="rId19"/>
    <p:sldId id="294" r:id="rId20"/>
    <p:sldId id="295" r:id="rId21"/>
    <p:sldId id="297" r:id="rId22"/>
    <p:sldId id="268" r:id="rId23"/>
    <p:sldId id="298" r:id="rId24"/>
    <p:sldId id="270" r:id="rId25"/>
    <p:sldId id="285" r:id="rId26"/>
    <p:sldId id="286" r:id="rId27"/>
    <p:sldId id="287" r:id="rId28"/>
    <p:sldId id="11089644" r:id="rId29"/>
    <p:sldId id="299" r:id="rId30"/>
    <p:sldId id="265" r:id="rId31"/>
    <p:sldId id="288" r:id="rId32"/>
    <p:sldId id="289" r:id="rId33"/>
    <p:sldId id="11089640" r:id="rId34"/>
    <p:sldId id="11089641" r:id="rId35"/>
    <p:sldId id="11089642" r:id="rId36"/>
    <p:sldId id="11089643" r:id="rId37"/>
    <p:sldId id="266" r:id="rId38"/>
    <p:sldId id="290" r:id="rId39"/>
    <p:sldId id="11089660" r:id="rId40"/>
    <p:sldId id="260" r:id="rId41"/>
    <p:sldId id="269" r:id="rId42"/>
    <p:sldId id="271" r:id="rId43"/>
    <p:sldId id="11089648" r:id="rId44"/>
    <p:sldId id="11089645" r:id="rId45"/>
    <p:sldId id="11089646" r:id="rId46"/>
    <p:sldId id="11089647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11089661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85935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74645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438718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5548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876425"/>
            <a:ext cx="4438650" cy="365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304396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22757" y="1876425"/>
            <a:ext cx="44386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29060" y="1876425"/>
            <a:ext cx="443865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9060" y="594247"/>
            <a:ext cx="8642646" cy="535531"/>
          </a:xfrm>
        </p:spPr>
        <p:txBody>
          <a:bodyPr/>
          <a:lstStyle>
            <a:lvl1pPr algn="l">
              <a:defRPr sz="28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880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757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0613411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8751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428751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6" hasCustomPrompt="1"/>
          </p:nvPr>
        </p:nvSpPr>
        <p:spPr>
          <a:xfrm>
            <a:off x="1428751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214792863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2" y="496813"/>
            <a:ext cx="9239461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511363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1" y="496813"/>
            <a:ext cx="923946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372286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1960220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366785"/>
            <a:ext cx="2092113" cy="252307"/>
          </a:xfrm>
          <a:prstGeom prst="rect">
            <a:avLst/>
          </a:prstGeom>
        </p:spPr>
      </p:pic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287623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1" name="矩形 10"/>
          <p:cNvSpPr/>
          <p:nvPr userDrawn="1"/>
        </p:nvSpPr>
        <p:spPr>
          <a:xfrm>
            <a:off x="406883" y="37752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729900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126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575976"/>
            <a:ext cx="2092113" cy="252307"/>
          </a:xfrm>
          <a:prstGeom prst="rect">
            <a:avLst/>
          </a:prstGeom>
        </p:spPr>
      </p:pic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矩形 11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0560147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矩形 8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20775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4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苹方 粗体" panose="020B0600000000000000" pitchFamily="34" charset="-122"/>
          <a:ea typeface="苹方 粗体" panose="020B0600000000000000" pitchFamily="34" charset="-122"/>
          <a:cs typeface="苹方 粗体" panose="020B0600000000000000" pitchFamily="34" charset="-122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aravel-soc_fpga-lab/blob/main/lab-fir/bram/bram11.v" TargetMode="External"/><Relationship Id="rId2" Type="http://schemas.openxmlformats.org/officeDocument/2006/relationships/hyperlink" Target="https://github.com/bol-edu/caravel-soc_fpga-lab/blob/main/lab-fir/fir/rtl/fir.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course-lab_2/blob/2022.1/hls_FIRN11Stream/FIR.cpp" TargetMode="External"/><Relationship Id="rId2" Type="http://schemas.openxmlformats.org/officeDocument/2006/relationships/hyperlink" Target="https://github.com/bol-edu/course-lab_2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XRT/master/html/xrt_kernel_executions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hyperlink" Target="https://www.xilinx.com/support/documentation/sw_manuals/xilinx2018_3/ug902-vivado-high-level-synthesis.pdf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ocs.xilinx.com/r/en-US/ug1393-vitis-application-acceleration/Control-Requirements-for-XRT-Managed-Kernels" TargetMode="Externa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bol-edu/course-lab_2/blob/2022.1/hls_FIRN11Stream/FIR.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3D0D-B4A2-1431-939E-D55F28B9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Soc Design</a:t>
            </a:r>
            <a:endParaRPr lang="zh-TW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C10E-B1DC-4111-C62E-BE3E09D56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 Workbook (lab_3)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01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DA231-E288-E653-30C5-26EF1582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9132-9B35-9C33-3B77-5018D82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Step#4 : Possible Improvement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74D5-C11A-0686-8190-77FCDECF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will consider adding some buffer on the X-input and Y-output.</a:t>
            </a:r>
          </a:p>
          <a:p>
            <a:r>
              <a:rPr lang="en-US" altLang="zh-TW" dirty="0"/>
              <a:t>To improve speed, you will consider adding a pipeline on Multiplier.</a:t>
            </a:r>
          </a:p>
          <a:p>
            <a:pPr lvl="1"/>
            <a:r>
              <a:rPr lang="en-US" altLang="zh-TW" dirty="0"/>
              <a:t>Using </a:t>
            </a:r>
            <a:r>
              <a:rPr lang="en-US" altLang="zh-TW" dirty="0" err="1"/>
              <a:t>Vivado</a:t>
            </a:r>
            <a:r>
              <a:rPr lang="en-US" altLang="zh-TW" dirty="0"/>
              <a:t> IP generator, and incorporate the IP into your design 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006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3840820"/>
          </a:xfrm>
        </p:spPr>
        <p:txBody>
          <a:bodyPr>
            <a:normAutofit/>
          </a:bodyPr>
          <a:lstStyle/>
          <a:p>
            <a:r>
              <a:rPr lang="en-US" dirty="0"/>
              <a:t>You will implement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fir.v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dirty="0"/>
              <a:t>( design )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fir_tb.v</a:t>
            </a:r>
            <a:r>
              <a:rPr lang="en-US" dirty="0"/>
              <a:t>  (testbench)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Lab </a:t>
            </a:r>
            <a:r>
              <a:rPr lang="en-US" sz="3100" dirty="0" err="1"/>
              <a:t>Github</a:t>
            </a:r>
            <a:r>
              <a:rPr lang="en-US" sz="3100" dirty="0"/>
              <a:t>: </a:t>
            </a:r>
            <a:br>
              <a:rPr lang="en-US" sz="3100" dirty="0"/>
            </a:br>
            <a:r>
              <a:rPr lang="en-US" sz="3100" dirty="0">
                <a:hlinkClick r:id="rId2"/>
              </a:rPr>
              <a:t>https://github.com/bol-edu/caravel-soc_fpga-lab/tree/main/lab-fir</a:t>
            </a:r>
            <a:r>
              <a:rPr lang="en-US" sz="3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BD1E-CE11-7B27-885D-3B8070CE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103437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Background ( AXI )</a:t>
            </a:r>
            <a:br>
              <a:rPr lang="en-US" altLang="zh-TW" b="1" dirty="0">
                <a:latin typeface="+mn-lt"/>
              </a:rPr>
            </a:br>
            <a:r>
              <a:rPr lang="en-US" altLang="zh-TW" b="1" dirty="0">
                <a:latin typeface="+mn-lt"/>
              </a:rPr>
              <a:t>Refer to lecture: Interconnect - </a:t>
            </a:r>
            <a:r>
              <a:rPr lang="en-US" altLang="zh-TW" b="1" dirty="0" err="1">
                <a:latin typeface="+mn-lt"/>
              </a:rPr>
              <a:t>axi</a:t>
            </a:r>
            <a:endParaRPr lang="zh-TW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752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FIR module interface (AXI-Lite, AXI-Stream)</a:t>
            </a:r>
            <a:endParaRPr lang="zh-TW" altLang="en-US" b="1" dirty="0">
              <a:latin typeface="+mn-lt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AXI-lite: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BRAM Interface: Synchronous read/write</a:t>
            </a:r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AXI4-Lite Read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AXI4-Lite Write Transaction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AXI4-Stream Transfer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Transfer Handshake : TVALID, TREADY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asserted, it must remain asserted until the handshake 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739647" cy="610786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+mn-lt"/>
              </a:rPr>
              <a:t>You are given the module header</a:t>
            </a:r>
            <a:endParaRPr lang="zh-TW" altLang="en-US" sz="3600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802"/>
            <a:ext cx="6739646" cy="13212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Use simplified AXI-lite and AXI-stream protocol, interface defined in the module.</a:t>
            </a:r>
          </a:p>
          <a:p>
            <a:r>
              <a:rPr lang="en-US" altLang="zh-TW" sz="2400" dirty="0"/>
              <a:t>Use parameter for resource allocation.</a:t>
            </a:r>
          </a:p>
          <a:p>
            <a:r>
              <a:rPr lang="en-US" altLang="zh-CN" sz="2400" dirty="0" err="1"/>
              <a:t>bram</a:t>
            </a:r>
            <a:r>
              <a:rPr lang="en-US" altLang="zh-CN" sz="2400" dirty="0"/>
              <a:t> model</a:t>
            </a:r>
            <a:endParaRPr lang="en-US" altLang="zh-TW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F4B7F-B7D2-B681-7334-8C4A951B82B4}"/>
              </a:ext>
            </a:extLst>
          </p:cNvPr>
          <p:cNvSpPr txBox="1"/>
          <p:nvPr/>
        </p:nvSpPr>
        <p:spPr>
          <a:xfrm>
            <a:off x="4036979" y="3141429"/>
            <a:ext cx="354086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/>
              <a:t>   // </a:t>
            </a:r>
            <a:r>
              <a:rPr lang="en-US" altLang="zh-TW" sz="1400" b="1" dirty="0" err="1"/>
              <a:t>axi</a:t>
            </a:r>
            <a:r>
              <a:rPr lang="en-US" altLang="zh-TW" sz="1400" b="1" dirty="0"/>
              <a:t>-lite for configuration, tap-RAM</a:t>
            </a:r>
          </a:p>
          <a:p>
            <a:r>
              <a:rPr lang="en-US" altLang="zh-TW" sz="1400" dirty="0"/>
              <a:t>   output  wire                     </a:t>
            </a:r>
            <a:r>
              <a:rPr lang="en-US" altLang="zh-TW" sz="1400" dirty="0" err="1"/>
              <a:t>awready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wready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awvalid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[(pADDR_WIDTH-1):0] </a:t>
            </a:r>
            <a:r>
              <a:rPr lang="en-US" altLang="zh-TW" sz="1400" dirty="0" err="1"/>
              <a:t>awaddr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wvalid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[(pDATA_WIDTH-1):0] </a:t>
            </a:r>
            <a:r>
              <a:rPr lang="en-US" altLang="zh-TW" sz="1400" dirty="0" err="1"/>
              <a:t>wdata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arready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rready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arvalid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[(pADDR_WIDTH-1):0] </a:t>
            </a:r>
            <a:r>
              <a:rPr lang="en-US" altLang="zh-TW" sz="1400" dirty="0" err="1"/>
              <a:t>araddr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rvalid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[(pDATA_WIDTH-1):0] </a:t>
            </a:r>
            <a:r>
              <a:rPr lang="en-US" altLang="zh-TW" sz="1400" dirty="0" err="1"/>
              <a:t>rdata</a:t>
            </a:r>
            <a:r>
              <a:rPr lang="en-US" altLang="zh-TW" sz="1400" dirty="0"/>
              <a:t>, </a:t>
            </a:r>
            <a:endParaRPr lang="zh-TW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C53BE-0D28-46BD-F944-67BB4A4E137A}"/>
              </a:ext>
            </a:extLst>
          </p:cNvPr>
          <p:cNvSpPr txBox="1"/>
          <p:nvPr/>
        </p:nvSpPr>
        <p:spPr>
          <a:xfrm>
            <a:off x="7986408" y="285450"/>
            <a:ext cx="3707859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/>
              <a:t>    // </a:t>
            </a:r>
            <a:r>
              <a:rPr lang="en-US" altLang="zh-TW" sz="1400" b="1" dirty="0" err="1"/>
              <a:t>axi</a:t>
            </a:r>
            <a:r>
              <a:rPr lang="en-US" altLang="zh-TW" sz="1400" b="1" dirty="0"/>
              <a:t>-stream slave for X[n] input – SS bus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ss_tvalid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input   wire [(pDATA_WIDTH-1):0] </a:t>
            </a:r>
            <a:r>
              <a:rPr lang="en-US" altLang="zh-TW" sz="1400" dirty="0" err="1"/>
              <a:t>ss_tdata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input   wire                     </a:t>
            </a:r>
            <a:r>
              <a:rPr lang="en-US" altLang="zh-TW" sz="1400" dirty="0" err="1"/>
              <a:t>ss_tlast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ss_tready</a:t>
            </a:r>
            <a:r>
              <a:rPr lang="en-US" altLang="zh-TW" sz="1400" dirty="0"/>
              <a:t>, </a:t>
            </a:r>
            <a:endParaRPr lang="zh-TW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1F15A-B192-EFCA-3C90-193A700DE804}"/>
              </a:ext>
            </a:extLst>
          </p:cNvPr>
          <p:cNvSpPr txBox="1"/>
          <p:nvPr/>
        </p:nvSpPr>
        <p:spPr>
          <a:xfrm>
            <a:off x="8033423" y="1590631"/>
            <a:ext cx="3725693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/>
              <a:t>   // </a:t>
            </a:r>
            <a:r>
              <a:rPr lang="en-US" altLang="zh-TW" sz="1400" b="1" dirty="0" err="1"/>
              <a:t>axi</a:t>
            </a:r>
            <a:r>
              <a:rPr lang="en-US" altLang="zh-TW" sz="1400" b="1" dirty="0"/>
              <a:t>-stream master for Y[n] output – SM bus</a:t>
            </a:r>
          </a:p>
          <a:p>
            <a:r>
              <a:rPr lang="en-US" altLang="zh-TW" sz="1400" dirty="0"/>
              <a:t>   input   wire                     </a:t>
            </a:r>
            <a:r>
              <a:rPr lang="en-US" altLang="zh-TW" sz="1400" dirty="0" err="1"/>
              <a:t>sm_tready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sm_tvalid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output  wire [(pDATA_WIDTH-1):0] </a:t>
            </a:r>
            <a:r>
              <a:rPr lang="en-US" altLang="zh-TW" sz="1400" dirty="0" err="1"/>
              <a:t>sm_tdata</a:t>
            </a:r>
            <a:r>
              <a:rPr lang="en-US" altLang="zh-TW" sz="1400" dirty="0"/>
              <a:t>, 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sm_tlast</a:t>
            </a:r>
            <a:r>
              <a:rPr lang="en-US" altLang="zh-TW" sz="1400" dirty="0"/>
              <a:t>, </a:t>
            </a:r>
            <a:endParaRPr lang="zh-TW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2A10E-DF41-A26B-527E-5FA4A0589D1F}"/>
              </a:ext>
            </a:extLst>
          </p:cNvPr>
          <p:cNvSpPr txBox="1"/>
          <p:nvPr/>
        </p:nvSpPr>
        <p:spPr>
          <a:xfrm>
            <a:off x="8033423" y="2895812"/>
            <a:ext cx="367867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/>
              <a:t>// </a:t>
            </a:r>
            <a:r>
              <a:rPr lang="en-US" altLang="zh-TW" sz="1400" b="1" dirty="0" err="1"/>
              <a:t>bram</a:t>
            </a:r>
            <a:r>
              <a:rPr lang="en-US" altLang="zh-TW" sz="1400" b="1" dirty="0"/>
              <a:t> for tap RAM</a:t>
            </a:r>
          </a:p>
          <a:p>
            <a:r>
              <a:rPr lang="en-US" altLang="zh-TW" sz="1400" dirty="0"/>
              <a:t>    output  wire [3:0]               </a:t>
            </a:r>
            <a:r>
              <a:rPr lang="en-US" altLang="zh-TW" sz="1400" dirty="0" err="1"/>
              <a:t>tap_WE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tap_EN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[(pDATA_WIDTH-1):0] </a:t>
            </a:r>
            <a:r>
              <a:rPr lang="en-US" altLang="zh-TW" sz="1400" dirty="0" err="1"/>
              <a:t>tap_Di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[(pADDR_WIDTH-1):0] </a:t>
            </a:r>
            <a:r>
              <a:rPr lang="en-US" altLang="zh-TW" sz="1400" dirty="0" err="1"/>
              <a:t>tap_A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[(pDATA_WIDTH-1):0] </a:t>
            </a:r>
            <a:r>
              <a:rPr lang="en-US" altLang="zh-TW" sz="1400" dirty="0" err="1"/>
              <a:t>tap_Do</a:t>
            </a:r>
            <a:r>
              <a:rPr lang="en-US" altLang="zh-TW" sz="1400" dirty="0"/>
              <a:t>,</a:t>
            </a:r>
            <a:endParaRPr lang="zh-TW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4D56A-4B48-0083-68ED-1738A4976D16}"/>
              </a:ext>
            </a:extLst>
          </p:cNvPr>
          <p:cNvSpPr txBox="1"/>
          <p:nvPr/>
        </p:nvSpPr>
        <p:spPr>
          <a:xfrm>
            <a:off x="8056930" y="4416437"/>
            <a:ext cx="367867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b="1" dirty="0"/>
              <a:t>// </a:t>
            </a:r>
            <a:r>
              <a:rPr lang="en-US" altLang="zh-TW" sz="1400" b="1" dirty="0" err="1"/>
              <a:t>bram</a:t>
            </a:r>
            <a:r>
              <a:rPr lang="en-US" altLang="zh-TW" sz="1400" b="1" dirty="0"/>
              <a:t> for data RAM</a:t>
            </a:r>
          </a:p>
          <a:p>
            <a:r>
              <a:rPr lang="en-US" altLang="zh-TW" sz="1400" dirty="0"/>
              <a:t>    output  wire [3:0]               </a:t>
            </a:r>
            <a:r>
              <a:rPr lang="en-US" altLang="zh-TW" sz="1400" dirty="0" err="1"/>
              <a:t>data_WE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                    </a:t>
            </a:r>
            <a:r>
              <a:rPr lang="en-US" altLang="zh-TW" sz="1400" dirty="0" err="1"/>
              <a:t>data_EN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[(pDATA_WIDTH-1):0] </a:t>
            </a:r>
            <a:r>
              <a:rPr lang="en-US" altLang="zh-TW" sz="1400" dirty="0" err="1"/>
              <a:t>data_Di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output  wire [(pADDR_WIDTH-1):0] </a:t>
            </a:r>
            <a:r>
              <a:rPr lang="en-US" altLang="zh-TW" sz="1400" dirty="0" err="1"/>
              <a:t>data_A</a:t>
            </a:r>
            <a:r>
              <a:rPr lang="en-US" altLang="zh-TW" sz="1400" dirty="0"/>
              <a:t>,</a:t>
            </a:r>
          </a:p>
          <a:p>
            <a:r>
              <a:rPr lang="en-US" altLang="zh-TW" sz="1400" dirty="0"/>
              <a:t>    input   wire [(pDATA_WIDTH-1):0] </a:t>
            </a:r>
            <a:r>
              <a:rPr lang="en-US" altLang="zh-TW" sz="1400" dirty="0" err="1"/>
              <a:t>data_Do</a:t>
            </a:r>
            <a:r>
              <a:rPr lang="en-US" altLang="zh-TW" sz="1400" dirty="0"/>
              <a:t>,</a:t>
            </a:r>
            <a:endParaRPr lang="zh-TW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63020-CE6B-0889-4BDF-687D7A9A5F77}"/>
              </a:ext>
            </a:extLst>
          </p:cNvPr>
          <p:cNvSpPr txBox="1"/>
          <p:nvPr/>
        </p:nvSpPr>
        <p:spPr>
          <a:xfrm>
            <a:off x="887648" y="3141429"/>
            <a:ext cx="2897222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module fir </a:t>
            </a:r>
          </a:p>
          <a:p>
            <a:r>
              <a:rPr lang="en-US" altLang="zh-TW" sz="1400" dirty="0"/>
              <a:t>#(  parameter </a:t>
            </a:r>
            <a:r>
              <a:rPr lang="en-US" altLang="zh-TW" sz="1400" dirty="0" err="1"/>
              <a:t>pADDR_WIDTH</a:t>
            </a:r>
            <a:r>
              <a:rPr lang="en-US" altLang="zh-TW" sz="1400" dirty="0"/>
              <a:t> = 12,</a:t>
            </a:r>
          </a:p>
          <a:p>
            <a:r>
              <a:rPr lang="en-US" altLang="zh-TW" sz="1400" dirty="0"/>
              <a:t>      parameter </a:t>
            </a:r>
            <a:r>
              <a:rPr lang="en-US" altLang="zh-TW" sz="1400" dirty="0" err="1"/>
              <a:t>pDATA_WIDTH</a:t>
            </a:r>
            <a:r>
              <a:rPr lang="en-US" altLang="zh-TW" sz="1400" dirty="0"/>
              <a:t> = 32,</a:t>
            </a:r>
          </a:p>
          <a:p>
            <a:r>
              <a:rPr lang="en-US" altLang="zh-TW" sz="1400" b="1" dirty="0"/>
              <a:t>      parameter </a:t>
            </a:r>
            <a:r>
              <a:rPr lang="en-US" altLang="zh-TW" sz="1400" b="1" dirty="0" err="1"/>
              <a:t>Tape_Num</a:t>
            </a:r>
            <a:r>
              <a:rPr lang="en-US" altLang="zh-TW" sz="1400" b="1" dirty="0"/>
              <a:t>    = 11 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/>
              <a:t>(</a:t>
            </a:r>
          </a:p>
          <a:p>
            <a:r>
              <a:rPr lang="en-US" altLang="zh-TW" sz="1400" dirty="0"/>
              <a:t>begin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  // write your code here!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end</a:t>
            </a:r>
            <a:endParaRPr lang="zh-TW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C340D-B924-FC09-E595-8D577FC2C815}"/>
              </a:ext>
            </a:extLst>
          </p:cNvPr>
          <p:cNvSpPr txBox="1"/>
          <p:nvPr/>
        </p:nvSpPr>
        <p:spPr>
          <a:xfrm>
            <a:off x="887648" y="6104086"/>
            <a:ext cx="88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https://github.com/bol-edu/caravel-soc_fpga-lab/blob/main/lab-fir/fir/rtl/fir.v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0A6FC-BDE8-02CA-01F8-B8EE4E289516}"/>
              </a:ext>
            </a:extLst>
          </p:cNvPr>
          <p:cNvSpPr txBox="1"/>
          <p:nvPr/>
        </p:nvSpPr>
        <p:spPr>
          <a:xfrm>
            <a:off x="887648" y="6508223"/>
            <a:ext cx="848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https://github.com/bol-edu/caravel-soc_fpga-lab/blob/main/lab-fir/bram/bram11.v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E4A-7283-EDEB-9585-5D7CBAD8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Revision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E303-C111-3380-2072-F86AAAA5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102"/>
            <a:ext cx="10515600" cy="500875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800" dirty="0"/>
              <a:t>Revision 1-20-2025</a:t>
            </a:r>
          </a:p>
          <a:p>
            <a:pPr lvl="1"/>
            <a:r>
              <a:rPr lang="en-US" altLang="zh-CN" sz="1800" dirty="0"/>
              <a:t>Add four steps (</a:t>
            </a:r>
            <a:r>
              <a:rPr lang="en-US" altLang="zh-CN" sz="1800" dirty="0" err="1"/>
              <a:t>datapath</a:t>
            </a:r>
            <a:r>
              <a:rPr lang="en-US" altLang="zh-CN" sz="1800" dirty="0"/>
              <a:t>, interface, testbench, optimization)</a:t>
            </a:r>
          </a:p>
          <a:p>
            <a:pPr lvl="1"/>
            <a:r>
              <a:rPr lang="en-US" altLang="zh-CN" sz="1800" dirty="0"/>
              <a:t># of Tap is a programmable parameter </a:t>
            </a:r>
            <a:endParaRPr lang="en-US" altLang="zh-TW" sz="1800" dirty="0"/>
          </a:p>
          <a:p>
            <a:pPr marL="0" indent="0" algn="l">
              <a:buNone/>
            </a:pPr>
            <a:r>
              <a:rPr lang="en-US" altLang="zh-TW" sz="1800" dirty="0"/>
              <a:t>Revise: 7-8-2024  </a:t>
            </a:r>
          </a:p>
          <a:p>
            <a:pPr marL="0" indent="0" algn="l">
              <a:buNone/>
            </a:pPr>
            <a:r>
              <a:rPr lang="en-US" altLang="zh-TW" sz="1800" dirty="0"/>
              <a:t>	- Elaborate more on testbench function</a:t>
            </a:r>
          </a:p>
          <a:p>
            <a:pPr marL="0" indent="0" algn="l">
              <a:buNone/>
            </a:pPr>
            <a:r>
              <a:rPr lang="en-US" altLang="zh-TW" sz="1800" dirty="0"/>
              <a:t>	- Write one to clear </a:t>
            </a:r>
            <a:r>
              <a:rPr lang="en-US" altLang="zh-TW" sz="1800" dirty="0" err="1"/>
              <a:t>ap_done</a:t>
            </a:r>
            <a:endParaRPr lang="en-US" altLang="zh-TW" sz="1800" dirty="0"/>
          </a:p>
          <a:p>
            <a:pPr marL="0" indent="0" algn="l">
              <a:buNone/>
            </a:pPr>
            <a:r>
              <a:rPr lang="en-US" altLang="zh-TW" sz="1800" dirty="0"/>
              <a:t>Revise: 10-14-2024</a:t>
            </a:r>
          </a:p>
          <a:p>
            <a:pPr marL="0" indent="0" algn="l">
              <a:buNone/>
            </a:pPr>
            <a:r>
              <a:rPr lang="en-US" altLang="zh-TW" sz="1800" dirty="0"/>
              <a:t>	- Add Multiplication and Addition are run in separate pipeline cycle</a:t>
            </a:r>
          </a:p>
          <a:p>
            <a:pPr marL="0" indent="0" algn="l">
              <a:buNone/>
            </a:pPr>
            <a:r>
              <a:rPr lang="en-US" altLang="zh-TW" sz="1800" dirty="0"/>
              <a:t>	- Add # of tap</a:t>
            </a:r>
          </a:p>
          <a:p>
            <a:pPr marL="0" indent="0" algn="l">
              <a:buNone/>
            </a:pPr>
            <a:r>
              <a:rPr lang="en-US" altLang="zh-TW" sz="1800" dirty="0"/>
              <a:t>	- Tap parameters start at 0x80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949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b="1" dirty="0"/>
              <a:t>Configuration Register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0x00</a:t>
            </a:r>
            <a:r>
              <a:rPr lang="en-US" sz="2400" dirty="0"/>
              <a:t> –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sz="2400" dirty="0"/>
              <a:t>  [0] - </a:t>
            </a:r>
            <a:r>
              <a:rPr lang="en-US" sz="2400" b="1" dirty="0" err="1"/>
              <a:t>ap_start</a:t>
            </a:r>
            <a:r>
              <a:rPr lang="en-US" sz="2400" b="1" dirty="0"/>
              <a:t> </a:t>
            </a:r>
            <a:r>
              <a:rPr lang="en-US" sz="2400" dirty="0"/>
              <a:t>(r/w) command </a:t>
            </a:r>
          </a:p>
          <a:p>
            <a:pPr marL="0" indent="0">
              <a:buNone/>
            </a:pPr>
            <a:r>
              <a:rPr lang="en-US" altLang="zh-TW" sz="2400" dirty="0"/>
              <a:t>           When </a:t>
            </a:r>
            <a:r>
              <a:rPr lang="en-US" altLang="zh-TW" sz="2400" dirty="0" err="1"/>
              <a:t>ap_start</a:t>
            </a:r>
            <a:r>
              <a:rPr lang="en-US" altLang="zh-TW" sz="2400" dirty="0"/>
              <a:t> is programmed one, the FIR engine starts.</a:t>
            </a:r>
          </a:p>
          <a:p>
            <a:pPr marL="0" indent="0">
              <a:buNone/>
            </a:pPr>
            <a:r>
              <a:rPr lang="en-US" sz="2400" dirty="0"/>
              <a:t>  [1] – </a:t>
            </a:r>
            <a:r>
              <a:rPr lang="en-US" sz="2400" b="1" dirty="0" err="1"/>
              <a:t>ap_done</a:t>
            </a:r>
            <a:r>
              <a:rPr lang="en-US" sz="2400" b="1" dirty="0"/>
              <a:t> (</a:t>
            </a:r>
            <a:r>
              <a:rPr lang="en-US" sz="2400" b="1" dirty="0" err="1"/>
              <a:t>rwc</a:t>
            </a:r>
            <a:r>
              <a:rPr lang="en-US" sz="2400" b="1" dirty="0"/>
              <a:t>) </a:t>
            </a:r>
            <a:r>
              <a:rPr lang="en-US" sz="2400" dirty="0"/>
              <a:t>status </a:t>
            </a:r>
          </a:p>
          <a:p>
            <a:pPr marL="0" indent="0">
              <a:buNone/>
            </a:pPr>
            <a:r>
              <a:rPr lang="en-US" sz="2400" dirty="0"/>
              <a:t>           1: indicate FIR has processed all the dataset, i.e. receive last data X, and the last Y is transferred. </a:t>
            </a:r>
          </a:p>
          <a:p>
            <a:pPr marL="0" indent="0">
              <a:buNone/>
            </a:pPr>
            <a:r>
              <a:rPr lang="en-US" sz="2400" dirty="0"/>
              <a:t>  [2] – </a:t>
            </a:r>
            <a:r>
              <a:rPr lang="en-US" sz="2400" b="1" dirty="0" err="1"/>
              <a:t>ap_idle</a:t>
            </a:r>
            <a:r>
              <a:rPr lang="en-US" sz="2400" dirty="0"/>
              <a:t> (</a:t>
            </a:r>
            <a:r>
              <a:rPr lang="en-US" sz="2400" dirty="0" err="1"/>
              <a:t>ro</a:t>
            </a:r>
            <a:r>
              <a:rPr lang="en-US" sz="2400" dirty="0"/>
              <a:t>) status</a:t>
            </a:r>
          </a:p>
          <a:p>
            <a:pPr marL="0" indent="0">
              <a:buNone/>
            </a:pPr>
            <a:r>
              <a:rPr lang="en-US" sz="2400" dirty="0"/>
              <a:t>           1: indicate FIR is idle.</a:t>
            </a:r>
            <a:r>
              <a:rPr lang="zh-CN" altLang="en-US" sz="2400" dirty="0"/>
              <a:t> </a:t>
            </a:r>
            <a:r>
              <a:rPr lang="en-US" sz="2400" dirty="0"/>
              <a:t>0: FIR is actively processing data</a:t>
            </a:r>
          </a:p>
          <a:p>
            <a:pPr marL="0" indent="0">
              <a:buNone/>
            </a:pPr>
            <a:r>
              <a:rPr lang="en-US" sz="2400" b="1" dirty="0"/>
              <a:t>0x10-14</a:t>
            </a:r>
            <a:r>
              <a:rPr lang="en-US" sz="2400" dirty="0"/>
              <a:t>  - data-length</a:t>
            </a:r>
          </a:p>
          <a:p>
            <a:pPr marL="0" indent="0">
              <a:buNone/>
            </a:pPr>
            <a:r>
              <a:rPr lang="en-US" sz="2400" b="1" dirty="0"/>
              <a:t>0x14-18</a:t>
            </a:r>
            <a:r>
              <a:rPr lang="en-US" sz="2400" dirty="0"/>
              <a:t>  - number of taps (Max: 32)</a:t>
            </a:r>
          </a:p>
          <a:p>
            <a:pPr marL="0" indent="0">
              <a:buNone/>
            </a:pPr>
            <a:r>
              <a:rPr lang="en-US" sz="2400" b="1" dirty="0"/>
              <a:t>0x80-7F</a:t>
            </a:r>
            <a:r>
              <a:rPr lang="en-US" sz="2400" dirty="0"/>
              <a:t> – Tap parameters,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sz="2400" dirty="0"/>
              <a:t>e.g</a:t>
            </a:r>
            <a:r>
              <a:rPr lang="en-US" altLang="zh-TW" sz="2400" dirty="0"/>
              <a:t>.,</a:t>
            </a:r>
            <a:r>
              <a:rPr lang="en-US" sz="2400" dirty="0"/>
              <a:t> 0x40-43 Tap0, 0</a:t>
            </a:r>
            <a:r>
              <a:rPr lang="en-US" altLang="zh-CN" sz="2400" dirty="0"/>
              <a:t>x44-0x47 Tap1 .. </a:t>
            </a:r>
            <a:r>
              <a:rPr lang="en-US" sz="2400" dirty="0"/>
              <a:t>in sequence …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Note: Tap parameters set at 0x40 can directly use a lower address bit for the SRAM address.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ap_start</a:t>
            </a:r>
            <a:r>
              <a:rPr lang="en-US" b="1" dirty="0">
                <a:latin typeface="+mn-lt"/>
              </a:rPr>
              <a:t> 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328"/>
            <a:ext cx="10515600" cy="511154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err="1"/>
              <a:t>ap_start</a:t>
            </a:r>
            <a:r>
              <a:rPr lang="en-US" sz="3400" dirty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When </a:t>
            </a:r>
            <a:r>
              <a:rPr lang="en-US" sz="3400" dirty="0" err="1"/>
              <a:t>ap_start</a:t>
            </a:r>
            <a:r>
              <a:rPr lang="en-US" sz="3400" dirty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Host Software or </a:t>
            </a:r>
            <a:r>
              <a:rPr lang="en-US" sz="3400" dirty="0" err="1"/>
              <a:t>testbench</a:t>
            </a:r>
            <a:r>
              <a:rPr lang="en-US" sz="3400" dirty="0"/>
              <a:t> can program </a:t>
            </a:r>
            <a:r>
              <a:rPr lang="en-US" sz="3400" dirty="0" err="1"/>
              <a:t>ap_start</a:t>
            </a:r>
            <a:r>
              <a:rPr lang="en-US" sz="34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/>
              <a:t>When </a:t>
            </a:r>
            <a:r>
              <a:rPr lang="en-US" sz="3400" dirty="0" err="1"/>
              <a:t>ap_idle</a:t>
            </a:r>
            <a:r>
              <a:rPr lang="en-US" sz="3400" dirty="0"/>
              <a:t> is one.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400" dirty="0"/>
              <a:t>After data-length, tap parameters are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3400" dirty="0"/>
              <a:t>If </a:t>
            </a:r>
            <a:r>
              <a:rPr lang="en-US" altLang="zh-TW" sz="3400" dirty="0" err="1"/>
              <a:t>ap_start</a:t>
            </a:r>
            <a:r>
              <a:rPr lang="en-US" altLang="zh-TW" sz="3400" dirty="0"/>
              <a:t> is programmed one when </a:t>
            </a:r>
            <a:r>
              <a:rPr lang="en-US" altLang="zh-TW" sz="3400" dirty="0" err="1"/>
              <a:t>ap_idle</a:t>
            </a:r>
            <a:r>
              <a:rPr lang="en-US" altLang="zh-TW" sz="3400" dirty="0"/>
              <a:t> is zero (i.e. engine is running), </a:t>
            </a:r>
            <a:r>
              <a:rPr lang="en-US" altLang="zh-CN" sz="3400" dirty="0"/>
              <a:t>the </a:t>
            </a:r>
            <a:r>
              <a:rPr lang="en-US" altLang="zh-TW" sz="3400" dirty="0"/>
              <a:t>programming the </a:t>
            </a:r>
            <a:r>
              <a:rPr lang="en-US" altLang="zh-TW" sz="3400" dirty="0" err="1"/>
              <a:t>ap_start</a:t>
            </a:r>
            <a:r>
              <a:rPr lang="en-US" altLang="zh-TW" sz="3400" dirty="0"/>
              <a:t> is not effective, i.e. ignored</a:t>
            </a:r>
            <a:endParaRPr lang="en-US" sz="3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3400" dirty="0" err="1"/>
              <a:t>ap_start</a:t>
            </a:r>
            <a:r>
              <a:rPr lang="en-US" altLang="zh-CN" sz="3400" dirty="0"/>
              <a:t> is set by software/</a:t>
            </a:r>
            <a:r>
              <a:rPr lang="en-US" altLang="zh-CN" sz="3400" dirty="0" err="1"/>
              <a:t>testbench</a:t>
            </a:r>
            <a:r>
              <a:rPr lang="en-US" altLang="zh-CN" sz="3400" dirty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Engine resets </a:t>
            </a:r>
            <a:r>
              <a:rPr lang="en-US" sz="3400" dirty="0" err="1"/>
              <a:t>ap_start</a:t>
            </a:r>
            <a:r>
              <a:rPr lang="en-US" sz="3400" dirty="0"/>
              <a:t> when engine is not idle, i.e. engine starts processing data</a:t>
            </a:r>
          </a:p>
          <a:p>
            <a:pPr marL="0" indent="0">
              <a:buNone/>
            </a:pPr>
            <a:r>
              <a:rPr lang="en-US" altLang="zh-TW" sz="3400" dirty="0"/>
              <a:t>	  set by host program, when </a:t>
            </a:r>
            <a:r>
              <a:rPr lang="en-US" altLang="zh-TW" sz="3400" dirty="0" err="1"/>
              <a:t>axilite</a:t>
            </a:r>
            <a:r>
              <a:rPr lang="en-US" altLang="zh-TW" sz="3400" dirty="0"/>
              <a:t> write to 0x00[0]</a:t>
            </a:r>
          </a:p>
          <a:p>
            <a:pPr marL="0" indent="0">
              <a:buNone/>
            </a:pPr>
            <a:r>
              <a:rPr lang="en-US" altLang="zh-TW" sz="3400" dirty="0"/>
              <a:t>              reset, when starting data transfer, i.e. 1</a:t>
            </a:r>
            <a:r>
              <a:rPr lang="en-US" altLang="zh-TW" sz="3400" baseline="30000" dirty="0"/>
              <a:t>st</a:t>
            </a:r>
            <a:r>
              <a:rPr lang="en-US" altLang="zh-TW" sz="3400" dirty="0"/>
              <a:t> </a:t>
            </a:r>
            <a:r>
              <a:rPr lang="en-US" altLang="zh-TW" sz="3400" dirty="0" err="1"/>
              <a:t>axi</a:t>
            </a:r>
            <a:r>
              <a:rPr lang="en-US" altLang="zh-TW" sz="3400" dirty="0"/>
              <a:t>-stream data come in</a:t>
            </a:r>
          </a:p>
          <a:p>
            <a:pPr marL="514350" indent="-514350">
              <a:buFont typeface="+mj-lt"/>
              <a:buAutoNum type="arabicPeriod"/>
            </a:pPr>
            <a:endParaRPr lang="en-US" sz="3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6747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ap_done</a:t>
            </a:r>
            <a:r>
              <a:rPr lang="en-US" b="1" dirty="0">
                <a:latin typeface="+mn-lt"/>
              </a:rPr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a read/write-one-clear register (</a:t>
            </a:r>
            <a:r>
              <a:rPr lang="en-US" dirty="0" err="1"/>
              <a:t>rwc</a:t>
            </a:r>
            <a:r>
              <a:rPr lang="en-US" dirty="0"/>
              <a:t>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TW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p_done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asserted when the engine completes the last data processing, and data is transferred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a task is complete, the </a:t>
            </a:r>
            <a:r>
              <a:rPr lang="en-US" dirty="0" err="1"/>
              <a:t>ap_done</a:t>
            </a:r>
            <a:r>
              <a:rPr lang="en-US" dirty="0"/>
              <a:t> is cleared by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ap_done</a:t>
            </a:r>
            <a:r>
              <a:rPr lang="en-US" dirty="0"/>
              <a:t> is read, i.e. address 0 is read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one to </a:t>
            </a:r>
            <a:r>
              <a:rPr lang="en-US" dirty="0" err="1"/>
              <a:t>ap_done</a:t>
            </a:r>
            <a:r>
              <a:rPr lang="en-US" dirty="0"/>
              <a:t> register bit to clear</a:t>
            </a:r>
          </a:p>
          <a:p>
            <a:pPr marL="914400" lvl="2" indent="0">
              <a:buNone/>
            </a:pPr>
            <a:r>
              <a:rPr lang="en-US" dirty="0"/>
              <a:t>=&gt; Choose one implementation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ap_idle</a:t>
            </a:r>
            <a:r>
              <a:rPr lang="en-US" b="1" dirty="0">
                <a:latin typeface="+mn-lt"/>
              </a:rPr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ap_idle</a:t>
            </a:r>
            <a:r>
              <a:rPr lang="en-US" dirty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0 when </a:t>
            </a:r>
            <a:r>
              <a:rPr lang="en-US" altLang="zh-CN" dirty="0" err="1"/>
              <a:t>ap_start</a:t>
            </a:r>
            <a:r>
              <a:rPr lang="en-US" altLang="zh-CN" dirty="0"/>
              <a:t> is sampled, and the first data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1 when the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A56-707A-D871-8C83-3D52EAC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Handle Configuration read/write while the engine is active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793F-2C67-8960-581C-C28BE577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It is an illegal operation, but we must handle it.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Configuration read: </a:t>
            </a:r>
          </a:p>
          <a:p>
            <a:pPr marL="635000" lvl="1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AccessTapRAM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read</a:t>
            </a:r>
            <a:r>
              <a:rPr lang="en-US" altLang="zh-TW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,</a:t>
            </a:r>
            <a:r>
              <a:rPr lang="zh-CN" altLang="en-US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</a:t>
            </a:r>
            <a:r>
              <a:rPr lang="en-US" altLang="zh-CN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you</a:t>
            </a:r>
            <a:r>
              <a:rPr lang="zh-CN" altLang="en-US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</a:t>
            </a:r>
            <a:r>
              <a:rPr lang="en-US" altLang="zh-CN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have</a:t>
            </a:r>
            <a:r>
              <a:rPr lang="zh-CN" altLang="en-US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</a:t>
            </a:r>
            <a:r>
              <a:rPr lang="en-US" altLang="zh-CN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two</a:t>
            </a:r>
            <a:r>
              <a:rPr lang="zh-CN" altLang="en-US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</a:t>
            </a:r>
            <a:r>
              <a:rPr lang="en-US" altLang="zh-CN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options</a:t>
            </a:r>
          </a:p>
          <a:p>
            <a:pPr marL="1117600" lvl="2" indent="-342900" defTabSz="413385">
              <a:lnSpc>
                <a:spcPct val="100000"/>
              </a:lnSpc>
              <a:spcBef>
                <a:spcPts val="1200"/>
              </a:spcBef>
              <a:buSzPct val="125000"/>
              <a:buFont typeface="+mj-lt"/>
              <a:buAutoNum type="arabicPeriod"/>
              <a:defRPr/>
            </a:pPr>
            <a:r>
              <a:rPr lang="en-US" altLang="zh-TW" sz="1800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R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eturn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‘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hffffffff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(invalid value, software can check). Note: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TapRAM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is accessed by the engine when it</a:t>
            </a:r>
            <a:r>
              <a:rPr lang="en-US" altLang="zh-TW" sz="1800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is active. </a:t>
            </a:r>
          </a:p>
          <a:p>
            <a:pPr marL="1117600" lvl="2" indent="-342900" defTabSz="413385">
              <a:lnSpc>
                <a:spcPct val="100000"/>
              </a:lnSpc>
              <a:spcBef>
                <a:spcPts val="1200"/>
              </a:spcBef>
              <a:buSzPct val="125000"/>
              <a:buFont typeface="+mj-lt"/>
              <a:buAutoNum type="arabicPeriod"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Return valid value. </a:t>
            </a:r>
            <a:r>
              <a:rPr lang="en-US" altLang="zh-TW" sz="1800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The design is more complicated. You can latch the request and access the </a:t>
            </a:r>
            <a:r>
              <a:rPr lang="en-US" altLang="zh-TW" sz="1800" kern="0" dirty="0" err="1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TapRAM</a:t>
            </a:r>
            <a:r>
              <a:rPr lang="en-US" altLang="zh-TW" sz="1800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 at the appropriate time. </a:t>
            </a:r>
            <a:endParaRPr kumimoji="0" lang="en-US" altLang="zh-TW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ea typeface="苹方 常规" panose="020B0300000000000000" pitchFamily="34" charset="-122"/>
              <a:sym typeface="Helvetica Neue"/>
            </a:endParaRPr>
          </a:p>
          <a:p>
            <a:pPr marL="635000" lvl="1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lang="en-US" altLang="zh-TW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O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ther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address, return a valid value ( it does not interfere the engine operation )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lang="en-US" altLang="zh-TW" kern="0" dirty="0">
                <a:solidFill>
                  <a:srgbClr val="5E5E5E"/>
                </a:solidFill>
                <a:ea typeface="苹方 常规" panose="020B0300000000000000" pitchFamily="34" charset="-122"/>
                <a:sym typeface="Helvetica Neue"/>
              </a:rPr>
              <a:t>Configuration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write: Ignore it, i.e., drop the write transaction. It is illegal. 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268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Testbench</a:t>
            </a:r>
            <a:r>
              <a:rPr lang="en-US" sz="5400" b="1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Testbench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17297"/>
            <a:ext cx="9463390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Host software / </a:t>
            </a:r>
            <a:r>
              <a:rPr lang="en-US" sz="4000" b="1" dirty="0" err="1">
                <a:latin typeface="+mn-lt"/>
              </a:rPr>
              <a:t>Testbench</a:t>
            </a:r>
            <a:r>
              <a:rPr lang="en-US" sz="4000" b="1" dirty="0">
                <a:latin typeface="+mn-lt"/>
              </a:rPr>
              <a:t> Programming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ap_start</a:t>
            </a:r>
            <a:r>
              <a:rPr lang="en-US" sz="2400" dirty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Transmit 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Receive </a:t>
            </a:r>
            <a:r>
              <a:rPr lang="en-US" sz="2400" dirty="0" err="1"/>
              <a:t>Yn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Polling </a:t>
            </a:r>
            <a:r>
              <a:rPr lang="en-US" sz="2400" dirty="0" err="1"/>
              <a:t>ap_done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dirty="0" err="1"/>
              <a:t>ap_done</a:t>
            </a:r>
            <a:r>
              <a:rPr lang="en-US" sz="2400" dirty="0"/>
              <a:t> is sampled, compare </a:t>
            </a:r>
            <a:r>
              <a:rPr lang="en-US" sz="2400" dirty="0" err="1"/>
              <a:t>Yn</a:t>
            </a:r>
            <a:r>
              <a:rPr lang="en-US" sz="2400" dirty="0"/>
              <a:t> with golden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Wait for </a:t>
            </a:r>
            <a:r>
              <a:rPr lang="en-US" sz="2400" dirty="0" err="1"/>
              <a:t>ap_start</a:t>
            </a:r>
            <a:endParaRPr lang="en-US" sz="2400" dirty="0"/>
          </a:p>
          <a:p>
            <a:r>
              <a:rPr lang="en-US" sz="2400" dirty="0"/>
              <a:t>Set </a:t>
            </a:r>
            <a:r>
              <a:rPr lang="en-US" sz="2400" dirty="0" err="1"/>
              <a:t>ap_idle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r>
              <a:rPr lang="en-US" sz="2400" dirty="0"/>
              <a:t>        Process data</a:t>
            </a:r>
          </a:p>
          <a:p>
            <a:endParaRPr lang="en-US" sz="3200" dirty="0"/>
          </a:p>
          <a:p>
            <a:r>
              <a:rPr lang="en-US" sz="2400" dirty="0"/>
              <a:t>If reach data-length, set </a:t>
            </a:r>
            <a:r>
              <a:rPr lang="en-US" sz="2400" dirty="0" err="1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Transmit </a:t>
            </a:r>
            <a:r>
              <a:rPr lang="en-US" dirty="0" err="1"/>
              <a:t>Xn</a:t>
            </a:r>
            <a:r>
              <a:rPr lang="en-US" dirty="0"/>
              <a:t> (stream-in), Receive </a:t>
            </a:r>
            <a:r>
              <a:rPr lang="en-US" dirty="0" err="1"/>
              <a:t>Yn</a:t>
            </a:r>
            <a:r>
              <a:rPr lang="en-US" dirty="0"/>
              <a:t> (stream-out) and Polling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axilite</a:t>
            </a:r>
            <a:r>
              <a:rPr lang="en-US" dirty="0"/>
              <a:t>) are running concurrently. They are using different interface and do not interfere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37553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Testbench</a:t>
            </a:r>
            <a:r>
              <a:rPr lang="en-US" b="1" dirty="0"/>
              <a:t> – Develop your own </a:t>
            </a:r>
            <a:r>
              <a:rPr lang="en-US" b="1" dirty="0" err="1"/>
              <a:t>testbench</a:t>
            </a:r>
            <a:r>
              <a:rPr lang="en-US" b="1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384"/>
            <a:ext cx="10515600" cy="60716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datafile</a:t>
            </a:r>
            <a:r>
              <a:rPr lang="en-US" dirty="0"/>
              <a:t>, and count # of data = </a:t>
            </a:r>
            <a:r>
              <a:rPr lang="en-US" dirty="0" err="1"/>
              <a:t>dat</a:t>
            </a:r>
            <a:r>
              <a:rPr lang="en-US" altLang="zh-CN" dirty="0" err="1"/>
              <a:t>a_length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tap_parameters</a:t>
            </a:r>
            <a:r>
              <a:rPr lang="en-US" dirty="0"/>
              <a:t> and </a:t>
            </a:r>
            <a:r>
              <a:rPr lang="en-US" dirty="0" err="1"/>
              <a:t>data_length</a:t>
            </a:r>
            <a:r>
              <a:rPr lang="en-US" dirty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Yn</a:t>
            </a:r>
            <a:r>
              <a:rPr lang="en-US" dirty="0"/>
              <a:t> expected value, or load golden data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check 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ap_idle</a:t>
            </a:r>
            <a:r>
              <a:rPr lang="en-US" dirty="0"/>
              <a:t>, </a:t>
            </a:r>
            <a:r>
              <a:rPr lang="en-US" dirty="0" err="1"/>
              <a:t>ap_done</a:t>
            </a:r>
            <a:r>
              <a:rPr lang="en-US" dirty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ap_start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Start latency timer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Task1(axis-in):  </a:t>
            </a:r>
            <a:r>
              <a:rPr lang="en-US" dirty="0" err="1"/>
              <a:t>Stream_in_Xn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</a:t>
            </a:r>
            <a:r>
              <a:rPr lang="en-US" altLang="zh-CN" dirty="0"/>
              <a:t>sk2(</a:t>
            </a:r>
            <a:r>
              <a:rPr lang="en-US" altLang="zh-CN" dirty="0" err="1"/>
              <a:t>axis_out</a:t>
            </a:r>
            <a:r>
              <a:rPr lang="en-US" altLang="zh-CN" dirty="0"/>
              <a:t>): </a:t>
            </a:r>
            <a:r>
              <a:rPr lang="en-US" dirty="0" err="1"/>
              <a:t>Stream_out_Yn</a:t>
            </a:r>
            <a:r>
              <a:rPr lang="en-US" dirty="0"/>
              <a:t> and save into Yn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Task3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axilite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/>
              <a:t>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Polling </a:t>
            </a:r>
            <a:r>
              <a:rPr lang="en-US" dirty="0" err="1"/>
              <a:t>ap_done</a:t>
            </a:r>
            <a:r>
              <a:rPr lang="en-US" dirty="0"/>
              <a:t>, when </a:t>
            </a:r>
            <a:r>
              <a:rPr lang="en-US" dirty="0" err="1"/>
              <a:t>ap_done</a:t>
            </a:r>
            <a:r>
              <a:rPr lang="en-US" dirty="0"/>
              <a:t> is sampled, disable tasks (</a:t>
            </a:r>
            <a:r>
              <a:rPr lang="en-US" dirty="0" err="1"/>
              <a:t>stream_in_Xn</a:t>
            </a:r>
            <a:r>
              <a:rPr lang="en-US" dirty="0"/>
              <a:t>, </a:t>
            </a:r>
            <a:r>
              <a:rPr lang="en-US" dirty="0" err="1"/>
              <a:t>stream_out_Yn</a:t>
            </a:r>
            <a:r>
              <a:rPr lang="en-US" dirty="0"/>
              <a:t>, and Polling)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Read/write </a:t>
            </a:r>
            <a:r>
              <a:rPr lang="en-US" dirty="0" err="1">
                <a:solidFill>
                  <a:srgbClr val="FF0000"/>
                </a:solidFill>
              </a:rPr>
              <a:t>tap_parameters</a:t>
            </a:r>
            <a:r>
              <a:rPr lang="en-US" dirty="0">
                <a:solidFill>
                  <a:srgbClr val="FF0000"/>
                </a:solidFill>
              </a:rPr>
              <a:t>: make sure it does not corrupt fir computation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Read return invalid value, </a:t>
            </a:r>
            <a:r>
              <a:rPr lang="en-US" dirty="0" err="1"/>
              <a:t>e..g</a:t>
            </a:r>
            <a:r>
              <a:rPr lang="en-US" dirty="0"/>
              <a:t>. ‘</a:t>
            </a:r>
            <a:r>
              <a:rPr lang="en-US" dirty="0" err="1"/>
              <a:t>hffffffff</a:t>
            </a:r>
            <a:endParaRPr lang="en-US" dirty="0"/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Write ignored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Yn</a:t>
            </a:r>
            <a:r>
              <a:rPr lang="en-US" dirty="0"/>
              <a:t> buffer with golden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Repeat 2 – 3 for three times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AB5B-9350-F101-5C05-186E2EC7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Function specification</a:t>
            </a:r>
            <a:endParaRPr lang="zh-TW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9CFF-40BF-F510-C9B4-32EA6ED3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6654800" cy="493656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Same as course-lab_2(FIRN11stream)</a:t>
            </a:r>
          </a:p>
          <a:p>
            <a:pPr lvl="1"/>
            <a:r>
              <a:rPr lang="en-US" altLang="zh-TW" sz="2000" dirty="0">
                <a:hlinkClick r:id="rId2"/>
              </a:rPr>
              <a:t>https://github.com/bol-edu/course-lab_2</a:t>
            </a:r>
            <a:r>
              <a:rPr lang="en-US" altLang="zh-TW" sz="2000" dirty="0"/>
              <a:t> </a:t>
            </a:r>
          </a:p>
          <a:p>
            <a:r>
              <a:rPr lang="zh-TW" altLang="zh-TW" sz="2400" dirty="0"/>
              <a:t>y[t] = Σ (h[i] </a:t>
            </a:r>
            <a:r>
              <a:rPr lang="en-US" altLang="zh-TW" sz="2400" dirty="0"/>
              <a:t>*</a:t>
            </a:r>
            <a:r>
              <a:rPr lang="zh-TW" altLang="zh-TW" sz="2400" dirty="0"/>
              <a:t> x[t - i]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CN" sz="2400" dirty="0"/>
              <a:t>Reference C-code</a:t>
            </a:r>
          </a:p>
          <a:p>
            <a:pPr lvl="1"/>
            <a:r>
              <a:rPr lang="en-US" altLang="zh-TW" sz="2000" dirty="0">
                <a:hlinkClick r:id="rId3"/>
              </a:rPr>
              <a:t>https://github.com/bol-edu/course-lab_2/blob/2022.1/hls_FIRN11Stream/FIR.cpp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42270-A7C3-865A-5230-046691390566}"/>
              </a:ext>
            </a:extLst>
          </p:cNvPr>
          <p:cNvSpPr txBox="1"/>
          <p:nvPr/>
        </p:nvSpPr>
        <p:spPr>
          <a:xfrm>
            <a:off x="7594600" y="248245"/>
            <a:ext cx="4402667" cy="5847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100" dirty="0"/>
              <a:t>void fir_n11_strm(</a:t>
            </a:r>
            <a:r>
              <a:rPr lang="en-US" altLang="zh-TW" sz="1100" dirty="0" err="1"/>
              <a:t>stream_t</a:t>
            </a:r>
            <a:r>
              <a:rPr lang="en-US" altLang="zh-TW" sz="1100" dirty="0"/>
              <a:t>* </a:t>
            </a:r>
            <a:r>
              <a:rPr lang="en-US" altLang="zh-TW" sz="1100" dirty="0" err="1"/>
              <a:t>pstrmInput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stream_t</a:t>
            </a:r>
            <a:r>
              <a:rPr lang="en-US" altLang="zh-TW" sz="1100" dirty="0"/>
              <a:t>* </a:t>
            </a:r>
            <a:r>
              <a:rPr lang="en-US" altLang="zh-TW" sz="1100" dirty="0" err="1"/>
              <a:t>pstrmOutput</a:t>
            </a:r>
            <a:r>
              <a:rPr lang="en-US" altLang="zh-TW" sz="1100" dirty="0"/>
              <a:t>,</a:t>
            </a:r>
          </a:p>
          <a:p>
            <a:r>
              <a:rPr lang="en-US" altLang="zh-TW" sz="1100" dirty="0"/>
              <a:t>       int32_t an32Coef[MAP_ALIGN_4INT], reg32_t </a:t>
            </a:r>
            <a:r>
              <a:rPr lang="en-US" altLang="zh-TW" sz="1100" dirty="0" err="1"/>
              <a:t>regXferLeng</a:t>
            </a:r>
            <a:r>
              <a:rPr lang="en-US" altLang="zh-TW" sz="1100" dirty="0"/>
              <a:t>)</a:t>
            </a:r>
          </a:p>
          <a:p>
            <a:r>
              <a:rPr lang="en-US" altLang="zh-TW" sz="1100" dirty="0"/>
              <a:t>{</a:t>
            </a:r>
          </a:p>
          <a:p>
            <a:r>
              <a:rPr lang="en-US" altLang="zh-TW" sz="1100" dirty="0"/>
              <a:t>#pragma HLS INTERFACE </a:t>
            </a:r>
            <a:r>
              <a:rPr lang="en-US" altLang="zh-TW" sz="1100" dirty="0" err="1"/>
              <a:t>s_axilite</a:t>
            </a:r>
            <a:r>
              <a:rPr lang="en-US" altLang="zh-TW" sz="1100" dirty="0"/>
              <a:t> port=</a:t>
            </a:r>
            <a:r>
              <a:rPr lang="en-US" altLang="zh-TW" sz="1100" dirty="0" err="1"/>
              <a:t>regXferLeng</a:t>
            </a:r>
            <a:endParaRPr lang="en-US" altLang="zh-TW" sz="1100" dirty="0"/>
          </a:p>
          <a:p>
            <a:r>
              <a:rPr lang="en-US" altLang="zh-TW" sz="1100" dirty="0"/>
              <a:t>#pragma HLS INTERFACE </a:t>
            </a:r>
            <a:r>
              <a:rPr lang="en-US" altLang="zh-TW" sz="1100" dirty="0" err="1"/>
              <a:t>s_axilite</a:t>
            </a:r>
            <a:r>
              <a:rPr lang="en-US" altLang="zh-TW" sz="1100" dirty="0"/>
              <a:t> port=an32Coef</a:t>
            </a:r>
          </a:p>
          <a:p>
            <a:r>
              <a:rPr lang="en-US" altLang="zh-TW" sz="1100" dirty="0"/>
              <a:t>#pragma HLS INTERFACE axis register both port=</a:t>
            </a:r>
            <a:r>
              <a:rPr lang="en-US" altLang="zh-TW" sz="1100" dirty="0" err="1"/>
              <a:t>pstrmOutput</a:t>
            </a:r>
            <a:endParaRPr lang="en-US" altLang="zh-TW" sz="1100" dirty="0"/>
          </a:p>
          <a:p>
            <a:r>
              <a:rPr lang="en-US" altLang="zh-TW" sz="1100" dirty="0"/>
              <a:t>#pragma HLS INTERFACE axis register both port=</a:t>
            </a:r>
            <a:r>
              <a:rPr lang="en-US" altLang="zh-TW" sz="1100" dirty="0" err="1"/>
              <a:t>pstrmInput</a:t>
            </a:r>
            <a:endParaRPr lang="en-US" altLang="zh-TW" sz="1100" dirty="0"/>
          </a:p>
          <a:p>
            <a:r>
              <a:rPr lang="en-US" altLang="zh-TW" sz="1100" dirty="0"/>
              <a:t>#pragma HLS INTERFACE </a:t>
            </a:r>
            <a:r>
              <a:rPr lang="en-US" altLang="zh-TW" sz="1100" dirty="0" err="1"/>
              <a:t>s_axilite</a:t>
            </a:r>
            <a:r>
              <a:rPr lang="en-US" altLang="zh-TW" sz="1100" dirty="0"/>
              <a:t> port=return</a:t>
            </a:r>
          </a:p>
          <a:p>
            <a:r>
              <a:rPr lang="en-US" altLang="zh-TW" sz="1100" dirty="0"/>
              <a:t>	static int32_t an32ShiftReg[N];</a:t>
            </a:r>
          </a:p>
          <a:p>
            <a:r>
              <a:rPr lang="en-US" altLang="zh-TW" sz="1100" dirty="0"/>
              <a:t>	</a:t>
            </a:r>
          </a:p>
          <a:p>
            <a:r>
              <a:rPr lang="en-US" altLang="zh-TW" sz="1100" dirty="0"/>
              <a:t>    n32NumXfer4B = (</a:t>
            </a:r>
            <a:r>
              <a:rPr lang="en-US" altLang="zh-TW" sz="1100" dirty="0" err="1"/>
              <a:t>regXferLeng</a:t>
            </a:r>
            <a:r>
              <a:rPr lang="en-US" altLang="zh-TW" sz="1100" dirty="0"/>
              <a:t> + (</a:t>
            </a:r>
            <a:r>
              <a:rPr lang="en-US" altLang="zh-TW" sz="1100" dirty="0" err="1"/>
              <a:t>sizeof</a:t>
            </a:r>
            <a:r>
              <a:rPr lang="en-US" altLang="zh-TW" sz="1100" dirty="0"/>
              <a:t>(int32_t) - 1)) / </a:t>
            </a:r>
            <a:r>
              <a:rPr lang="en-US" altLang="zh-TW" sz="1100" dirty="0" err="1"/>
              <a:t>sizeof</a:t>
            </a:r>
            <a:r>
              <a:rPr lang="en-US" altLang="zh-TW" sz="1100" dirty="0"/>
              <a:t>(int32_t);</a:t>
            </a:r>
          </a:p>
          <a:p>
            <a:r>
              <a:rPr lang="en-US" altLang="zh-TW" sz="1100" dirty="0"/>
              <a:t>XFER_LOOP:</a:t>
            </a:r>
          </a:p>
          <a:p>
            <a:r>
              <a:rPr lang="en-US" altLang="zh-TW" sz="1100" dirty="0"/>
              <a:t>   for (n32XferCnt = 0; n32XferCnt &lt; n32NumXfer4B; n32XferCnt++) {</a:t>
            </a:r>
          </a:p>
          <a:p>
            <a:r>
              <a:rPr lang="en-US" altLang="zh-TW" sz="1100" dirty="0"/>
              <a:t>        n32Acc = 0;</a:t>
            </a:r>
          </a:p>
          <a:p>
            <a:r>
              <a:rPr lang="en-US" altLang="zh-TW" sz="1100" dirty="0"/>
              <a:t>        </a:t>
            </a:r>
            <a:r>
              <a:rPr lang="en-US" altLang="zh-TW" sz="1100" dirty="0" err="1"/>
              <a:t>value_t</a:t>
            </a:r>
            <a:r>
              <a:rPr lang="en-US" altLang="zh-TW" sz="1100" dirty="0"/>
              <a:t> </a:t>
            </a:r>
            <a:r>
              <a:rPr lang="en-US" altLang="zh-TW" sz="1100" dirty="0" err="1"/>
              <a:t>valTemp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pstrmInput</a:t>
            </a:r>
            <a:r>
              <a:rPr lang="en-US" altLang="zh-TW" sz="1100" dirty="0"/>
              <a:t>-&gt;read();</a:t>
            </a:r>
          </a:p>
          <a:p>
            <a:r>
              <a:rPr lang="en-US" altLang="zh-TW" sz="1100" dirty="0"/>
              <a:t>        n32Temp = </a:t>
            </a:r>
            <a:r>
              <a:rPr lang="en-US" altLang="zh-TW" sz="1100" dirty="0" err="1"/>
              <a:t>valTemp.data</a:t>
            </a:r>
            <a:r>
              <a:rPr lang="en-US" altLang="zh-TW" sz="1100" dirty="0"/>
              <a:t>;</a:t>
            </a:r>
          </a:p>
          <a:p>
            <a:r>
              <a:rPr lang="en-US" altLang="zh-TW" sz="1100" dirty="0"/>
              <a:t>SHIFT_ACC_LOOP:</a:t>
            </a:r>
          </a:p>
          <a:p>
            <a:r>
              <a:rPr lang="en-US" altLang="zh-TW" sz="1100" dirty="0"/>
              <a:t>        for (n32Loop = N - 1; n32Loop &gt;= 0; n32Loop--) {</a:t>
            </a:r>
          </a:p>
          <a:p>
            <a:r>
              <a:rPr lang="en-US" altLang="zh-TW" sz="1100" dirty="0"/>
              <a:t>            if (n32Loop == 0) {</a:t>
            </a:r>
          </a:p>
          <a:p>
            <a:r>
              <a:rPr lang="en-US" altLang="zh-TW" sz="1100" dirty="0"/>
              <a:t>                    an32ShiftReg[0] = n32Temp;</a:t>
            </a:r>
          </a:p>
          <a:p>
            <a:r>
              <a:rPr lang="en-US" altLang="zh-TW" sz="1100" dirty="0"/>
              <a:t>                    n32Data = n32Temp;</a:t>
            </a:r>
          </a:p>
          <a:p>
            <a:r>
              <a:rPr lang="en-US" altLang="zh-TW" sz="1100" dirty="0"/>
              <a:t>             } else {</a:t>
            </a:r>
          </a:p>
          <a:p>
            <a:r>
              <a:rPr lang="en-US" altLang="zh-TW" sz="1100" dirty="0"/>
              <a:t>                     an32ShiftReg[n32Loop] = an32ShiftReg[n32Loop - 1];</a:t>
            </a:r>
          </a:p>
          <a:p>
            <a:r>
              <a:rPr lang="en-US" altLang="zh-TW" sz="1100" dirty="0"/>
              <a:t>                     n32Data = an32ShiftReg[n32Loop];</a:t>
            </a:r>
          </a:p>
          <a:p>
            <a:r>
              <a:rPr lang="en-US" altLang="zh-TW" sz="1100" dirty="0"/>
              <a:t>              }</a:t>
            </a:r>
          </a:p>
          <a:p>
            <a:r>
              <a:rPr lang="en-US" altLang="zh-TW" sz="1100" dirty="0"/>
              <a:t>              n32Acc += n32Data * an32Coef[n32Loop];</a:t>
            </a:r>
          </a:p>
          <a:p>
            <a:r>
              <a:rPr lang="en-US" altLang="zh-TW" sz="1100" dirty="0"/>
              <a:t>        }</a:t>
            </a:r>
          </a:p>
          <a:p>
            <a:r>
              <a:rPr lang="en-US" altLang="zh-TW" sz="1100" dirty="0"/>
              <a:t>        </a:t>
            </a:r>
            <a:r>
              <a:rPr lang="en-US" altLang="zh-TW" sz="1100" dirty="0" err="1"/>
              <a:t>valTemp.data</a:t>
            </a:r>
            <a:r>
              <a:rPr lang="en-US" altLang="zh-TW" sz="1100" dirty="0"/>
              <a:t> = n32Acc;</a:t>
            </a:r>
          </a:p>
          <a:p>
            <a:r>
              <a:rPr lang="en-US" altLang="zh-TW" sz="1100" dirty="0"/>
              <a:t>        </a:t>
            </a:r>
            <a:r>
              <a:rPr lang="en-US" altLang="zh-TW" sz="1100" dirty="0" err="1"/>
              <a:t>pstrmOutput</a:t>
            </a:r>
            <a:r>
              <a:rPr lang="en-US" altLang="zh-TW" sz="1100" dirty="0"/>
              <a:t>-&gt;write(</a:t>
            </a:r>
            <a:r>
              <a:rPr lang="en-US" altLang="zh-TW" sz="1100" dirty="0" err="1"/>
              <a:t>valTemp</a:t>
            </a:r>
            <a:r>
              <a:rPr lang="en-US" altLang="zh-TW" sz="1100" dirty="0"/>
              <a:t>);</a:t>
            </a:r>
          </a:p>
          <a:p>
            <a:r>
              <a:rPr lang="en-US" altLang="zh-TW" sz="1100" dirty="0"/>
              <a:t>        if (</a:t>
            </a:r>
            <a:r>
              <a:rPr lang="en-US" altLang="zh-TW" sz="1100" dirty="0" err="1"/>
              <a:t>valTemp.last</a:t>
            </a:r>
            <a:r>
              <a:rPr lang="en-US" altLang="zh-TW" sz="1100" dirty="0"/>
              <a:t>) break;</a:t>
            </a:r>
          </a:p>
          <a:p>
            <a:r>
              <a:rPr lang="en-US" altLang="zh-TW" sz="1100" dirty="0"/>
              <a:t>   }</a:t>
            </a:r>
          </a:p>
          <a:p>
            <a:r>
              <a:rPr lang="en-US" altLang="zh-TW" sz="1100" dirty="0"/>
              <a:t>   return;</a:t>
            </a:r>
          </a:p>
          <a:p>
            <a:r>
              <a:rPr lang="en-US" altLang="zh-TW" sz="1100" dirty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1099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write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aw_proc</a:t>
            </a:r>
            <a:r>
              <a:rPr lang="en-US" altLang="zh-TW" dirty="0"/>
              <a:t> (address) , </a:t>
            </a:r>
            <a:r>
              <a:rPr lang="en-US" altLang="zh-TW" dirty="0" err="1"/>
              <a:t>w_proc</a:t>
            </a:r>
            <a:r>
              <a:rPr lang="en-US" altLang="zh-TW" dirty="0"/>
              <a:t> (data)</a:t>
            </a:r>
          </a:p>
          <a:p>
            <a:pPr lvl="1"/>
            <a:r>
              <a:rPr lang="en-US" altLang="zh-TW" dirty="0"/>
              <a:t>Each process has random initial delay 0 – 5T  ( so address / data can be out-of-order )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awaddr</a:t>
            </a:r>
            <a:r>
              <a:rPr lang="en-US" altLang="zh-TW" dirty="0"/>
              <a:t> (</a:t>
            </a:r>
            <a:r>
              <a:rPr lang="en-US" altLang="zh-TW" dirty="0" err="1"/>
              <a:t>wdata</a:t>
            </a:r>
            <a:r>
              <a:rPr lang="en-US" altLang="zh-TW" dirty="0"/>
              <a:t>) when </a:t>
            </a:r>
            <a:r>
              <a:rPr lang="en-US" altLang="zh-TW" dirty="0" err="1"/>
              <a:t>awvalid</a:t>
            </a:r>
            <a:r>
              <a:rPr lang="en-US" altLang="zh-TW" dirty="0"/>
              <a:t> (</a:t>
            </a:r>
            <a:r>
              <a:rPr lang="en-US" altLang="zh-TW" dirty="0" err="1"/>
              <a:t>wvalid</a:t>
            </a:r>
            <a:r>
              <a:rPr lang="en-US" altLang="zh-TW" dirty="0"/>
              <a:t>) asserts</a:t>
            </a:r>
          </a:p>
          <a:p>
            <a:pPr lvl="2"/>
            <a:r>
              <a:rPr lang="en-US" altLang="zh-TW" dirty="0"/>
              <a:t>Wait for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 is sampled active</a:t>
            </a:r>
            <a:r>
              <a:rPr lang="en-US" altLang="zh-TW" b="1" dirty="0"/>
              <a:t>, invalidate </a:t>
            </a:r>
            <a:r>
              <a:rPr lang="en-US" altLang="zh-TW" b="1" dirty="0" err="1"/>
              <a:t>awaddr</a:t>
            </a:r>
            <a:r>
              <a:rPr lang="en-US" altLang="zh-TW" b="1" dirty="0"/>
              <a:t> (</a:t>
            </a:r>
            <a:r>
              <a:rPr lang="en-US" altLang="zh-TW" b="1" dirty="0" err="1"/>
              <a:t>wdata</a:t>
            </a:r>
            <a:r>
              <a:rPr lang="en-US" altLang="zh-TW" b="1" dirty="0"/>
              <a:t>)</a:t>
            </a:r>
          </a:p>
          <a:p>
            <a:pPr lvl="2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Optionally wait for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bvalid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 in our case, no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bvalid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– not implement 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4" y="265345"/>
            <a:ext cx="9089603" cy="410633"/>
          </a:xfrm>
        </p:spPr>
        <p:txBody>
          <a:bodyPr/>
          <a:lstStyle/>
          <a:p>
            <a:r>
              <a:rPr lang="en-US" altLang="zh-TW" sz="2800" b="1" dirty="0" err="1"/>
              <a:t>TestBench</a:t>
            </a:r>
            <a:r>
              <a:rPr lang="en-US" altLang="zh-TW" sz="2800" b="1" dirty="0"/>
              <a:t> – </a:t>
            </a:r>
            <a:r>
              <a:rPr lang="en-US" altLang="zh-TW" sz="2800" b="1" dirty="0" err="1"/>
              <a:t>Axilite</a:t>
            </a:r>
            <a:r>
              <a:rPr lang="en-US" altLang="zh-TW" sz="2800" b="1" dirty="0"/>
              <a:t> write</a:t>
            </a:r>
            <a:endParaRPr lang="zh-TW" alt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385D-0817-7C50-9608-2B421BF0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047" y="4461933"/>
            <a:ext cx="6293528" cy="19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00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read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ar_proc</a:t>
            </a:r>
            <a:r>
              <a:rPr lang="en-US" altLang="zh-TW" dirty="0"/>
              <a:t> (address), </a:t>
            </a:r>
            <a:r>
              <a:rPr lang="en-US" altLang="zh-TW" dirty="0" err="1"/>
              <a:t>r_proc</a:t>
            </a:r>
            <a:r>
              <a:rPr lang="en-US" altLang="zh-TW" dirty="0"/>
              <a:t> (data)</a:t>
            </a:r>
          </a:p>
          <a:p>
            <a:pPr lvl="1"/>
            <a:r>
              <a:rPr lang="en-US" altLang="zh-TW" dirty="0"/>
              <a:t>Each process has a random initial delay 0 - 5T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araddr</a:t>
            </a:r>
            <a:r>
              <a:rPr lang="en-US" altLang="zh-TW" dirty="0"/>
              <a:t>, </a:t>
            </a:r>
            <a:r>
              <a:rPr lang="en-US" altLang="zh-TW" dirty="0" err="1"/>
              <a:t>arvalid</a:t>
            </a:r>
            <a:r>
              <a:rPr lang="en-US" altLang="zh-TW" dirty="0"/>
              <a:t> and </a:t>
            </a:r>
            <a:r>
              <a:rPr lang="en-US" altLang="zh-TW" dirty="0" err="1"/>
              <a:t>rready</a:t>
            </a:r>
            <a:endParaRPr lang="en-US" altLang="zh-TW" dirty="0"/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arready</a:t>
            </a:r>
            <a:r>
              <a:rPr lang="en-US" altLang="zh-TW" dirty="0"/>
              <a:t> is sampled active, </a:t>
            </a:r>
            <a:r>
              <a:rPr lang="en-US" altLang="zh-TW" b="1" dirty="0"/>
              <a:t>invalidate </a:t>
            </a:r>
            <a:r>
              <a:rPr lang="en-US" altLang="zh-TW" b="1" dirty="0" err="1"/>
              <a:t>araddr</a:t>
            </a:r>
            <a:endParaRPr lang="en-US" altLang="zh-TW" b="1" dirty="0"/>
          </a:p>
          <a:p>
            <a:pPr lvl="1"/>
            <a:r>
              <a:rPr lang="en-US" altLang="zh-TW" dirty="0"/>
              <a:t>Check </a:t>
            </a:r>
            <a:r>
              <a:rPr lang="en-US" altLang="zh-TW" dirty="0" err="1"/>
              <a:t>rvalid</a:t>
            </a:r>
            <a:r>
              <a:rPr lang="en-US" altLang="zh-TW" dirty="0"/>
              <a:t> is only asserted after </a:t>
            </a:r>
            <a:r>
              <a:rPr lang="en-US" altLang="zh-TW" dirty="0" err="1"/>
              <a:t>arvalid</a:t>
            </a:r>
            <a:r>
              <a:rPr lang="en-US" altLang="zh-TW" dirty="0"/>
              <a:t> and </a:t>
            </a:r>
            <a:r>
              <a:rPr lang="en-US" altLang="zh-TW" dirty="0" err="1"/>
              <a:t>arready</a:t>
            </a:r>
            <a:r>
              <a:rPr lang="en-US" altLang="zh-TW" dirty="0"/>
              <a:t> are asserted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err="1"/>
              <a:t>TestBench</a:t>
            </a:r>
            <a:r>
              <a:rPr lang="en-US" altLang="zh-TW" sz="2800" b="1" dirty="0"/>
              <a:t> – </a:t>
            </a:r>
            <a:r>
              <a:rPr lang="en-US" altLang="zh-TW" sz="2800" b="1" dirty="0" err="1"/>
              <a:t>Axilite</a:t>
            </a:r>
            <a:r>
              <a:rPr lang="en-US" altLang="zh-TW" sz="2800" b="1" dirty="0"/>
              <a:t> read</a:t>
            </a:r>
            <a:endParaRPr lang="zh-TW" alt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1A54-524A-FD25-B46D-C5D2C02F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84" y="4176589"/>
            <a:ext cx="4083306" cy="1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77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D5172-D61E-3101-28EC-CDE36A9C8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Protocol</a:t>
            </a:r>
          </a:p>
          <a:p>
            <a:pPr lvl="1"/>
            <a:r>
              <a:rPr lang="en-US" altLang="zh-TW" dirty="0"/>
              <a:t>For a transfer to occur, both TVALID and TREADY must be asserted</a:t>
            </a:r>
          </a:p>
          <a:p>
            <a:pPr lvl="1"/>
            <a:r>
              <a:rPr lang="en-US" altLang="zh-TW" dirty="0"/>
              <a:t>A Transmitter is not permitted to wait until TREADY is asserted before asserting TVALID</a:t>
            </a:r>
          </a:p>
          <a:p>
            <a:pPr lvl="1"/>
            <a:r>
              <a:rPr lang="en-US" altLang="zh-TW" dirty="0"/>
              <a:t>Once TVALID is asserted, it must remain asserted until the handshake occurs</a:t>
            </a:r>
          </a:p>
          <a:p>
            <a:pPr lvl="1"/>
            <a:r>
              <a:rPr lang="en-US" altLang="zh-TW" dirty="0"/>
              <a:t>A Receiver is permitted to wait for TVALID to be asserted before asserting TREADY</a:t>
            </a:r>
          </a:p>
          <a:p>
            <a:pPr marL="0" indent="0">
              <a:buNone/>
            </a:pPr>
            <a:r>
              <a:rPr lang="en-US" altLang="zh-TW" b="1" dirty="0"/>
              <a:t>Testbench</a:t>
            </a:r>
          </a:p>
          <a:p>
            <a:r>
              <a:rPr lang="en-US" altLang="zh-TW" dirty="0"/>
              <a:t>Randomize </a:t>
            </a:r>
            <a:r>
              <a:rPr lang="en-US" altLang="zh-TW" dirty="0" err="1"/>
              <a:t>tvalid</a:t>
            </a:r>
            <a:r>
              <a:rPr lang="en-US" altLang="zh-TW" dirty="0"/>
              <a:t> initial delay</a:t>
            </a:r>
          </a:p>
          <a:p>
            <a:pPr lvl="1"/>
            <a:r>
              <a:rPr lang="en-US" altLang="zh-TW" dirty="0"/>
              <a:t>Case1: short latency [0-5]</a:t>
            </a:r>
          </a:p>
          <a:p>
            <a:pPr lvl="1"/>
            <a:r>
              <a:rPr lang="en-US" altLang="zh-TW" dirty="0"/>
              <a:t>Case2: long latency  [0-2 x Filter latency]</a:t>
            </a:r>
          </a:p>
          <a:p>
            <a:r>
              <a:rPr lang="en-US" altLang="zh-TW" dirty="0"/>
              <a:t>Once sampled </a:t>
            </a:r>
            <a:r>
              <a:rPr lang="en-US" altLang="zh-TW" dirty="0" err="1"/>
              <a:t>tready</a:t>
            </a:r>
            <a:r>
              <a:rPr lang="en-US" altLang="zh-TW" dirty="0"/>
              <a:t>, </a:t>
            </a:r>
            <a:r>
              <a:rPr lang="en-US" altLang="zh-TW" dirty="0" err="1"/>
              <a:t>deasserts</a:t>
            </a:r>
            <a:r>
              <a:rPr lang="en-US" altLang="zh-TW" dirty="0"/>
              <a:t> </a:t>
            </a:r>
            <a:r>
              <a:rPr lang="en-US" altLang="zh-TW" dirty="0" err="1"/>
              <a:t>tdata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0EF40-CBC5-58F6-090B-6014B099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 err="1"/>
              <a:t>TestBench</a:t>
            </a:r>
            <a:r>
              <a:rPr lang="en-US" altLang="zh-TW" sz="2800" b="1" dirty="0"/>
              <a:t> – </a:t>
            </a:r>
            <a:r>
              <a:rPr lang="en-US" altLang="zh-TW" sz="2800" b="1" dirty="0" err="1"/>
              <a:t>axi</a:t>
            </a:r>
            <a:r>
              <a:rPr lang="en-US" altLang="zh-TW" sz="2800" b="1" dirty="0"/>
              <a:t>-stream X input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47899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104573-6212-174F-F5D1-1C3DF7763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spawn a task -&gt;</a:t>
            </a:r>
            <a:r>
              <a:rPr lang="en-US" altLang="zh-TW" sz="2400" dirty="0" err="1"/>
              <a:t>task_sm_tready</a:t>
            </a:r>
            <a:endParaRPr lang="en-US" altLang="zh-TW" sz="2400" dirty="0"/>
          </a:p>
          <a:p>
            <a:pPr lvl="1"/>
            <a:r>
              <a:rPr lang="en-US" altLang="zh-TW" sz="2000" dirty="0"/>
              <a:t>randomize </a:t>
            </a:r>
            <a:r>
              <a:rPr lang="en-US" altLang="zh-TW" sz="2000" dirty="0" err="1"/>
              <a:t>sm_tready</a:t>
            </a:r>
            <a:r>
              <a:rPr lang="en-US" altLang="zh-TW" sz="2000" dirty="0"/>
              <a:t> delay </a:t>
            </a:r>
          </a:p>
          <a:p>
            <a:pPr lvl="2"/>
            <a:r>
              <a:rPr lang="en-US" altLang="zh-TW" sz="2000" dirty="0"/>
              <a:t>Short latency: delay [0-5]</a:t>
            </a:r>
          </a:p>
          <a:p>
            <a:pPr lvl="2"/>
            <a:r>
              <a:rPr lang="en-US" altLang="zh-TW" sz="2000" dirty="0"/>
              <a:t>Long latency: delay [0- 2* filter latency]</a:t>
            </a:r>
          </a:p>
          <a:p>
            <a:pPr lvl="1"/>
            <a:r>
              <a:rPr lang="en-US" altLang="zh-TW" sz="2000" dirty="0"/>
              <a:t>when both </a:t>
            </a:r>
            <a:r>
              <a:rPr lang="en-US" altLang="zh-TW" sz="2000" dirty="0" err="1"/>
              <a:t>sm_tready</a:t>
            </a:r>
            <a:r>
              <a:rPr lang="en-US" altLang="zh-TW" sz="2000" dirty="0"/>
              <a:t> and </a:t>
            </a:r>
            <a:r>
              <a:rPr lang="en-US" altLang="zh-TW" sz="2000" dirty="0" err="1"/>
              <a:t>sm_tavlid</a:t>
            </a:r>
            <a:r>
              <a:rPr lang="en-US" altLang="zh-TW" sz="2000" dirty="0"/>
              <a:t> sampled asserted, </a:t>
            </a:r>
          </a:p>
          <a:p>
            <a:pPr lvl="2"/>
            <a:r>
              <a:rPr lang="en-US" altLang="zh-TW" sz="2000" dirty="0"/>
              <a:t>Check data</a:t>
            </a:r>
          </a:p>
          <a:p>
            <a:pPr lvl="2"/>
            <a:r>
              <a:rPr lang="en-US" altLang="zh-TW" sz="2000" dirty="0"/>
              <a:t>finish the task</a:t>
            </a:r>
          </a:p>
          <a:p>
            <a:r>
              <a:rPr lang="en-US" altLang="zh-TW" sz="2400" dirty="0"/>
              <a:t>Note: </a:t>
            </a:r>
            <a:r>
              <a:rPr lang="en-US" altLang="zh-TW" sz="2400" dirty="0" err="1"/>
              <a:t>sm_tready</a:t>
            </a:r>
            <a:r>
              <a:rPr lang="en-US" altLang="zh-TW" sz="2400" dirty="0"/>
              <a:t> could be asserted before </a:t>
            </a:r>
            <a:r>
              <a:rPr lang="en-US" altLang="zh-TW" sz="2400" dirty="0" err="1"/>
              <a:t>sm_tvalid</a:t>
            </a:r>
            <a:r>
              <a:rPr lang="en-US" altLang="zh-TW" sz="2400" dirty="0"/>
              <a:t> asserted</a:t>
            </a:r>
          </a:p>
          <a:p>
            <a:pPr lvl="2"/>
            <a:endParaRPr lang="en-US" altLang="zh-TW" sz="2000" dirty="0"/>
          </a:p>
          <a:p>
            <a:pPr marL="317500" lvl="1" indent="0">
              <a:buNone/>
            </a:pPr>
            <a:endParaRPr lang="en-US" altLang="zh-TW" sz="2000" dirty="0"/>
          </a:p>
          <a:p>
            <a:pPr marL="317500" lvl="1" indent="0">
              <a:buNone/>
            </a:pPr>
            <a:endParaRPr lang="zh-TW" alt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C05E1-F617-F4DB-4A47-B72790FB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1" dirty="0"/>
              <a:t>Testbench: </a:t>
            </a:r>
            <a:r>
              <a:rPr lang="en-US" altLang="zh-TW" sz="2800" b="1" dirty="0" err="1"/>
              <a:t>axi</a:t>
            </a:r>
            <a:r>
              <a:rPr lang="en-US" altLang="zh-TW" sz="2800" b="1" dirty="0"/>
              <a:t>-stream Y output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533609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Test dataset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lt"/>
              </a:rPr>
              <a:t>SRAM Interface Implementation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Refer to verilog-sram.pdf - Use memory for ASIC flow</a:t>
            </a:r>
          </a:p>
          <a:p>
            <a:r>
              <a:rPr lang="en-US" dirty="0" err="1"/>
              <a:t>Github</a:t>
            </a:r>
            <a:r>
              <a:rPr lang="en-US" dirty="0"/>
              <a:t> updated - </a:t>
            </a:r>
            <a:r>
              <a:rPr lang="en-US" dirty="0">
                <a:hlinkClick r:id="rId2"/>
              </a:rPr>
              <a:t>https://github.com/bol-edu/caravel-soc_fpga-lab/tree/main/lab-fir</a:t>
            </a:r>
            <a:r>
              <a:rPr lang="en-US" dirty="0"/>
              <a:t> </a:t>
            </a:r>
          </a:p>
          <a:p>
            <a:r>
              <a:rPr lang="en-US" dirty="0"/>
              <a:t>Implement  SRAM without .</a:t>
            </a:r>
            <a:r>
              <a:rPr lang="en-US" dirty="0" err="1"/>
              <a:t>db</a:t>
            </a:r>
            <a:r>
              <a:rPr lang="en-US" dirty="0"/>
              <a:t>/.lib</a:t>
            </a:r>
          </a:p>
          <a:p>
            <a:r>
              <a:rPr lang="en-US" altLang="zh-CN" dirty="0"/>
              <a:t>Use external SRAM (</a:t>
            </a:r>
            <a:r>
              <a:rPr lang="en-US" altLang="zh-CN" dirty="0" err="1"/>
              <a:t>bram.v</a:t>
            </a:r>
            <a:r>
              <a:rPr lang="en-US" altLang="zh-CN" dirty="0"/>
              <a:t>). </a:t>
            </a:r>
            <a:r>
              <a:rPr lang="en-US" altLang="zh-CN" dirty="0" err="1"/>
              <a:t>fir.v</a:t>
            </a:r>
            <a:r>
              <a:rPr lang="en-US" altLang="zh-CN" dirty="0"/>
              <a:t> provides ports to interface with the external SRAM. So, the </a:t>
            </a:r>
            <a:r>
              <a:rPr lang="en-US" altLang="zh-CN" dirty="0" err="1"/>
              <a:t>fir.v</a:t>
            </a:r>
            <a:r>
              <a:rPr lang="en-US" altLang="zh-CN" dirty="0"/>
              <a:t> can be synthesized with BRAM</a:t>
            </a:r>
          </a:p>
          <a:p>
            <a:r>
              <a:rPr lang="en-US" altLang="zh-CN" dirty="0"/>
              <a:t>Two size of </a:t>
            </a:r>
            <a:r>
              <a:rPr lang="en-US" altLang="zh-CN" dirty="0" err="1"/>
              <a:t>bram.v</a:t>
            </a:r>
            <a:r>
              <a:rPr lang="en-US" altLang="zh-CN" dirty="0"/>
              <a:t> ( you choose either one to fit your design)</a:t>
            </a:r>
          </a:p>
          <a:p>
            <a:pPr lvl="1"/>
            <a:r>
              <a:rPr lang="en-US" altLang="zh-CN" dirty="0"/>
              <a:t>bram11.v  (11 x 32) – depth 11</a:t>
            </a:r>
          </a:p>
          <a:p>
            <a:pPr lvl="1"/>
            <a:r>
              <a:rPr lang="en-US" altLang="zh-CN" dirty="0"/>
              <a:t>bram12.v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</a:t>
            </a:r>
          </a:p>
          <a:p>
            <a:endParaRPr lang="en-US" dirty="0"/>
          </a:p>
          <a:p>
            <a:r>
              <a:rPr lang="en-US" dirty="0" err="1"/>
              <a:t>axilite</a:t>
            </a:r>
            <a:endParaRPr lang="en-US" dirty="0"/>
          </a:p>
          <a:p>
            <a:r>
              <a:rPr lang="en-US" dirty="0" err="1"/>
              <a:t>axis_slave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axis_master</a:t>
            </a:r>
            <a:r>
              <a:rPr lang="en-US" dirty="0"/>
              <a:t>(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FE95-3174-0E5F-6F95-C04E20B9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942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Peer Evaluation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572C-CDF3-FF26-CAB1-DDDAFCD4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6868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err="1"/>
              <a:t>Designer#A</a:t>
            </a:r>
            <a:r>
              <a:rPr lang="en-US" altLang="zh-TW" dirty="0"/>
              <a:t> – Testbench </a:t>
            </a:r>
            <a:r>
              <a:rPr lang="en-US" altLang="zh-TW" dirty="0" err="1"/>
              <a:t>fir_tb.v</a:t>
            </a:r>
            <a:r>
              <a:rPr lang="en-US" altLang="zh-TW" dirty="0"/>
              <a:t> designer</a:t>
            </a:r>
          </a:p>
          <a:p>
            <a:pPr marL="0" indent="0">
              <a:buNone/>
            </a:pPr>
            <a:r>
              <a:rPr lang="en-US" altLang="zh-TW" dirty="0" err="1"/>
              <a:t>Designer#B</a:t>
            </a:r>
            <a:r>
              <a:rPr lang="en-US" altLang="zh-TW" dirty="0"/>
              <a:t> – Design </a:t>
            </a:r>
            <a:r>
              <a:rPr lang="en-US" altLang="zh-TW" dirty="0" err="1"/>
              <a:t>fir.v</a:t>
            </a:r>
            <a:r>
              <a:rPr lang="en-US" altLang="zh-TW" dirty="0"/>
              <a:t>  designer</a:t>
            </a:r>
          </a:p>
          <a:p>
            <a:pPr marL="0" indent="0">
              <a:buNone/>
            </a:pPr>
            <a:r>
              <a:rPr lang="en-US" altLang="zh-TW" dirty="0"/>
              <a:t>Evaluations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Coding Style evaluation by </a:t>
            </a:r>
            <a:r>
              <a:rPr lang="en-US" altLang="zh-TW" dirty="0" err="1"/>
              <a:t>Designer#A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Design (</a:t>
            </a:r>
            <a:r>
              <a:rPr lang="en-US" altLang="zh-TW" dirty="0" err="1"/>
              <a:t>fir.v</a:t>
            </a:r>
            <a:r>
              <a:rPr lang="en-US" altLang="zh-TW" dirty="0"/>
              <a:t>) evaluation by </a:t>
            </a:r>
            <a:r>
              <a:rPr lang="en-US" altLang="zh-TW" dirty="0" err="1"/>
              <a:t>Designer#A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Testbench (</a:t>
            </a:r>
            <a:r>
              <a:rPr lang="en-US" altLang="zh-TW" dirty="0" err="1"/>
              <a:t>fir_tb</a:t>
            </a:r>
            <a:r>
              <a:rPr lang="en-US" altLang="zh-TW" dirty="0"/>
              <a:t>) evaluation by TA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CN" dirty="0" err="1"/>
              <a:t>Designer#A</a:t>
            </a:r>
            <a:r>
              <a:rPr lang="en-US" altLang="zh-TW" dirty="0"/>
              <a:t> runs a </a:t>
            </a:r>
            <a:r>
              <a:rPr lang="en-US" altLang="zh-CN" dirty="0"/>
              <a:t>simulation </a:t>
            </a:r>
            <a:r>
              <a:rPr lang="en-US" altLang="zh-TW" dirty="0"/>
              <a:t>against </a:t>
            </a:r>
            <a:r>
              <a:rPr lang="en-US" altLang="zh-TW" dirty="0" err="1"/>
              <a:t>fir.v</a:t>
            </a:r>
            <a:r>
              <a:rPr lang="en-US" altLang="zh-TW" dirty="0"/>
              <a:t> from </a:t>
            </a:r>
            <a:r>
              <a:rPr lang="en-US" altLang="zh-TW" dirty="0" err="1"/>
              <a:t>designer#B</a:t>
            </a:r>
            <a:endParaRPr lang="en-US" altLang="zh-TW" dirty="0"/>
          </a:p>
          <a:p>
            <a:r>
              <a:rPr lang="en-US" altLang="zh-CN" dirty="0" err="1"/>
              <a:t>Designer#A</a:t>
            </a:r>
            <a:r>
              <a:rPr lang="en-US" altLang="zh-CN" dirty="0"/>
              <a:t> writes an evaluation form</a:t>
            </a:r>
          </a:p>
          <a:p>
            <a:pPr lvl="1"/>
            <a:r>
              <a:rPr lang="en-US" altLang="zh-TW" dirty="0"/>
              <a:t>For every bug found or coding style violation, </a:t>
            </a:r>
            <a:r>
              <a:rPr lang="en-US" altLang="zh-TW" dirty="0" err="1"/>
              <a:t>designer#A</a:t>
            </a:r>
            <a:r>
              <a:rPr lang="en-US" altLang="zh-TW" dirty="0"/>
              <a:t> gains a point,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designer#B</a:t>
            </a:r>
            <a:r>
              <a:rPr lang="en-US" altLang="zh-CN" dirty="0"/>
              <a:t> loses a point</a:t>
            </a:r>
          </a:p>
        </p:txBody>
      </p:sp>
    </p:spTree>
    <p:extLst>
      <p:ext uri="{BB962C8B-B14F-4D97-AF65-F5344CB8AC3E}">
        <p14:creationId xmlns:p14="http://schemas.microsoft.com/office/powerpoint/2010/main" val="106220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904"/>
            <a:ext cx="10515600" cy="762314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Submission (1/2) – </a:t>
            </a:r>
            <a:r>
              <a:rPr lang="en-US" altLang="zh-TW" b="1" dirty="0" err="1">
                <a:latin typeface="+mn-lt"/>
              </a:rPr>
              <a:t>Github</a:t>
            </a:r>
            <a:r>
              <a:rPr lang="en-US" altLang="zh-TW" b="1" dirty="0">
                <a:latin typeface="+mn-lt"/>
              </a:rPr>
              <a:t>  - TBD by TA 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170"/>
            <a:ext cx="10515600" cy="5509030"/>
          </a:xfrm>
        </p:spPr>
        <p:txBody>
          <a:bodyPr>
            <a:noAutofit/>
          </a:bodyPr>
          <a:lstStyle/>
          <a:p>
            <a:r>
              <a:rPr lang="en-US" altLang="zh-TW" sz="1800" dirty="0" err="1"/>
              <a:t>Github</a:t>
            </a:r>
            <a:r>
              <a:rPr lang="en-US" altLang="zh-TW" sz="1800" dirty="0"/>
              <a:t> should contain at the following</a:t>
            </a:r>
          </a:p>
          <a:p>
            <a:pPr lvl="1"/>
            <a:r>
              <a:rPr lang="en-US" altLang="zh-TW" sz="1400" dirty="0" err="1"/>
              <a:t>fir.v</a:t>
            </a:r>
            <a:r>
              <a:rPr lang="en-US" altLang="zh-TW" sz="1400" dirty="0"/>
              <a:t> </a:t>
            </a:r>
            <a:r>
              <a:rPr lang="zh-CN" altLang="en-US" sz="1400" dirty="0"/>
              <a:t>（</a:t>
            </a:r>
            <a:r>
              <a:rPr lang="en-US" altLang="zh-CN" sz="1400" dirty="0"/>
              <a:t>the fir design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TW" sz="1400" dirty="0" err="1"/>
              <a:t>fir_tb.v</a:t>
            </a:r>
            <a:r>
              <a:rPr lang="en-US" altLang="zh-TW" sz="1400" dirty="0"/>
              <a:t>  ( the </a:t>
            </a:r>
            <a:r>
              <a:rPr lang="en-US" altLang="zh-TW" sz="1400" dirty="0" err="1"/>
              <a:t>testbench</a:t>
            </a:r>
            <a:r>
              <a:rPr lang="en-US" altLang="zh-TW" sz="1400" dirty="0"/>
              <a:t> )</a:t>
            </a:r>
          </a:p>
          <a:p>
            <a:pPr lvl="1"/>
            <a:r>
              <a:rPr lang="en-US" altLang="zh-TW" sz="1400" dirty="0"/>
              <a:t>Log files including : synthesis, simulation, static timing report</a:t>
            </a:r>
          </a:p>
          <a:p>
            <a:pPr lvl="1"/>
            <a:r>
              <a:rPr lang="en-US" altLang="zh-TW" sz="1400" dirty="0"/>
              <a:t>Synthesis report – area usage, Including FF, LUT (Note: there should be no BRAM because BRAM is an external model, not in the  RTL design)</a:t>
            </a:r>
          </a:p>
          <a:p>
            <a:pPr lvl="1"/>
            <a:r>
              <a:rPr lang="en-US" altLang="zh-TW" sz="1400" dirty="0"/>
              <a:t>Timing Report, including slack, and max delay path</a:t>
            </a:r>
          </a:p>
          <a:p>
            <a:pPr lvl="1"/>
            <a:r>
              <a:rPr lang="en-US" altLang="zh-TW" sz="1400" dirty="0"/>
              <a:t>Waveform – show</a:t>
            </a:r>
          </a:p>
          <a:p>
            <a:pPr lvl="2"/>
            <a:r>
              <a:rPr lang="en-US" altLang="zh-TW" sz="1400" dirty="0"/>
              <a:t>Configuration write</a:t>
            </a:r>
          </a:p>
          <a:p>
            <a:pPr lvl="2"/>
            <a:r>
              <a:rPr lang="en-US" altLang="zh-TW" sz="1400" dirty="0" err="1"/>
              <a:t>a</a:t>
            </a:r>
            <a:r>
              <a:rPr lang="en-US" altLang="zh-CN" sz="1400" dirty="0" err="1"/>
              <a:t>p_start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ap_done</a:t>
            </a:r>
            <a:r>
              <a:rPr lang="en-US" altLang="zh-CN" sz="1400" dirty="0"/>
              <a:t>  ( measure # of clock cycles from </a:t>
            </a:r>
            <a:r>
              <a:rPr lang="en-US" altLang="zh-CN" sz="1400" dirty="0" err="1"/>
              <a:t>ap_start</a:t>
            </a:r>
            <a:r>
              <a:rPr lang="en-US" altLang="zh-CN" sz="1400" dirty="0"/>
              <a:t> to </a:t>
            </a:r>
            <a:r>
              <a:rPr lang="en-US" altLang="zh-CN" sz="1400" dirty="0" err="1"/>
              <a:t>ap_done</a:t>
            </a:r>
            <a:r>
              <a:rPr lang="en-US" altLang="zh-CN" sz="1400" dirty="0"/>
              <a:t>)</a:t>
            </a:r>
          </a:p>
          <a:p>
            <a:pPr lvl="2"/>
            <a:r>
              <a:rPr lang="en-US" altLang="zh-TW" sz="1400" dirty="0" err="1"/>
              <a:t>Xn</a:t>
            </a:r>
            <a:r>
              <a:rPr lang="en-US" altLang="zh-TW" sz="1400" dirty="0"/>
              <a:t> stream-in, and </a:t>
            </a:r>
            <a:r>
              <a:rPr lang="en-US" altLang="zh-TW" sz="1400" dirty="0" err="1"/>
              <a:t>Yn</a:t>
            </a:r>
            <a:r>
              <a:rPr lang="en-US" altLang="zh-TW" sz="1400" dirty="0"/>
              <a:t> stream-out </a:t>
            </a:r>
          </a:p>
          <a:p>
            <a:pPr lvl="1"/>
            <a:r>
              <a:rPr lang="en-US" altLang="zh-TW" sz="1400" dirty="0"/>
              <a:t>Report in </a:t>
            </a:r>
            <a:r>
              <a:rPr lang="en-US" altLang="zh-TW" sz="1400" dirty="0" err="1"/>
              <a:t>HackMD</a:t>
            </a:r>
            <a:endParaRPr lang="en-US" altLang="zh-TW" sz="1400" dirty="0"/>
          </a:p>
          <a:p>
            <a:r>
              <a:rPr lang="en-US" altLang="zh-TW" sz="1800" dirty="0"/>
              <a:t>README.md</a:t>
            </a:r>
          </a:p>
          <a:p>
            <a:pPr marL="0" indent="0">
              <a:buNone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6423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Submission (2/2) – Report (</a:t>
            </a:r>
            <a:r>
              <a:rPr lang="en-US" b="1" dirty="0" err="1">
                <a:latin typeface="+mn-lt"/>
              </a:rPr>
              <a:t>HackMD</a:t>
            </a:r>
            <a:r>
              <a:rPr lang="en-US" b="1" dirty="0">
                <a:latin typeface="+mn-lt"/>
              </a:rPr>
              <a:t>) - TBD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494"/>
            <a:ext cx="10515600" cy="5875506"/>
          </a:xfrm>
        </p:spPr>
        <p:txBody>
          <a:bodyPr>
            <a:noAutofit/>
          </a:bodyPr>
          <a:lstStyle/>
          <a:p>
            <a:r>
              <a:rPr lang="en-US" sz="1800" dirty="0"/>
              <a:t>Block Diagram</a:t>
            </a:r>
          </a:p>
          <a:p>
            <a:pPr lvl="1"/>
            <a:r>
              <a:rPr lang="en-US" sz="1800" dirty="0" err="1"/>
              <a:t>Datapath</a:t>
            </a:r>
            <a:r>
              <a:rPr lang="en-US" sz="1800" dirty="0"/>
              <a:t> – dataflow</a:t>
            </a:r>
          </a:p>
          <a:p>
            <a:pPr lvl="1"/>
            <a:r>
              <a:rPr lang="en-US" sz="1800" dirty="0"/>
              <a:t>Control signals</a:t>
            </a:r>
          </a:p>
          <a:p>
            <a:r>
              <a:rPr lang="en-US" sz="1800" dirty="0"/>
              <a:t>Describe the operation, e.g.</a:t>
            </a:r>
          </a:p>
          <a:p>
            <a:pPr lvl="1"/>
            <a:r>
              <a:rPr lang="en-US" sz="1800" dirty="0"/>
              <a:t>How to receive data-in and tap parameters and place into SRAM</a:t>
            </a:r>
          </a:p>
          <a:p>
            <a:pPr lvl="1"/>
            <a:r>
              <a:rPr lang="en-US" sz="1800" dirty="0"/>
              <a:t>How to access </a:t>
            </a:r>
            <a:r>
              <a:rPr lang="en-US" sz="1800" dirty="0" err="1"/>
              <a:t>DataRAM</a:t>
            </a:r>
            <a:r>
              <a:rPr lang="en-US" sz="1800" dirty="0"/>
              <a:t> and </a:t>
            </a:r>
            <a:r>
              <a:rPr lang="en-US" sz="1800" dirty="0" err="1"/>
              <a:t>tapRAM</a:t>
            </a:r>
            <a:r>
              <a:rPr lang="en-US" sz="1800" dirty="0"/>
              <a:t> to do the computation</a:t>
            </a:r>
          </a:p>
          <a:p>
            <a:pPr lvl="1"/>
            <a:r>
              <a:rPr lang="en-US" sz="1800" dirty="0"/>
              <a:t>How </a:t>
            </a:r>
            <a:r>
              <a:rPr lang="en-US" sz="1800" dirty="0" err="1"/>
              <a:t>ap_done</a:t>
            </a:r>
            <a:r>
              <a:rPr lang="en-US" sz="1800" dirty="0"/>
              <a:t> is generated.</a:t>
            </a:r>
          </a:p>
          <a:p>
            <a:pPr lvl="1"/>
            <a:r>
              <a:rPr lang="en-US" sz="1800" dirty="0"/>
              <a:t>…..</a:t>
            </a:r>
          </a:p>
          <a:p>
            <a:r>
              <a:rPr lang="en-US" sz="1800" dirty="0"/>
              <a:t>Resource usage: including FF, LUT, BRAM</a:t>
            </a:r>
          </a:p>
          <a:p>
            <a:r>
              <a:rPr lang="en-US" sz="1800" dirty="0"/>
              <a:t>Performance report: latency &amp; throughput (# of clock to generate a Y output)</a:t>
            </a:r>
          </a:p>
          <a:p>
            <a:r>
              <a:rPr lang="en-US" sz="1800" dirty="0"/>
              <a:t>Timing Report</a:t>
            </a:r>
          </a:p>
          <a:p>
            <a:pPr lvl="1"/>
            <a:r>
              <a:rPr lang="en-US" sz="1800" dirty="0"/>
              <a:t>Synthesize the design with a maximum frequency </a:t>
            </a:r>
          </a:p>
          <a:p>
            <a:pPr lvl="1"/>
            <a:r>
              <a:rPr lang="en-US" sz="1800" dirty="0"/>
              <a:t>Report timing on the longest path, slack</a:t>
            </a:r>
          </a:p>
          <a:p>
            <a:r>
              <a:rPr lang="en-US" sz="1800" dirty="0"/>
              <a:t>Simulation Waveform, show</a:t>
            </a:r>
          </a:p>
          <a:p>
            <a:pPr lvl="1"/>
            <a:r>
              <a:rPr lang="en-US" sz="1800" dirty="0"/>
              <a:t>Coefficient program, and read back</a:t>
            </a:r>
          </a:p>
          <a:p>
            <a:pPr lvl="1"/>
            <a:r>
              <a:rPr lang="en-US" sz="1800" dirty="0"/>
              <a:t>Data-in stream-in</a:t>
            </a:r>
          </a:p>
          <a:p>
            <a:pPr lvl="1"/>
            <a:r>
              <a:rPr lang="en-US" sz="1800" dirty="0"/>
              <a:t>Data-out stream-out </a:t>
            </a:r>
          </a:p>
          <a:p>
            <a:pPr lvl="1"/>
            <a:r>
              <a:rPr lang="en-US" sz="1800" dirty="0"/>
              <a:t>RAM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-99874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Design specification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AC9A6-392B-ABA3-9D72-A9E304155FCC}"/>
              </a:ext>
            </a:extLst>
          </p:cNvPr>
          <p:cNvSpPr txBox="1"/>
          <p:nvPr/>
        </p:nvSpPr>
        <p:spPr>
          <a:xfrm>
            <a:off x="601133" y="1192812"/>
            <a:ext cx="111295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Data_Width</a:t>
            </a:r>
            <a:r>
              <a:rPr lang="en-US" altLang="zh-TW" sz="2000" dirty="0"/>
              <a:t> 32bit (integer)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Tap_Num</a:t>
            </a:r>
            <a:r>
              <a:rPr lang="en-US" altLang="zh-TW" sz="2000" dirty="0"/>
              <a:t> max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# of Tap is a programmable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Maximum storage of Tap and Data RAM is 32 DW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Data_Num</a:t>
            </a:r>
            <a:r>
              <a:rPr lang="en-US" altLang="zh-TW" sz="2000" dirty="0"/>
              <a:t>  </a:t>
            </a:r>
            <a:r>
              <a:rPr lang="en-US" altLang="zh-TW" sz="2000" b="1" dirty="0"/>
              <a:t>programmable parameter</a:t>
            </a:r>
            <a:r>
              <a:rPr lang="en-US" altLang="zh-TW" sz="2000" dirty="0"/>
              <a:t>  – Based on the size of the data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solidFill>
                  <a:srgbClr val="00B0F0"/>
                </a:solidFill>
              </a:rPr>
              <a:t>axilite</a:t>
            </a:r>
            <a:r>
              <a:rPr lang="en-US" altLang="zh-TW" sz="2000" dirty="0"/>
              <a:t>: configuration </a:t>
            </a:r>
            <a:r>
              <a:rPr lang="en-US" altLang="zh-TW" sz="2000" dirty="0" err="1"/>
              <a:t>data_in</a:t>
            </a:r>
            <a:r>
              <a:rPr lang="en-US" altLang="zh-TW" sz="2000" dirty="0"/>
              <a:t>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solidFill>
                  <a:srgbClr val="00B0F0"/>
                </a:solidFill>
              </a:rPr>
              <a:t>axi</a:t>
            </a:r>
            <a:r>
              <a:rPr lang="en-US" altLang="zh-TW" sz="2000" b="1" dirty="0">
                <a:solidFill>
                  <a:srgbClr val="00B0F0"/>
                </a:solidFill>
              </a:rPr>
              <a:t>-stream</a:t>
            </a:r>
            <a:r>
              <a:rPr lang="en-US" altLang="zh-TW" sz="2000" dirty="0"/>
              <a:t>: stream ( </a:t>
            </a:r>
            <a:r>
              <a:rPr lang="en-US" altLang="zh-TW" sz="2000" dirty="0" err="1"/>
              <a:t>Xn</a:t>
            </a:r>
            <a:r>
              <a:rPr lang="en-US" altLang="zh-TW" sz="2000" dirty="0"/>
              <a:t> ),</a:t>
            </a:r>
            <a:r>
              <a:rPr lang="zh-CN" altLang="en-US" sz="2000" dirty="0"/>
              <a:t> </a:t>
            </a:r>
            <a:r>
              <a:rPr lang="en-US" altLang="zh-CN" sz="2000" dirty="0"/>
              <a:t>stream</a:t>
            </a:r>
            <a:r>
              <a:rPr lang="zh-CN" altLang="en-US" sz="2000" dirty="0"/>
              <a:t> </a:t>
            </a:r>
            <a:r>
              <a:rPr lang="en-US" altLang="zh-CN" sz="2000" dirty="0"/>
              <a:t>(Yn)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Using one Multiplier and one Adder:</a:t>
            </a:r>
            <a:r>
              <a:rPr lang="en-US" altLang="zh-TW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Note: Multiplication and Addition are run in separate pipeline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Note: Don’t use DSP, use Xilinx directive </a:t>
            </a:r>
            <a:r>
              <a:rPr lang="en-US" altLang="zh-TW" sz="20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(* </a:t>
            </a:r>
            <a:r>
              <a:rPr lang="en-US" altLang="zh-TW" sz="2000" b="1" i="0" u="none" strike="noStrike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use_dsp</a:t>
            </a:r>
            <a:r>
              <a:rPr lang="en-US" altLang="zh-TW" sz="20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= "no" *)</a:t>
            </a:r>
            <a:endParaRPr lang="en-US" altLang="zh-TW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Shift registers implemented with SRAM </a:t>
            </a:r>
            <a:r>
              <a:rPr lang="en-US" altLang="zh-TW" sz="2000" dirty="0"/>
              <a:t>( </a:t>
            </a:r>
            <a:r>
              <a:rPr lang="en-US" altLang="zh-TW" sz="2000" dirty="0" err="1"/>
              <a:t>Shift_RAM</a:t>
            </a:r>
            <a:r>
              <a:rPr lang="en-US" altLang="zh-TW" sz="2000" dirty="0"/>
              <a:t>, size = 10 DW)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Tap coefficient implemented with SRAM </a:t>
            </a:r>
            <a:r>
              <a:rPr lang="en-US" altLang="zh-TW" sz="2000" dirty="0"/>
              <a:t>( </a:t>
            </a:r>
            <a:r>
              <a:rPr lang="en-US" altLang="zh-TW" sz="2000" dirty="0" err="1"/>
              <a:t>Tap_RAM</a:t>
            </a:r>
            <a:r>
              <a:rPr lang="en-US" altLang="zh-TW" sz="2000" dirty="0"/>
              <a:t> = 11 DW ), initialized by </a:t>
            </a:r>
            <a:r>
              <a:rPr lang="en-US" altLang="zh-TW" sz="2000" dirty="0" err="1"/>
              <a:t>axilite</a:t>
            </a:r>
            <a:r>
              <a:rPr lang="en-US" altLang="zh-TW" sz="2000" dirty="0"/>
              <a:t>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Operation ( Refer to: </a:t>
            </a:r>
            <a:r>
              <a:rPr lang="en-US" altLang="zh-TW" sz="2000" dirty="0">
                <a:hlinkClick r:id="rId2" action="ppaction://hlinksldjump"/>
              </a:rPr>
              <a:t>Configuration Register Address map </a:t>
            </a:r>
            <a:r>
              <a:rPr lang="en-US" altLang="zh-TW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Program </a:t>
            </a:r>
            <a:r>
              <a:rPr lang="en-US" altLang="zh-TW" sz="2000" dirty="0" err="1"/>
              <a:t>ap_start</a:t>
            </a:r>
            <a:r>
              <a:rPr lang="en-US" altLang="zh-TW" sz="2000" dirty="0"/>
              <a:t> to initiate FIR engine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Stream in </a:t>
            </a:r>
            <a:r>
              <a:rPr lang="en-US" altLang="zh-TW" sz="2000" dirty="0" err="1"/>
              <a:t>Xn</a:t>
            </a:r>
            <a:r>
              <a:rPr lang="en-US" altLang="zh-TW" sz="2000" dirty="0"/>
              <a:t>. The rate is varied by testbench. </a:t>
            </a:r>
            <a:r>
              <a:rPr lang="en-US" altLang="zh-TW" sz="2000" dirty="0" err="1"/>
              <a:t>axi</a:t>
            </a:r>
            <a:r>
              <a:rPr lang="en-US" altLang="zh-TW" sz="2000" dirty="0"/>
              <a:t>-stream </a:t>
            </a:r>
            <a:r>
              <a:rPr lang="en-US" altLang="zh-TW" sz="2000" dirty="0" err="1"/>
              <a:t>tvalid</a:t>
            </a:r>
            <a:r>
              <a:rPr lang="en-US" altLang="zh-TW" sz="2000" dirty="0"/>
              <a:t>/</a:t>
            </a:r>
            <a:r>
              <a:rPr lang="en-US" altLang="zh-TW" sz="2000" dirty="0" err="1"/>
              <a:t>tready</a:t>
            </a:r>
            <a:r>
              <a:rPr lang="en-US" altLang="zh-TW" sz="2000" dirty="0"/>
              <a:t> for flow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Stream out Yn, the rate of output transfer is varied by testbench. </a:t>
            </a:r>
            <a:r>
              <a:rPr lang="en-US" altLang="zh-TW" sz="2000" dirty="0" err="1"/>
              <a:t>axi</a:t>
            </a:r>
            <a:r>
              <a:rPr lang="en-US" altLang="zh-TW" sz="2000" dirty="0"/>
              <a:t>-stream </a:t>
            </a:r>
            <a:r>
              <a:rPr lang="en-US" altLang="zh-TW" sz="2000" dirty="0" err="1"/>
              <a:t>tvalid</a:t>
            </a:r>
            <a:r>
              <a:rPr lang="en-US" altLang="zh-TW" sz="2000" dirty="0"/>
              <a:t>/</a:t>
            </a:r>
            <a:r>
              <a:rPr lang="en-US" altLang="zh-TW" sz="2000" dirty="0" err="1"/>
              <a:t>tready</a:t>
            </a:r>
            <a:r>
              <a:rPr lang="en-US" altLang="zh-TW" sz="2000" dirty="0"/>
              <a:t> for flow control.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28736-C929-24DE-1F7E-0942F7A8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99" y="93135"/>
            <a:ext cx="3652443" cy="22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8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1EA-3B78-9BFE-BA65-04D1996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641981"/>
            <a:ext cx="10515600" cy="1325563"/>
          </a:xfrm>
        </p:spPr>
        <p:txBody>
          <a:bodyPr/>
          <a:lstStyle/>
          <a:p>
            <a:r>
              <a:rPr lang="en-US" altLang="zh-TW" dirty="0"/>
              <a:t>Refer </a:t>
            </a:r>
            <a:r>
              <a:rPr lang="en-US" altLang="zh-TW" dirty="0" err="1"/>
              <a:t>hls</a:t>
            </a:r>
            <a:r>
              <a:rPr lang="en-US" altLang="zh-TW" dirty="0"/>
              <a:t>-kernel-io-interface</a:t>
            </a:r>
            <a:br>
              <a:rPr lang="en-US" altLang="zh-TW" dirty="0"/>
            </a:br>
            <a:r>
              <a:rPr lang="en-US" altLang="zh-TW" dirty="0"/>
              <a:t>Block Level 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204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AP_CTRL_HS (Sequential Executed 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3277"/>
            <a:ext cx="6373091" cy="4351338"/>
          </a:xfrm>
        </p:spPr>
        <p:txBody>
          <a:bodyPr/>
          <a:lstStyle/>
          <a:p>
            <a:r>
              <a:rPr lang="en-US" dirty="0"/>
              <a:t>Host and Kernel Synchronization by</a:t>
            </a:r>
          </a:p>
          <a:p>
            <a:pPr lvl="1"/>
            <a:r>
              <a:rPr lang="en-US" dirty="0" err="1"/>
              <a:t>ap_start</a:t>
            </a:r>
            <a:endParaRPr lang="en-US" dirty="0"/>
          </a:p>
          <a:p>
            <a:pPr lvl="1"/>
            <a:r>
              <a:rPr lang="en-US" dirty="0" err="1"/>
              <a:t>ap_done</a:t>
            </a:r>
            <a:endParaRPr lang="en-US" dirty="0"/>
          </a:p>
          <a:p>
            <a:r>
              <a:rPr lang="en-US" dirty="0"/>
              <a:t>Kernel can only be restarted (</a:t>
            </a:r>
            <a:r>
              <a:rPr lang="en-US" dirty="0" err="1"/>
              <a:t>ap_start</a:t>
            </a:r>
            <a:r>
              <a:rPr lang="en-US" dirty="0"/>
              <a:t>), after it completes the current execution (</a:t>
            </a:r>
            <a:r>
              <a:rPr lang="en-US" dirty="0" err="1"/>
              <a:t>ap_done</a:t>
            </a:r>
            <a:r>
              <a:rPr lang="en-US" dirty="0"/>
              <a:t>)</a:t>
            </a:r>
          </a:p>
          <a:p>
            <a:r>
              <a:rPr lang="en-US" dirty="0"/>
              <a:t>Serving one execution request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1" y="2433041"/>
            <a:ext cx="4237087" cy="2158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8273" y="6407613"/>
            <a:ext cx="7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https://xilinx.github.io/XRT/master/html/xrt_kernel_executions.html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929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22972"/>
            <a:ext cx="10491908" cy="10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AP_CTRL_HS  Protocol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8959" y="1500305"/>
            <a:ext cx="6676586" cy="3845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ap_start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): set 1 to start until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ap_ready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asserted.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ap_ready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design is ready to accept new input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ap_done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design completes all operation.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Indicates data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valid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ap_idle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indicate design is idle if high.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 return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Nonpipeline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depends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ap_ready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0833" y="6349980"/>
            <a:ext cx="975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Ug902,p#78: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https://www.xilinx.com/support/documentation/sw_manuals/xilinx2018_3/ug902-vivado-high-level-synthesis.pdf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54016" y="1519515"/>
            <a:ext cx="5361306" cy="3825965"/>
            <a:chOff x="6754016" y="1284236"/>
            <a:chExt cx="5361306" cy="38259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016" y="1726335"/>
              <a:ext cx="4612460" cy="30976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4016" y="1284236"/>
              <a:ext cx="5361306" cy="382596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8749145" y="2368799"/>
              <a:ext cx="1828800" cy="51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49145" y="1849253"/>
              <a:ext cx="0" cy="94037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49144" y="2051026"/>
              <a:ext cx="1828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latency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577945" y="2301830"/>
              <a:ext cx="0" cy="159283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49145" y="2981862"/>
              <a:ext cx="0" cy="10338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89415" y="3197218"/>
              <a:ext cx="0" cy="47589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749145" y="3532580"/>
              <a:ext cx="1040270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90012" y="3501181"/>
              <a:ext cx="75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399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1"/>
            <a:ext cx="10515600" cy="571384"/>
          </a:xfrm>
        </p:spPr>
        <p:txBody>
          <a:bodyPr>
            <a:normAutofit fontScale="90000"/>
          </a:bodyPr>
          <a:lstStyle/>
          <a:p>
            <a:r>
              <a:rPr lang="en-US" dirty="0"/>
              <a:t>Host Control Pipeline Kernel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46" y="1049482"/>
            <a:ext cx="7999268" cy="266526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Synchronization(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ap_ready</a:t>
            </a:r>
            <a:r>
              <a:rPr lang="en-US" dirty="0"/>
              <a:t>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writes a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ap_start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start the kernel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waits for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ap_ready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ap_start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start the kernel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Synchronization (</a:t>
            </a:r>
            <a:r>
              <a:rPr lang="en-US" dirty="0" err="1"/>
              <a:t>ap_done</a:t>
            </a:r>
            <a:r>
              <a:rPr lang="en-US" dirty="0"/>
              <a:t>, </a:t>
            </a:r>
            <a:r>
              <a:rPr lang="en-US" dirty="0" err="1"/>
              <a:t>ap_continue</a:t>
            </a:r>
            <a:r>
              <a:rPr lang="en-US" dirty="0"/>
              <a:t>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waits for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ap_done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asserted by the kernel ( output data is produced)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write1 a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ap_continue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keep kernel running.</a:t>
            </a:r>
            <a:endParaRPr lang="en-US" sz="2600" dirty="0">
              <a:solidFill>
                <a:srgbClr val="1A202C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1A202C"/>
                </a:solidFill>
                <a:latin typeface="-apple-system"/>
              </a:rPr>
              <a:t>The two processes (Input Synchronization, Output Synchronization) run asynchronously)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1A202C"/>
                </a:solidFill>
                <a:latin typeface="-apple-system"/>
              </a:rPr>
              <a:t>Enqueue</a:t>
            </a:r>
            <a:r>
              <a:rPr lang="en-US" sz="2600" dirty="0">
                <a:solidFill>
                  <a:srgbClr val="1A202C"/>
                </a:solidFill>
                <a:latin typeface="-apple-system"/>
              </a:rPr>
              <a:t> multiple requests, and data buffers ahead of time, e.g. </a:t>
            </a:r>
            <a:r>
              <a:rPr lang="en-US" sz="2600" dirty="0" err="1">
                <a:solidFill>
                  <a:srgbClr val="1A202C"/>
                </a:solidFill>
                <a:latin typeface="-apple-system"/>
              </a:rPr>
              <a:t>clEnqueueMigrateMemObjects</a:t>
            </a:r>
            <a:endParaRPr lang="en-US" sz="2600" dirty="0">
              <a:solidFill>
                <a:srgbClr val="1A202C"/>
              </a:solidFill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04" y="1883754"/>
            <a:ext cx="3441328" cy="174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0" y="3825375"/>
            <a:ext cx="9406728" cy="249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2" y="171338"/>
            <a:ext cx="4689506" cy="1712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262" y="6408234"/>
            <a:ext cx="10234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https://docs.xilinx.com/r/en-US/ug1393-vitis-application-acceleration/Control-Requirements-for-XRT-Managed-Kernels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107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Use Memory in ASIC Flow</a:t>
            </a:r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Inference in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does not infer 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</a:p>
          <a:p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Generate memory block with the specification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RTL 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is no particular inference method. (note: Xilinx FPGA can use inference)</a:t>
            </a:r>
          </a:p>
          <a:p>
            <a:pPr marL="514350" indent="-514350">
              <a:buAutoNum type="arabicPeriod"/>
            </a:pPr>
            <a:r>
              <a:rPr lang="en-US" dirty="0"/>
              <a:t>If 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 .</a:t>
            </a:r>
            <a:r>
              <a:rPr lang="en-US" dirty="0" err="1"/>
              <a:t>db</a:t>
            </a:r>
            <a:r>
              <a:rPr lang="en-US" dirty="0"/>
              <a:t>/.lib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RTL code with instance of SRAM</a:t>
            </a:r>
          </a:p>
          <a:p>
            <a:pPr lvl="1"/>
            <a:r>
              <a:rPr lang="en-US" dirty="0"/>
              <a:t>Simulate with functional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Refer to .lib for SRAM timing/area information</a:t>
            </a:r>
          </a:p>
          <a:p>
            <a:pPr lvl="1"/>
            <a:r>
              <a:rPr lang="en-US" dirty="0"/>
              <a:t>Optimize timing for SRAM interface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Post-Synthesis Gate-level Simulation</a:t>
            </a:r>
          </a:p>
          <a:p>
            <a:pPr lvl="1"/>
            <a:r>
              <a:rPr lang="en-US" dirty="0"/>
              <a:t>Post layout gate-level timing simulation</a:t>
            </a:r>
          </a:p>
          <a:p>
            <a:pPr lvl="1"/>
            <a:r>
              <a:rPr lang="en-US" dirty="0"/>
              <a:t>Use functional model with timing check (specify/</a:t>
            </a:r>
            <a:r>
              <a:rPr lang="en-US" dirty="0" err="1"/>
              <a:t>endspecify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without .lib/.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Simulate with SRAM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 Synthesis with gate-level simulation</a:t>
            </a:r>
          </a:p>
          <a:p>
            <a:pPr lvl="1"/>
            <a:r>
              <a:rPr lang="en-US" dirty="0"/>
              <a:t>Simulate with SRAM functional model with timing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signals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specify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endspecify</a:t>
            </a:r>
            <a:r>
              <a:rPr lang="en-US" dirty="0"/>
              <a:t> (Use </a:t>
            </a:r>
            <a:r>
              <a:rPr lang="en-US" dirty="0" err="1"/>
              <a:t>specparam</a:t>
            </a:r>
            <a:r>
              <a:rPr lang="en-US" dirty="0"/>
              <a:t> to define parameters in specify block) </a:t>
            </a:r>
          </a:p>
          <a:p>
            <a:r>
              <a:rPr lang="en-US" b="1" dirty="0">
                <a:solidFill>
                  <a:srgbClr val="0070C0"/>
                </a:solidFill>
              </a:rPr>
              <a:t>$setup</a:t>
            </a:r>
            <a:r>
              <a:rPr lang="en-US" dirty="0"/>
              <a:t> (data, clock edge, limit)–Displays warning message if setup timing constraint is not met</a:t>
            </a:r>
          </a:p>
          <a:p>
            <a:pPr lvl="1"/>
            <a:r>
              <a:rPr lang="en-US" dirty="0"/>
              <a:t>$setup(d,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</a:p>
          <a:p>
            <a:r>
              <a:rPr lang="en-US" b="1" dirty="0">
                <a:solidFill>
                  <a:srgbClr val="0070C0"/>
                </a:solidFill>
              </a:rPr>
              <a:t>$hold </a:t>
            </a:r>
            <a:r>
              <a:rPr lang="en-US" dirty="0"/>
              <a:t>(clock edge, data, limit)–Displays warning message if hold timing constraint is not met</a:t>
            </a:r>
          </a:p>
          <a:p>
            <a:pPr lvl="1"/>
            <a:r>
              <a:rPr lang="en-US" dirty="0"/>
              <a:t>$hold(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</a:p>
          <a:p>
            <a:r>
              <a:rPr lang="en-US" b="1" dirty="0">
                <a:solidFill>
                  <a:srgbClr val="0070C0"/>
                </a:solidFill>
              </a:rPr>
              <a:t>$width </a:t>
            </a:r>
            <a:r>
              <a:rPr lang="en-US" dirty="0"/>
              <a:t>(pulse event, limit)–Displays warning message if pulse width is shorter than limit</a:t>
            </a:r>
          </a:p>
          <a:p>
            <a:pPr lvl="1"/>
            <a:r>
              <a:rPr lang="en-US" dirty="0"/>
              <a:t>$width(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</a:p>
          <a:p>
            <a:r>
              <a:rPr lang="en-US" b="1" dirty="0">
                <a:solidFill>
                  <a:srgbClr val="0070C0"/>
                </a:solidFill>
              </a:rPr>
              <a:t>$period </a:t>
            </a:r>
            <a:r>
              <a:rPr lang="en-US" dirty="0"/>
              <a:t>(pulse event, limit)–Check if period of signal is sufficiently long</a:t>
            </a:r>
          </a:p>
          <a:p>
            <a:pPr lvl="1"/>
            <a:r>
              <a:rPr lang="en-US" dirty="0"/>
              <a:t>$period(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09FFCC-FC63-A2E1-05CA-0854C9C583D3}"/>
              </a:ext>
            </a:extLst>
          </p:cNvPr>
          <p:cNvSpPr txBox="1"/>
          <p:nvPr/>
        </p:nvSpPr>
        <p:spPr>
          <a:xfrm>
            <a:off x="872067" y="279400"/>
            <a:ext cx="1091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Block Diagram </a:t>
            </a:r>
            <a:endParaRPr lang="zh-TW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D6D7-C379-862C-2A70-0FCC61E48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91" y="1461165"/>
            <a:ext cx="6722542" cy="4056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E72265-9E0E-3028-CDD7-6D3A8C8172AD}"/>
              </a:ext>
            </a:extLst>
          </p:cNvPr>
          <p:cNvSpPr txBox="1"/>
          <p:nvPr/>
        </p:nvSpPr>
        <p:spPr>
          <a:xfrm>
            <a:off x="650386" y="2417995"/>
            <a:ext cx="235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00B0F0"/>
                </a:solidFill>
              </a:rPr>
              <a:t>axi</a:t>
            </a:r>
            <a:r>
              <a:rPr lang="en-US" altLang="zh-TW" sz="2400" b="1" dirty="0">
                <a:solidFill>
                  <a:srgbClr val="00B0F0"/>
                </a:solidFill>
              </a:rPr>
              <a:t>-stream in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3EA87-6D0F-764F-AA25-598698CEE96B}"/>
              </a:ext>
            </a:extLst>
          </p:cNvPr>
          <p:cNvSpPr txBox="1"/>
          <p:nvPr/>
        </p:nvSpPr>
        <p:spPr>
          <a:xfrm>
            <a:off x="7859353" y="4529228"/>
            <a:ext cx="235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>
                <a:solidFill>
                  <a:srgbClr val="00B0F0"/>
                </a:solidFill>
              </a:rPr>
              <a:t>axi</a:t>
            </a:r>
            <a:r>
              <a:rPr lang="en-US" altLang="zh-TW" sz="2400" b="1" dirty="0">
                <a:solidFill>
                  <a:srgbClr val="00B0F0"/>
                </a:solidFill>
              </a:rPr>
              <a:t>-stream out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612B07-B81F-C4E2-5C40-9F43E91FF7B3}"/>
              </a:ext>
            </a:extLst>
          </p:cNvPr>
          <p:cNvCxnSpPr>
            <a:cxnSpLocks/>
          </p:cNvCxnSpPr>
          <p:nvPr/>
        </p:nvCxnSpPr>
        <p:spPr>
          <a:xfrm>
            <a:off x="3239861" y="2992250"/>
            <a:ext cx="51704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49A257-999B-08BE-6EF4-C734857CC7BF}"/>
              </a:ext>
            </a:extLst>
          </p:cNvPr>
          <p:cNvCxnSpPr>
            <a:cxnSpLocks/>
          </p:cNvCxnSpPr>
          <p:nvPr/>
        </p:nvCxnSpPr>
        <p:spPr>
          <a:xfrm>
            <a:off x="3239861" y="3733805"/>
            <a:ext cx="51704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CFFEED9-38B5-D0B8-3F2B-622C8FBF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06" y="4976897"/>
            <a:ext cx="5200911" cy="48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E8A52B-353B-B8C2-42ED-CC5BF0FC1B12}"/>
              </a:ext>
            </a:extLst>
          </p:cNvPr>
          <p:cNvSpPr txBox="1"/>
          <p:nvPr/>
        </p:nvSpPr>
        <p:spPr>
          <a:xfrm>
            <a:off x="1124520" y="4760061"/>
            <a:ext cx="188114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Configuration Registers</a:t>
            </a:r>
            <a:endParaRPr lang="zh-TW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2A20C-5141-8824-36B1-61ECCDE38C61}"/>
              </a:ext>
            </a:extLst>
          </p:cNvPr>
          <p:cNvSpPr txBox="1"/>
          <p:nvPr/>
        </p:nvSpPr>
        <p:spPr>
          <a:xfrm>
            <a:off x="616515" y="4334933"/>
            <a:ext cx="193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00B0F0"/>
                </a:solidFill>
              </a:rPr>
              <a:t>axi</a:t>
            </a:r>
            <a:r>
              <a:rPr lang="en-US" altLang="zh-CN" sz="2400" b="1" dirty="0">
                <a:solidFill>
                  <a:srgbClr val="00B0F0"/>
                </a:solidFill>
              </a:rPr>
              <a:t>-lite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B6D81-9CB7-F524-49ED-B3530EBE4A78}"/>
              </a:ext>
            </a:extLst>
          </p:cNvPr>
          <p:cNvCxnSpPr/>
          <p:nvPr/>
        </p:nvCxnSpPr>
        <p:spPr>
          <a:xfrm>
            <a:off x="4783667" y="3251200"/>
            <a:ext cx="2065866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83A3A-1B73-C55A-707C-6A7F760B9ED1}"/>
              </a:ext>
            </a:extLst>
          </p:cNvPr>
          <p:cNvCxnSpPr/>
          <p:nvPr/>
        </p:nvCxnSpPr>
        <p:spPr>
          <a:xfrm>
            <a:off x="4792129" y="3429000"/>
            <a:ext cx="2065866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64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Block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SRAM Access in behavior model and Synthesizable Hardware Design </a:t>
            </a:r>
            <a:br>
              <a:rPr lang="en-US" dirty="0"/>
            </a:br>
            <a:r>
              <a:rPr lang="en-US" dirty="0"/>
              <a:t>ref : </a:t>
            </a:r>
            <a:r>
              <a:rPr lang="en-US" dirty="0" err="1"/>
              <a:t>spiflash-vip.v</a:t>
            </a:r>
            <a:r>
              <a:rPr lang="en-US" dirty="0"/>
              <a:t> 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spiflash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spiflash-vip.v</a:t>
            </a:r>
            <a:r>
              <a:rPr lang="en-US" dirty="0"/>
              <a:t>  - </a:t>
            </a:r>
            <a:r>
              <a:rPr lang="en-US" dirty="0" err="1"/>
              <a:t>spiflash</a:t>
            </a:r>
            <a:r>
              <a:rPr lang="en-US" dirty="0"/>
              <a:t> behavior model</a:t>
            </a:r>
          </a:p>
          <a:p>
            <a:pPr lvl="1"/>
            <a:r>
              <a:rPr lang="en-US" dirty="0"/>
              <a:t>access </a:t>
            </a:r>
            <a:r>
              <a:rPr lang="en-US" dirty="0" err="1"/>
              <a:t>sram</a:t>
            </a:r>
            <a:r>
              <a:rPr lang="en-US" dirty="0"/>
              <a:t> as an model </a:t>
            </a:r>
          </a:p>
          <a:p>
            <a:r>
              <a:rPr lang="en-US" dirty="0" err="1"/>
              <a:t>bram.v</a:t>
            </a:r>
            <a:r>
              <a:rPr lang="en-US" dirty="0"/>
              <a:t> – </a:t>
            </a:r>
            <a:r>
              <a:rPr lang="en-US" dirty="0" err="1"/>
              <a:t>BlockRAM</a:t>
            </a:r>
            <a:r>
              <a:rPr lang="en-US" dirty="0"/>
              <a:t> behavior model</a:t>
            </a:r>
          </a:p>
          <a:p>
            <a:r>
              <a:rPr lang="en-US" dirty="0" err="1"/>
              <a:t>spiflash.v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Adapt from </a:t>
            </a:r>
            <a:r>
              <a:rPr lang="en-US" dirty="0" err="1"/>
              <a:t>spiflash-vip.v</a:t>
            </a:r>
            <a:r>
              <a:rPr lang="en-US" dirty="0"/>
              <a:t>, synthesizable </a:t>
            </a:r>
            <a:r>
              <a:rPr lang="en-US" dirty="0" err="1"/>
              <a:t>verilog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bram</a:t>
            </a:r>
            <a:r>
              <a:rPr lang="en-US" dirty="0"/>
              <a:t> interface signal to access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 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https://github.com/bol-edu/caravel-soc_fpga-lab/tree/main/spiflash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CLK;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EN0;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[31:0]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RAM[0:4*1024*1024-1];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$display("%s loaded into memory",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RAM[0], RAM[1], RAM[2], RAM[3],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spiflash-vip</a:t>
            </a:r>
            <a:r>
              <a:rPr lang="en-US" dirty="0"/>
              <a:t> – behavior model to access 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memory [0:16*1024*1024-1]; // 16MB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write 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read access</a:t>
            </a: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spiflash.v</a:t>
            </a:r>
            <a:r>
              <a:rPr lang="en-US" dirty="0"/>
              <a:t> – Synthesizable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/>
              <a:t>Generate SRAM interface signals</a:t>
            </a:r>
          </a:p>
          <a:p>
            <a:pPr lvl="1"/>
            <a:r>
              <a:rPr lang="en-US" sz="1600" dirty="0" err="1"/>
              <a:t>Addr</a:t>
            </a:r>
            <a:r>
              <a:rPr lang="en-US" sz="1600" dirty="0"/>
              <a:t>, EN, WEN, Din, </a:t>
            </a:r>
            <a:r>
              <a:rPr lang="en-US" sz="1600" dirty="0" err="1"/>
              <a:t>Dout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/>
              <a:t>Interface signals follows the interface timing specification, e.g. </a:t>
            </a:r>
            <a:r>
              <a:rPr lang="en-US" sz="1800" dirty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memory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2367-9C60-4B97-9662-74692F06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DataRAM</a:t>
            </a:r>
            <a:r>
              <a:rPr lang="en-US" altLang="zh-CN" dirty="0"/>
              <a:t> Usage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CB43-1323-4472-AB1B-A19E69DB5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370"/>
            <a:ext cx="10515600" cy="1154035"/>
          </a:xfrm>
        </p:spPr>
        <p:txBody>
          <a:bodyPr/>
          <a:lstStyle/>
          <a:p>
            <a:r>
              <a:rPr lang="en-US" altLang="zh-TW" dirty="0" err="1"/>
              <a:t>DataRAM</a:t>
            </a:r>
            <a:r>
              <a:rPr lang="en-US" altLang="zh-TW" dirty="0"/>
              <a:t> depth is 32, the # of tap is 32 maximum or less. </a:t>
            </a:r>
          </a:p>
          <a:p>
            <a:r>
              <a:rPr lang="en-US" altLang="zh-TW" dirty="0"/>
              <a:t>For # of tap is less than 32, use it for input data buffers.</a:t>
            </a:r>
            <a:endParaRPr lang="zh-TW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8CF033-CD2D-412C-BE61-1A048FF5A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84061"/>
              </p:ext>
            </p:extLst>
          </p:nvPr>
        </p:nvGraphicFramePr>
        <p:xfrm>
          <a:off x="2566257" y="3589849"/>
          <a:ext cx="22112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23">
                  <a:extLst>
                    <a:ext uri="{9D8B030D-6E8A-4147-A177-3AD203B41FA5}">
                      <a16:colId xmlns:a16="http://schemas.microsoft.com/office/drawing/2014/main" val="423317890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75625164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8294812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20213277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05113618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48665823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73678808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159449255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009715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16209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326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62BA48-278D-4A45-AA81-69D2D23D4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927643"/>
              </p:ext>
            </p:extLst>
          </p:nvPr>
        </p:nvGraphicFramePr>
        <p:xfrm>
          <a:off x="4777487" y="3589849"/>
          <a:ext cx="22112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23">
                  <a:extLst>
                    <a:ext uri="{9D8B030D-6E8A-4147-A177-3AD203B41FA5}">
                      <a16:colId xmlns:a16="http://schemas.microsoft.com/office/drawing/2014/main" val="423317890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75625164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8294812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20213277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05113618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48665823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73678808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159449255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009715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16209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3269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DF4178F-4F86-4609-A85B-9CC554D11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99933"/>
              </p:ext>
            </p:extLst>
          </p:nvPr>
        </p:nvGraphicFramePr>
        <p:xfrm>
          <a:off x="6988717" y="3589849"/>
          <a:ext cx="22112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123">
                  <a:extLst>
                    <a:ext uri="{9D8B030D-6E8A-4147-A177-3AD203B41FA5}">
                      <a16:colId xmlns:a16="http://schemas.microsoft.com/office/drawing/2014/main" val="423317890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75625164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8294812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202132779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051136184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348665823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73678808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1594492558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0097151"/>
                    </a:ext>
                  </a:extLst>
                </a:gridCol>
                <a:gridCol w="221123">
                  <a:extLst>
                    <a:ext uri="{9D8B030D-6E8A-4147-A177-3AD203B41FA5}">
                      <a16:colId xmlns:a16="http://schemas.microsoft.com/office/drawing/2014/main" val="2162099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326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F2C972-BEB6-4807-A127-233A1351E0FD}"/>
              </a:ext>
            </a:extLst>
          </p:cNvPr>
          <p:cNvSpPr/>
          <p:nvPr/>
        </p:nvSpPr>
        <p:spPr>
          <a:xfrm>
            <a:off x="1587360" y="3775268"/>
            <a:ext cx="246579" cy="48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EB071-13AE-4771-A5A6-CDE7E86BAD8E}"/>
              </a:ext>
            </a:extLst>
          </p:cNvPr>
          <p:cNvCxnSpPr>
            <a:cxnSpLocks/>
          </p:cNvCxnSpPr>
          <p:nvPr/>
        </p:nvCxnSpPr>
        <p:spPr>
          <a:xfrm flipV="1">
            <a:off x="573073" y="3566623"/>
            <a:ext cx="1481757" cy="2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52A3D-BDC3-4A72-B7EF-3B9072625914}"/>
              </a:ext>
            </a:extLst>
          </p:cNvPr>
          <p:cNvSpPr/>
          <p:nvPr/>
        </p:nvSpPr>
        <p:spPr>
          <a:xfrm>
            <a:off x="2157573" y="3429001"/>
            <a:ext cx="212905" cy="5316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5E6EBF0-0265-4326-9EFE-260258BE4F19}"/>
              </a:ext>
            </a:extLst>
          </p:cNvPr>
          <p:cNvCxnSpPr>
            <a:endCxn id="8" idx="1"/>
          </p:cNvCxnSpPr>
          <p:nvPr/>
        </p:nvCxnSpPr>
        <p:spPr>
          <a:xfrm>
            <a:off x="698643" y="3589849"/>
            <a:ext cx="888717" cy="429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1E92FD-64EE-409B-ABEC-9AE2CE3109B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833939" y="3694845"/>
            <a:ext cx="323634" cy="324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D2CAED-6CAD-4B71-B8E4-AD14ABC61D77}"/>
              </a:ext>
            </a:extLst>
          </p:cNvPr>
          <p:cNvSpPr txBox="1"/>
          <p:nvPr/>
        </p:nvSpPr>
        <p:spPr>
          <a:xfrm>
            <a:off x="2404152" y="4248541"/>
            <a:ext cx="109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fifo_wptr</a:t>
            </a:r>
            <a:endParaRPr lang="zh-TW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5410E7-80CF-478B-8E59-2BC965D3A319}"/>
              </a:ext>
            </a:extLst>
          </p:cNvPr>
          <p:cNvCxnSpPr>
            <a:cxnSpLocks/>
          </p:cNvCxnSpPr>
          <p:nvPr/>
        </p:nvCxnSpPr>
        <p:spPr>
          <a:xfrm flipV="1">
            <a:off x="2881905" y="3960688"/>
            <a:ext cx="15412" cy="2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D84F50-DD49-40CC-8947-EB19DD0BDDDB}"/>
              </a:ext>
            </a:extLst>
          </p:cNvPr>
          <p:cNvSpPr txBox="1"/>
          <p:nvPr/>
        </p:nvSpPr>
        <p:spPr>
          <a:xfrm>
            <a:off x="4458988" y="4263289"/>
            <a:ext cx="126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filter-start</a:t>
            </a:r>
            <a:endParaRPr lang="zh-TW" alt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4DCB0-F731-407A-98EB-4F8FDE8DAED4}"/>
              </a:ext>
            </a:extLst>
          </p:cNvPr>
          <p:cNvCxnSpPr>
            <a:cxnSpLocks/>
          </p:cNvCxnSpPr>
          <p:nvPr/>
        </p:nvCxnSpPr>
        <p:spPr>
          <a:xfrm flipV="1">
            <a:off x="4828858" y="3960688"/>
            <a:ext cx="1" cy="3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B71265-9904-4C81-B4F0-1787EB4DB0A5}"/>
              </a:ext>
            </a:extLst>
          </p:cNvPr>
          <p:cNvSpPr txBox="1"/>
          <p:nvPr/>
        </p:nvSpPr>
        <p:spPr>
          <a:xfrm>
            <a:off x="2054830" y="3101676"/>
            <a:ext cx="585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mux</a:t>
            </a:r>
            <a:endParaRPr lang="zh-TW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DE2DC8-3060-48BF-918D-599BE8AE849C}"/>
              </a:ext>
            </a:extLst>
          </p:cNvPr>
          <p:cNvSpPr txBox="1"/>
          <p:nvPr/>
        </p:nvSpPr>
        <p:spPr>
          <a:xfrm>
            <a:off x="1464070" y="4255073"/>
            <a:ext cx="69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latch</a:t>
            </a:r>
            <a:endParaRPr lang="zh-TW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5F2F8-75C5-45F7-BB12-6C8588A94C38}"/>
              </a:ext>
            </a:extLst>
          </p:cNvPr>
          <p:cNvSpPr txBox="1"/>
          <p:nvPr/>
        </p:nvSpPr>
        <p:spPr>
          <a:xfrm>
            <a:off x="439509" y="3219010"/>
            <a:ext cx="68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CF8FF9-5EA4-40E7-815F-EFD9A5171567}"/>
              </a:ext>
            </a:extLst>
          </p:cNvPr>
          <p:cNvSpPr/>
          <p:nvPr/>
        </p:nvSpPr>
        <p:spPr>
          <a:xfrm>
            <a:off x="1240886" y="4869951"/>
            <a:ext cx="223184" cy="4294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5C0EE7-E3CD-4FC5-A9DE-4EDAA9FBF835}"/>
              </a:ext>
            </a:extLst>
          </p:cNvPr>
          <p:cNvSpPr txBox="1"/>
          <p:nvPr/>
        </p:nvSpPr>
        <p:spPr>
          <a:xfrm>
            <a:off x="1464070" y="4910222"/>
            <a:ext cx="170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for filter</a:t>
            </a:r>
            <a:endParaRPr lang="zh-TW" alt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8AD2CA-4447-44B9-A21D-F4FA2E61EF95}"/>
              </a:ext>
            </a:extLst>
          </p:cNvPr>
          <p:cNvSpPr/>
          <p:nvPr/>
        </p:nvSpPr>
        <p:spPr>
          <a:xfrm>
            <a:off x="1240886" y="5472385"/>
            <a:ext cx="223184" cy="42943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8AD9CF-0D19-46D8-A215-F932B844CB57}"/>
              </a:ext>
            </a:extLst>
          </p:cNvPr>
          <p:cNvSpPr txBox="1"/>
          <p:nvPr/>
        </p:nvSpPr>
        <p:spPr>
          <a:xfrm>
            <a:off x="1464070" y="5571903"/>
            <a:ext cx="12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err="1"/>
              <a:t>fifo</a:t>
            </a:r>
            <a:endParaRPr lang="zh-TW" altLang="en-US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FFCA19D-A2B4-4DAF-B5F5-2C65A0BC1F52}"/>
              </a:ext>
            </a:extLst>
          </p:cNvPr>
          <p:cNvCxnSpPr>
            <a:cxnSpLocks/>
          </p:cNvCxnSpPr>
          <p:nvPr/>
        </p:nvCxnSpPr>
        <p:spPr>
          <a:xfrm>
            <a:off x="2308551" y="3694845"/>
            <a:ext cx="583342" cy="5536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ED1EBF-1389-4DA6-AF5F-2F374D3B5307}"/>
              </a:ext>
            </a:extLst>
          </p:cNvPr>
          <p:cNvSpPr txBox="1"/>
          <p:nvPr/>
        </p:nvSpPr>
        <p:spPr>
          <a:xfrm>
            <a:off x="3955550" y="4644966"/>
            <a:ext cx="7674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The one level latch is used to decouple the X axis input from interfering </a:t>
            </a:r>
            <a:r>
              <a:rPr lang="en-US" altLang="zh-TW" dirty="0" err="1"/>
              <a:t>dataRAM</a:t>
            </a:r>
            <a:r>
              <a:rPr lang="en-US" altLang="zh-TW" dirty="0"/>
              <a:t> accessed by the fir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dataRAM</a:t>
            </a:r>
            <a:r>
              <a:rPr lang="en-US" altLang="zh-TW" dirty="0"/>
              <a:t> operate as a X data FIFO, however, always keep the oldest tap# of </a:t>
            </a:r>
            <a:r>
              <a:rPr lang="en-US" altLang="zh-CN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/>
              <a:t>fifo_rptr</a:t>
            </a:r>
            <a:r>
              <a:rPr lang="en-US" altLang="zh-TW" dirty="0"/>
              <a:t> advanced after </a:t>
            </a:r>
            <a:r>
              <a:rPr lang="en-US" altLang="zh-CN" dirty="0"/>
              <a:t>tap# of data is filled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409847-D275-4D34-A45F-5879AA53F333}"/>
              </a:ext>
            </a:extLst>
          </p:cNvPr>
          <p:cNvSpPr txBox="1"/>
          <p:nvPr/>
        </p:nvSpPr>
        <p:spPr>
          <a:xfrm>
            <a:off x="6647379" y="3003636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fifo_rptr</a:t>
            </a:r>
            <a:endParaRPr lang="zh-TW" alt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3872D6-774C-4D0A-A552-A37262AF37D8}"/>
              </a:ext>
            </a:extLst>
          </p:cNvPr>
          <p:cNvCxnSpPr/>
          <p:nvPr/>
        </p:nvCxnSpPr>
        <p:spPr>
          <a:xfrm>
            <a:off x="6852863" y="3403676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497B45-DF68-4AB9-B69C-43D697453BBB}"/>
              </a:ext>
            </a:extLst>
          </p:cNvPr>
          <p:cNvCxnSpPr>
            <a:cxnSpLocks/>
          </p:cNvCxnSpPr>
          <p:nvPr/>
        </p:nvCxnSpPr>
        <p:spPr>
          <a:xfrm flipH="1">
            <a:off x="4777487" y="3429000"/>
            <a:ext cx="2058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7927C8-74FC-49DE-9AC9-FE81260E5827}"/>
              </a:ext>
            </a:extLst>
          </p:cNvPr>
          <p:cNvSpPr txBox="1"/>
          <p:nvPr/>
        </p:nvSpPr>
        <p:spPr>
          <a:xfrm>
            <a:off x="4566304" y="3065121"/>
            <a:ext cx="284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Keep tap# of data in the </a:t>
            </a:r>
            <a:r>
              <a:rPr lang="en-US" altLang="zh-TW" sz="1400" dirty="0" err="1"/>
              <a:t>fifo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109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526-35CB-DCE2-DC29-19DB3AEC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1"/>
            <a:ext cx="10515600" cy="799828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Step#1 – Implement the FIR compute Engine</a:t>
            </a:r>
            <a:endParaRPr lang="zh-TW" altLang="en-US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DE0F70-6E15-CA18-EA0A-09BCB2E7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88" y="1481543"/>
            <a:ext cx="7033870" cy="4625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E995A9-2D04-3642-5313-46CAA051C9E9}"/>
              </a:ext>
            </a:extLst>
          </p:cNvPr>
          <p:cNvSpPr/>
          <p:nvPr/>
        </p:nvSpPr>
        <p:spPr>
          <a:xfrm>
            <a:off x="5384800" y="1481543"/>
            <a:ext cx="1704622" cy="2130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DF88C-1A6E-CC48-4752-1790B7FB0F23}"/>
              </a:ext>
            </a:extLst>
          </p:cNvPr>
          <p:cNvSpPr/>
          <p:nvPr/>
        </p:nvSpPr>
        <p:spPr>
          <a:xfrm>
            <a:off x="6826536" y="3612444"/>
            <a:ext cx="1704621" cy="9595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E65B0-CC71-AA3D-CA9B-EE1D63DCD7BE}"/>
              </a:ext>
            </a:extLst>
          </p:cNvPr>
          <p:cNvSpPr txBox="1"/>
          <p:nvPr/>
        </p:nvSpPr>
        <p:spPr>
          <a:xfrm>
            <a:off x="639442" y="1141264"/>
            <a:ext cx="5456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Implement the </a:t>
            </a:r>
            <a:r>
              <a:rPr lang="en-US" altLang="zh-TW" sz="2400" dirty="0"/>
              <a:t>FIR</a:t>
            </a:r>
            <a:r>
              <a:rPr lang="en-US" altLang="zh-TW" sz="2000" dirty="0"/>
              <a:t> core Compute Engine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Datapath: RAM, MUX, Multiplication, Addition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FSM to control the </a:t>
            </a:r>
            <a:r>
              <a:rPr lang="en-US" altLang="zh-TW" sz="2000" dirty="0" err="1"/>
              <a:t>datapath</a:t>
            </a:r>
            <a:r>
              <a:rPr lang="en-US" altLang="zh-TW" sz="2000" dirty="0"/>
              <a:t> component, </a:t>
            </a:r>
          </a:p>
          <a:p>
            <a:pPr marL="342900" indent="-342900">
              <a:buAutoNum type="arabicPeriod"/>
            </a:pPr>
            <a:r>
              <a:rPr lang="en-US" altLang="zh-TW" sz="2000" dirty="0"/>
              <a:t>RAM (FIFO) control  and address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344EE-EE80-0DA1-2CCD-CEB527BA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63" y="3019490"/>
            <a:ext cx="4179381" cy="310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82B49-EE48-C521-D0B0-3FFC27E3C23C}"/>
              </a:ext>
            </a:extLst>
          </p:cNvPr>
          <p:cNvSpPr txBox="1"/>
          <p:nvPr/>
        </p:nvSpPr>
        <p:spPr>
          <a:xfrm>
            <a:off x="1049867" y="6409267"/>
            <a:ext cx="859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4"/>
              </a:rPr>
              <a:t>https://github.com/bol-edu/course-lab_2/blob/2022.1/hls_FIRN11Stream/FIR.cpp</a:t>
            </a:r>
            <a:r>
              <a:rPr lang="en-US" altLang="zh-TW" sz="1800" dirty="0"/>
              <a:t> </a:t>
            </a:r>
            <a:endParaRPr lang="zh-TW" altLang="en-US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95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6AA0-03D9-60F3-3106-81C50E23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E73C-8404-B793-D05A-3BA1FB79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972429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Step#2 – Add the AXI Bus interface</a:t>
            </a:r>
            <a:endParaRPr lang="zh-TW" altLang="en-US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3C30B-95CE-4207-D2FF-D52EFA6A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305" y="1398231"/>
            <a:ext cx="6668078" cy="4625741"/>
          </a:xfrm>
          <a:prstGeom prst="rect">
            <a:avLst/>
          </a:prstGeom>
          <a:ln w="38100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DB3E4B-3F6B-D31B-B75C-33402D51C5DB}"/>
              </a:ext>
            </a:extLst>
          </p:cNvPr>
          <p:cNvSpPr txBox="1"/>
          <p:nvPr/>
        </p:nvSpPr>
        <p:spPr>
          <a:xfrm>
            <a:off x="10301591" y="2262592"/>
            <a:ext cx="1052209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</a:rPr>
              <a:t>AXI-Stream</a:t>
            </a:r>
            <a:endParaRPr lang="zh-TW" alt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E32EE-FA29-9C40-FB30-F6DEC19D9A42}"/>
              </a:ext>
            </a:extLst>
          </p:cNvPr>
          <p:cNvSpPr txBox="1"/>
          <p:nvPr/>
        </p:nvSpPr>
        <p:spPr>
          <a:xfrm>
            <a:off x="4776281" y="1398231"/>
            <a:ext cx="1643974" cy="2230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057E1-3078-28AB-04F6-CBDABD38571A}"/>
              </a:ext>
            </a:extLst>
          </p:cNvPr>
          <p:cNvSpPr/>
          <p:nvPr/>
        </p:nvSpPr>
        <p:spPr>
          <a:xfrm>
            <a:off x="6274340" y="3540868"/>
            <a:ext cx="164397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A77E-FCF8-32A0-4503-F1CDED5198E3}"/>
              </a:ext>
            </a:extLst>
          </p:cNvPr>
          <p:cNvSpPr txBox="1"/>
          <p:nvPr/>
        </p:nvSpPr>
        <p:spPr>
          <a:xfrm>
            <a:off x="1021404" y="1481543"/>
            <a:ext cx="3317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AXI Interface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AXI-Lite for configuration registers, and </a:t>
            </a:r>
            <a:r>
              <a:rPr lang="en-US" altLang="zh-TW" dirty="0" err="1"/>
              <a:t>TapRAM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AXI-Stream in for X[n]</a:t>
            </a:r>
          </a:p>
          <a:p>
            <a:pPr marL="342900" indent="-342900">
              <a:buAutoNum type="arabicPeriod"/>
            </a:pPr>
            <a:r>
              <a:rPr lang="en-US" altLang="zh-TW" dirty="0"/>
              <a:t>AXI-Stream out for Y[n]</a:t>
            </a:r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7DADB-508C-8AC1-C290-641CBB08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1" y="3796081"/>
            <a:ext cx="4038950" cy="1318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6579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0B78-557A-F2B9-1511-3242619D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9140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Step#3 – Develop Testbench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2061-DFA5-E63A-22F0-2B0233B5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Programming sequence. Refer to </a:t>
            </a:r>
            <a:r>
              <a:rPr lang="en-US" altLang="zh-TW" dirty="0">
                <a:hlinkClick r:id="rId2" action="ppaction://hlinksldjump"/>
              </a:rPr>
              <a:t>Configuration Register Access Protocol</a:t>
            </a:r>
            <a:endParaRPr lang="en-US" altLang="zh-TW" dirty="0"/>
          </a:p>
          <a:p>
            <a:r>
              <a:rPr lang="en-US" altLang="zh-TW" dirty="0"/>
              <a:t>Refer to </a:t>
            </a:r>
            <a:r>
              <a:rPr lang="en-US" altLang="zh-TW" dirty="0" err="1">
                <a:hlinkClick r:id="rId3" action="ppaction://hlinksldjump"/>
              </a:rPr>
              <a:t>TestBench</a:t>
            </a:r>
            <a:r>
              <a:rPr lang="en-US" altLang="zh-TW" dirty="0">
                <a:hlinkClick r:id="rId3" action="ppaction://hlinksldjump"/>
              </a:rPr>
              <a:t> Specification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74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46F7-B98E-3F2E-D1B3-367CC5D0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Step#4 : Enhance Design Robustness and Performance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A9A8-080C-7CCD-51E4-B58CA993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With the testbench validation, the varied input/output latency will reveal the design weakness and the need for performance enhancement. </a:t>
            </a:r>
          </a:p>
          <a:p>
            <a:r>
              <a:rPr lang="en-US" altLang="zh-TW" dirty="0"/>
              <a:t>After synthesizing the design and analyzing the timing, you will find a critical path and try to improve its critical timing.</a:t>
            </a:r>
          </a:p>
          <a:p>
            <a:r>
              <a:rPr lang="en-US" altLang="zh-TW" dirty="0"/>
              <a:t>You will develop your idea to improve the above two areas. 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Those improvements will help in Lab#4 (HW-SW codesign)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96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5043</Words>
  <Application>Microsoft Office PowerPoint</Application>
  <PresentationFormat>Widescreen</PresentationFormat>
  <Paragraphs>606</Paragraphs>
  <Slides>57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-apple-system</vt:lpstr>
      <vt:lpstr>Helvetica Light</vt:lpstr>
      <vt:lpstr>Helvetica Neue Medium</vt:lpstr>
      <vt:lpstr>微软雅黑</vt:lpstr>
      <vt:lpstr>Rubik-Light</vt:lpstr>
      <vt:lpstr>TimesNewRomanPS-BoldMT</vt:lpstr>
      <vt:lpstr>TimesNewRomanPSMT</vt:lpstr>
      <vt:lpstr>苹方 中等</vt:lpstr>
      <vt:lpstr>苹方 常规</vt:lpstr>
      <vt:lpstr>苹方 粗体</vt:lpstr>
      <vt:lpstr>Arial</vt:lpstr>
      <vt:lpstr>Calibri</vt:lpstr>
      <vt:lpstr>Calibri Light</vt:lpstr>
      <vt:lpstr>Office 佈景主題</vt:lpstr>
      <vt:lpstr>Office Theme</vt:lpstr>
      <vt:lpstr>1_Office Theme</vt:lpstr>
      <vt:lpstr>1_White</vt:lpstr>
      <vt:lpstr>  Soc Design</vt:lpstr>
      <vt:lpstr>Revision</vt:lpstr>
      <vt:lpstr>Function specification</vt:lpstr>
      <vt:lpstr>Design specification</vt:lpstr>
      <vt:lpstr>PowerPoint Presentation</vt:lpstr>
      <vt:lpstr>Step#1 – Implement the FIR compute Engine</vt:lpstr>
      <vt:lpstr>Step#2 – Add the AXI Bus interface</vt:lpstr>
      <vt:lpstr>Step#3 – Develop Testbench</vt:lpstr>
      <vt:lpstr>Step#4 : Enhance Design Robustness and Performance</vt:lpstr>
      <vt:lpstr>Step#4 : Possible Improvement</vt:lpstr>
      <vt:lpstr>You will implement - fir.v  ( design ) - fir_tb.v  (testbench)  Lab Github:  https://github.com/bol-edu/caravel-soc_fpga-lab/tree/main/lab-fir </vt:lpstr>
      <vt:lpstr>Background ( AXI ) Refer to lecture: Interconnect - axi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You are given the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Handle Configuration read/write while the engine is active</vt:lpstr>
      <vt:lpstr>Testbench Specification</vt:lpstr>
      <vt:lpstr>Testbench</vt:lpstr>
      <vt:lpstr>Host software / Testbench Programming Sequence</vt:lpstr>
      <vt:lpstr>Testbench – Develop your own testbench  </vt:lpstr>
      <vt:lpstr>TestBench – Axilite write</vt:lpstr>
      <vt:lpstr>TestBench – Axilite read</vt:lpstr>
      <vt:lpstr>TestBench – axi-stream X input</vt:lpstr>
      <vt:lpstr>Testbench: axi-stream Y output</vt:lpstr>
      <vt:lpstr>Test dataset</vt:lpstr>
      <vt:lpstr>SRAM Interface Implementation</vt:lpstr>
      <vt:lpstr>Peer Evaluation</vt:lpstr>
      <vt:lpstr>Submission (1/2) – Github  - TBD by TA </vt:lpstr>
      <vt:lpstr>Submission (2/2) – Report (HackMD) - TBD</vt:lpstr>
      <vt:lpstr>Supplement</vt:lpstr>
      <vt:lpstr>Refer hls-kernel-io-interface Block Level Protocol</vt:lpstr>
      <vt:lpstr>AP_CTRL_HS (Sequential Executed Kernel)</vt:lpstr>
      <vt:lpstr>PowerPoint Presentation</vt:lpstr>
      <vt:lpstr>Host Control Pipeline Kernel Execution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SRAM Access in behavior model and Synthesizable Hardware Design  ref : spiflash-vip.v   v.s. spiflash.v</vt:lpstr>
      <vt:lpstr>Example: spiflash design</vt:lpstr>
      <vt:lpstr>SRAM Access Timing </vt:lpstr>
      <vt:lpstr>BRAM Model</vt:lpstr>
      <vt:lpstr>spiflash-vip – behavior model to access RAM</vt:lpstr>
      <vt:lpstr>spiflash.v – Synthesizable hardware design</vt:lpstr>
      <vt:lpstr>DataRAM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Jiin Lai (Taipei)</cp:lastModifiedBy>
  <cp:revision>200</cp:revision>
  <dcterms:created xsi:type="dcterms:W3CDTF">2023-08-15T13:07:35Z</dcterms:created>
  <dcterms:modified xsi:type="dcterms:W3CDTF">2025-03-19T06:09:46Z</dcterms:modified>
</cp:coreProperties>
</file>