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80C85D5-E451-45A3-BC20-CFE82CF06DA1}">
  <a:tblStyle styleId="{380C85D5-E451-45A3-BC20-CFE82CF06DA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900"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264e0b62bfb_0_1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264e0b62bfb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2aa3e2d030f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2aa3e2d030f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2aa3d6cb43d_3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2aa3d6cb43d_3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2aa3d6cb43d_3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2aa3d6cb43d_3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2aa3e2d030f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2aa3e2d030f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264c46d099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264c46d099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2aa3e2d030f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2aa3e2d030f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264e0b62bfb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264e0b62bfb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264e0b62bfb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264e0b62bfb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2ab9687e8a8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2ab9687e8a8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aa3e2d030f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aa3e2d030f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2ab9687e8a8_1_2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2ab9687e8a8_1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2ab9687e8a8_2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2ab9687e8a8_2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ab9687e8a8_1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ab9687e8a8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ab9687e8a8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ab9687e8a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aa3e2d030f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aa3e2d030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aa3e2d030f_0_2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2aa3e2d030f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aa3e2d030f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aa3e2d030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2aa3e2d030f_0_2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2aa3e2d030f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2aa3e2d030f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2aa3e2d030f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801725"/>
            <a:ext cx="8520600" cy="995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zh-TW"/>
              <a:t>SoC final project </a:t>
            </a:r>
            <a:endParaRPr/>
          </a:p>
        </p:txBody>
      </p:sp>
      <p:sp>
        <p:nvSpPr>
          <p:cNvPr id="55" name="Google Shape;55;p13"/>
          <p:cNvSpPr txBox="1">
            <a:spLocks noGrp="1"/>
          </p:cNvSpPr>
          <p:nvPr>
            <p:ph type="subTitle" idx="1"/>
          </p:nvPr>
        </p:nvSpPr>
        <p:spPr>
          <a:xfrm>
            <a:off x="2189700" y="2764350"/>
            <a:ext cx="4764600" cy="559500"/>
          </a:xfrm>
          <a:prstGeom prst="rect">
            <a:avLst/>
          </a:prstGeom>
        </p:spPr>
        <p:txBody>
          <a:bodyPr spcFirstLastPara="1" wrap="square" lIns="91425" tIns="91425" rIns="91425" bIns="91425" anchor="t" anchorCtr="0">
            <a:normAutofit/>
          </a:bodyPr>
          <a:lstStyle/>
          <a:p>
            <a:pPr marL="0" lvl="0" indent="0" algn="ctr" rtl="0">
              <a:lnSpc>
                <a:spcPct val="80000"/>
              </a:lnSpc>
              <a:spcBef>
                <a:spcPts val="0"/>
              </a:spcBef>
              <a:spcAft>
                <a:spcPts val="0"/>
              </a:spcAft>
              <a:buNone/>
            </a:pPr>
            <a:r>
              <a:rPr lang="zh-TW" sz="2400"/>
              <a:t>team 7</a:t>
            </a:r>
            <a:endParaRPr sz="2400"/>
          </a:p>
        </p:txBody>
      </p:sp>
      <p:sp>
        <p:nvSpPr>
          <p:cNvPr id="56" name="Google Shape;56;p13"/>
          <p:cNvSpPr txBox="1"/>
          <p:nvPr/>
        </p:nvSpPr>
        <p:spPr>
          <a:xfrm>
            <a:off x="1230150" y="3128025"/>
            <a:ext cx="6683700" cy="46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zh-TW" sz="1500">
                <a:solidFill>
                  <a:schemeClr val="dk2"/>
                </a:solidFill>
              </a:rPr>
              <a:t>R12943006 謝郡軒  R12943012 蔡東翰  R12943031 李允恩 </a:t>
            </a:r>
            <a:endParaRPr sz="15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UART</a:t>
            </a:r>
            <a:endParaRPr/>
          </a:p>
        </p:txBody>
      </p:sp>
      <p:sp>
        <p:nvSpPr>
          <p:cNvPr id="364" name="Google Shape;364;p22"/>
          <p:cNvSpPr txBox="1"/>
          <p:nvPr/>
        </p:nvSpPr>
        <p:spPr>
          <a:xfrm>
            <a:off x="314450" y="969700"/>
            <a:ext cx="1963200" cy="39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1800" u="sng">
                <a:solidFill>
                  <a:schemeClr val="dk2"/>
                </a:solidFill>
              </a:rPr>
              <a:t>Our work</a:t>
            </a:r>
            <a:endParaRPr sz="1800" u="sng">
              <a:solidFill>
                <a:schemeClr val="dk2"/>
              </a:solidFill>
            </a:endParaRPr>
          </a:p>
        </p:txBody>
      </p:sp>
      <p:sp>
        <p:nvSpPr>
          <p:cNvPr id="365" name="Google Shape;365;p22"/>
          <p:cNvSpPr txBox="1">
            <a:spLocks noGrp="1"/>
          </p:cNvSpPr>
          <p:nvPr>
            <p:ph type="body" idx="1"/>
          </p:nvPr>
        </p:nvSpPr>
        <p:spPr>
          <a:xfrm>
            <a:off x="754500" y="1451150"/>
            <a:ext cx="7939800" cy="3097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zh-TW"/>
              <a:t>We </a:t>
            </a:r>
            <a:r>
              <a:rPr lang="zh-TW" u="sng">
                <a:solidFill>
                  <a:srgbClr val="FF0000"/>
                </a:solidFill>
              </a:rPr>
              <a:t>add buffers at both rx and tx sides</a:t>
            </a:r>
            <a:r>
              <a:rPr lang="zh-TW"/>
              <a:t>, so that (1) we don’t need to enter ISR as soon as one interrupt happens, and (2) we can send another data to be transmitted without waiting for the previous one to finish its transmission.</a:t>
            </a:r>
            <a:endParaRPr/>
          </a:p>
          <a:p>
            <a:pPr marL="457200" lvl="0" indent="-342900" algn="l" rtl="0">
              <a:spcBef>
                <a:spcPts val="0"/>
              </a:spcBef>
              <a:spcAft>
                <a:spcPts val="0"/>
              </a:spcAft>
              <a:buSzPts val="1800"/>
              <a:buChar char="●"/>
            </a:pPr>
            <a:r>
              <a:rPr lang="zh-TW"/>
              <a:t>Besides, to prevent unsettled interrupts, we have a count-down counter to check if the rx buffer is empty periodically. </a:t>
            </a:r>
            <a:endParaRPr/>
          </a:p>
          <a:p>
            <a:pPr marL="457200" lvl="0" indent="-342900" algn="l" rtl="0">
              <a:spcBef>
                <a:spcPts val="0"/>
              </a:spcBef>
              <a:spcAft>
                <a:spcPts val="0"/>
              </a:spcAft>
              <a:buSzPts val="1800"/>
              <a:buChar char="●"/>
            </a:pPr>
            <a:r>
              <a:rPr lang="zh-TW"/>
              <a:t>Therefore, we can set two parameters n and m, which the UART  generates an irq signal if there has been total </a:t>
            </a:r>
            <a:r>
              <a:rPr lang="zh-TW" u="sng">
                <a:solidFill>
                  <a:srgbClr val="FF0000"/>
                </a:solidFill>
              </a:rPr>
              <a:t>n unsettled interrupts</a:t>
            </a:r>
            <a:r>
              <a:rPr lang="zh-TW"/>
              <a:t> or </a:t>
            </a:r>
            <a:r>
              <a:rPr lang="zh-TW" u="sng">
                <a:solidFill>
                  <a:srgbClr val="FF0000"/>
                </a:solidFill>
              </a:rPr>
              <a:t>m cycles since the last time entering ISR</a:t>
            </a:r>
            <a:r>
              <a:rPr lang="zh-TW"/>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Direct Memory Access</a:t>
            </a:r>
            <a:endParaRPr/>
          </a:p>
        </p:txBody>
      </p:sp>
      <p:sp>
        <p:nvSpPr>
          <p:cNvPr id="371" name="Google Shape;371;p23"/>
          <p:cNvSpPr txBox="1"/>
          <p:nvPr/>
        </p:nvSpPr>
        <p:spPr>
          <a:xfrm>
            <a:off x="314450" y="969700"/>
            <a:ext cx="1963200" cy="29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1800" u="sng">
                <a:solidFill>
                  <a:schemeClr val="dk2"/>
                </a:solidFill>
              </a:rPr>
              <a:t>Block diagram</a:t>
            </a:r>
            <a:endParaRPr sz="1800" u="sng">
              <a:solidFill>
                <a:schemeClr val="dk2"/>
              </a:solidFill>
            </a:endParaRPr>
          </a:p>
        </p:txBody>
      </p:sp>
      <p:pic>
        <p:nvPicPr>
          <p:cNvPr id="372" name="Google Shape;372;p23"/>
          <p:cNvPicPr preferRelativeResize="0"/>
          <p:nvPr/>
        </p:nvPicPr>
        <p:blipFill>
          <a:blip r:embed="rId3">
            <a:alphaModFix/>
          </a:blip>
          <a:stretch>
            <a:fillRect/>
          </a:stretch>
        </p:blipFill>
        <p:spPr>
          <a:xfrm>
            <a:off x="1392625" y="1414300"/>
            <a:ext cx="6358755" cy="3576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Direct Memory Access</a:t>
            </a:r>
            <a:endParaRPr/>
          </a:p>
        </p:txBody>
      </p:sp>
      <p:sp>
        <p:nvSpPr>
          <p:cNvPr id="378" name="Google Shape;378;p24"/>
          <p:cNvSpPr txBox="1"/>
          <p:nvPr/>
        </p:nvSpPr>
        <p:spPr>
          <a:xfrm>
            <a:off x="314450" y="969700"/>
            <a:ext cx="1963200" cy="39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1800" u="sng">
                <a:solidFill>
                  <a:schemeClr val="dk2"/>
                </a:solidFill>
              </a:rPr>
              <a:t>Our work</a:t>
            </a:r>
            <a:endParaRPr sz="1800" u="sng">
              <a:solidFill>
                <a:schemeClr val="dk2"/>
              </a:solidFill>
            </a:endParaRPr>
          </a:p>
        </p:txBody>
      </p:sp>
      <p:sp>
        <p:nvSpPr>
          <p:cNvPr id="379" name="Google Shape;379;p24"/>
          <p:cNvSpPr txBox="1">
            <a:spLocks noGrp="1"/>
          </p:cNvSpPr>
          <p:nvPr>
            <p:ph type="body" idx="1"/>
          </p:nvPr>
        </p:nvSpPr>
        <p:spPr>
          <a:xfrm>
            <a:off x="602100" y="1367500"/>
            <a:ext cx="8169900" cy="35649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zh-TW"/>
              <a:t>There are 3 DMAs for FIR, MM, and QS respectively.</a:t>
            </a:r>
            <a:endParaRPr/>
          </a:p>
          <a:p>
            <a:pPr marL="457200" lvl="0" indent="-342900" algn="l" rtl="0">
              <a:spcBef>
                <a:spcPts val="0"/>
              </a:spcBef>
              <a:spcAft>
                <a:spcPts val="0"/>
              </a:spcAft>
              <a:buSzPts val="1800"/>
              <a:buChar char="●"/>
            </a:pPr>
            <a:r>
              <a:rPr lang="zh-TW"/>
              <a:t>Each of them will receive five data through axi-lite protocol from CPU, including information of </a:t>
            </a:r>
            <a:r>
              <a:rPr lang="zh-TW">
                <a:solidFill>
                  <a:srgbClr val="FF0000"/>
                </a:solidFill>
              </a:rPr>
              <a:t>data_len, data_addr, ans_len, ans_addr, ap_start</a:t>
            </a:r>
            <a:r>
              <a:rPr lang="zh-TW"/>
              <a:t>, and DMAs have to return the </a:t>
            </a:r>
            <a:r>
              <a:rPr lang="zh-TW">
                <a:solidFill>
                  <a:srgbClr val="FF0000"/>
                </a:solidFill>
              </a:rPr>
              <a:t>ap_done</a:t>
            </a:r>
            <a:r>
              <a:rPr lang="zh-TW"/>
              <a:t> signal back to CPU when necessary. </a:t>
            </a:r>
            <a:endParaRPr/>
          </a:p>
          <a:p>
            <a:pPr marL="457200" lvl="0" indent="-342900" algn="l" rtl="0">
              <a:spcBef>
                <a:spcPts val="0"/>
              </a:spcBef>
              <a:spcAft>
                <a:spcPts val="0"/>
              </a:spcAft>
              <a:buSzPts val="1800"/>
              <a:buChar char="●"/>
            </a:pPr>
            <a:r>
              <a:rPr lang="zh-TW"/>
              <a:t>After receiving all data above, DMAs will ask for input data for FIR/MM/QS engines through wishbone protocol from SDRAM controller according to the given data_addr and data_len, and save them into DATA BRAM in order. </a:t>
            </a:r>
            <a:endParaRPr/>
          </a:p>
          <a:p>
            <a:pPr marL="457200" lvl="0" indent="-342900" algn="l" rtl="0">
              <a:spcBef>
                <a:spcPts val="0"/>
              </a:spcBef>
              <a:spcAft>
                <a:spcPts val="0"/>
              </a:spcAft>
              <a:buSzPts val="1800"/>
              <a:buChar char="●"/>
            </a:pPr>
            <a:r>
              <a:rPr lang="zh-TW"/>
              <a:t>However, we need an </a:t>
            </a:r>
            <a:r>
              <a:rPr lang="zh-TW">
                <a:solidFill>
                  <a:srgbClr val="FF0000"/>
                </a:solidFill>
              </a:rPr>
              <a:t>arbiter</a:t>
            </a:r>
            <a:r>
              <a:rPr lang="zh-TW"/>
              <a:t> between DMAs and SDRAM controller to avoid collision of data requests.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Direct Memory Access</a:t>
            </a:r>
            <a:endParaRPr/>
          </a:p>
        </p:txBody>
      </p:sp>
      <p:sp>
        <p:nvSpPr>
          <p:cNvPr id="385" name="Google Shape;385;p25"/>
          <p:cNvSpPr txBox="1"/>
          <p:nvPr/>
        </p:nvSpPr>
        <p:spPr>
          <a:xfrm>
            <a:off x="314450" y="969700"/>
            <a:ext cx="1963200" cy="39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1800" u="sng">
                <a:solidFill>
                  <a:schemeClr val="dk2"/>
                </a:solidFill>
              </a:rPr>
              <a:t>Our work</a:t>
            </a:r>
            <a:endParaRPr sz="1800" u="sng">
              <a:solidFill>
                <a:schemeClr val="dk2"/>
              </a:solidFill>
            </a:endParaRPr>
          </a:p>
        </p:txBody>
      </p:sp>
      <p:sp>
        <p:nvSpPr>
          <p:cNvPr id="386" name="Google Shape;386;p25"/>
          <p:cNvSpPr txBox="1">
            <a:spLocks noGrp="1"/>
          </p:cNvSpPr>
          <p:nvPr>
            <p:ph type="body" idx="1"/>
          </p:nvPr>
        </p:nvSpPr>
        <p:spPr>
          <a:xfrm>
            <a:off x="602100" y="1367500"/>
            <a:ext cx="8169900" cy="35565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zh-TW"/>
              <a:t>After saving all input data into DATA BRAM, DMAs will start sending input data into FIR/MM/QS engines through axi-stream protocol with a view to activating the corresponding computations.</a:t>
            </a:r>
            <a:endParaRPr/>
          </a:p>
          <a:p>
            <a:pPr marL="457200" lvl="0" indent="-342900" algn="l" rtl="0">
              <a:spcBef>
                <a:spcPts val="0"/>
              </a:spcBef>
              <a:spcAft>
                <a:spcPts val="0"/>
              </a:spcAft>
              <a:buSzPts val="1800"/>
              <a:buChar char="●"/>
            </a:pPr>
            <a:r>
              <a:rPr lang="zh-TW"/>
              <a:t>When FIR/MM/QS engines finish the operations, they will send the answers back to DMAs through axi-stream protocol, which will be saved in ANS BRAM in order by DMAs.</a:t>
            </a:r>
            <a:endParaRPr/>
          </a:p>
          <a:p>
            <a:pPr marL="457200" lvl="0" indent="-342900" algn="l" rtl="0">
              <a:spcBef>
                <a:spcPts val="0"/>
              </a:spcBef>
              <a:spcAft>
                <a:spcPts val="0"/>
              </a:spcAft>
              <a:buSzPts val="1800"/>
              <a:buChar char="●"/>
            </a:pPr>
            <a:r>
              <a:rPr lang="zh-TW"/>
              <a:t>After saving all answer data into ANS BRAM, DMAs will start sending answer data to arbiter through wishbone protocol. Eventually, arbiter and SDRAM controller will save those data into SDRAM properly.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Arbiter</a:t>
            </a:r>
            <a:endParaRPr/>
          </a:p>
        </p:txBody>
      </p:sp>
      <p:sp>
        <p:nvSpPr>
          <p:cNvPr id="392" name="Google Shape;392;p26"/>
          <p:cNvSpPr txBox="1"/>
          <p:nvPr/>
        </p:nvSpPr>
        <p:spPr>
          <a:xfrm>
            <a:off x="314450" y="969700"/>
            <a:ext cx="1963200" cy="29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1800" u="sng">
                <a:solidFill>
                  <a:schemeClr val="dk2"/>
                </a:solidFill>
              </a:rPr>
              <a:t>Block diagram</a:t>
            </a:r>
            <a:endParaRPr sz="1800" u="sng">
              <a:solidFill>
                <a:schemeClr val="dk2"/>
              </a:solidFill>
            </a:endParaRPr>
          </a:p>
        </p:txBody>
      </p:sp>
      <p:sp>
        <p:nvSpPr>
          <p:cNvPr id="393" name="Google Shape;393;p26"/>
          <p:cNvSpPr/>
          <p:nvPr/>
        </p:nvSpPr>
        <p:spPr>
          <a:xfrm>
            <a:off x="1724249" y="1463625"/>
            <a:ext cx="1407900" cy="818700"/>
          </a:xfrm>
          <a:prstGeom prst="rect">
            <a:avLst/>
          </a:prstGeom>
          <a:solidFill>
            <a:srgbClr val="D9D2E9"/>
          </a:solidFill>
          <a:ln w="9525" cap="flat" cmpd="sng">
            <a:solidFill>
              <a:srgbClr val="B4A7D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a:solidFill>
                  <a:schemeClr val="dk2"/>
                </a:solidFill>
              </a:rPr>
              <a:t>FIR</a:t>
            </a:r>
            <a:endParaRPr>
              <a:solidFill>
                <a:schemeClr val="dk2"/>
              </a:solidFill>
            </a:endParaRPr>
          </a:p>
          <a:p>
            <a:pPr marL="0" lvl="0" indent="0" algn="ctr" rtl="0">
              <a:spcBef>
                <a:spcPts val="0"/>
              </a:spcBef>
              <a:spcAft>
                <a:spcPts val="0"/>
              </a:spcAft>
              <a:buNone/>
            </a:pPr>
            <a:r>
              <a:rPr lang="zh-TW">
                <a:solidFill>
                  <a:schemeClr val="dk2"/>
                </a:solidFill>
              </a:rPr>
              <a:t>DMA</a:t>
            </a:r>
            <a:endParaRPr>
              <a:solidFill>
                <a:schemeClr val="dk2"/>
              </a:solidFill>
            </a:endParaRPr>
          </a:p>
        </p:txBody>
      </p:sp>
      <p:sp>
        <p:nvSpPr>
          <p:cNvPr id="394" name="Google Shape;394;p26"/>
          <p:cNvSpPr/>
          <p:nvPr/>
        </p:nvSpPr>
        <p:spPr>
          <a:xfrm>
            <a:off x="1724246" y="2596458"/>
            <a:ext cx="6200700" cy="1288500"/>
          </a:xfrm>
          <a:prstGeom prst="rect">
            <a:avLst/>
          </a:prstGeom>
          <a:solidFill>
            <a:srgbClr val="F4CCCC"/>
          </a:solid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endParaRPr>
          </a:p>
          <a:p>
            <a:pPr marL="0" lvl="0" indent="0" algn="ctr" rtl="0">
              <a:spcBef>
                <a:spcPts val="0"/>
              </a:spcBef>
              <a:spcAft>
                <a:spcPts val="0"/>
              </a:spcAft>
              <a:buNone/>
            </a:pPr>
            <a:endParaRPr>
              <a:solidFill>
                <a:schemeClr val="dk2"/>
              </a:solidFill>
            </a:endParaRPr>
          </a:p>
          <a:p>
            <a:pPr marL="0" lvl="0" indent="0" algn="ctr" rtl="0">
              <a:spcBef>
                <a:spcPts val="0"/>
              </a:spcBef>
              <a:spcAft>
                <a:spcPts val="0"/>
              </a:spcAft>
              <a:buNone/>
            </a:pPr>
            <a:endParaRPr>
              <a:solidFill>
                <a:schemeClr val="dk2"/>
              </a:solidFill>
            </a:endParaRPr>
          </a:p>
          <a:p>
            <a:pPr marL="0" lvl="0" indent="0" algn="ctr" rtl="0">
              <a:spcBef>
                <a:spcPts val="0"/>
              </a:spcBef>
              <a:spcAft>
                <a:spcPts val="0"/>
              </a:spcAft>
              <a:buNone/>
            </a:pPr>
            <a:r>
              <a:rPr lang="zh-TW">
                <a:solidFill>
                  <a:schemeClr val="dk2"/>
                </a:solidFill>
              </a:rPr>
              <a:t>                                                                  </a:t>
            </a:r>
            <a:endParaRPr>
              <a:solidFill>
                <a:schemeClr val="dk2"/>
              </a:solidFill>
            </a:endParaRPr>
          </a:p>
          <a:p>
            <a:pPr marL="0" lvl="0" indent="0" algn="ctr" rtl="0">
              <a:spcBef>
                <a:spcPts val="0"/>
              </a:spcBef>
              <a:spcAft>
                <a:spcPts val="0"/>
              </a:spcAft>
              <a:buNone/>
            </a:pPr>
            <a:r>
              <a:rPr lang="zh-TW">
                <a:solidFill>
                  <a:schemeClr val="dk2"/>
                </a:solidFill>
              </a:rPr>
              <a:t>  									       		Arbiter</a:t>
            </a:r>
            <a:endParaRPr>
              <a:solidFill>
                <a:schemeClr val="dk2"/>
              </a:solidFill>
            </a:endParaRPr>
          </a:p>
        </p:txBody>
      </p:sp>
      <p:sp>
        <p:nvSpPr>
          <p:cNvPr id="395" name="Google Shape;395;p26"/>
          <p:cNvSpPr/>
          <p:nvPr/>
        </p:nvSpPr>
        <p:spPr>
          <a:xfrm>
            <a:off x="1724246" y="4184598"/>
            <a:ext cx="6200700" cy="628800"/>
          </a:xfrm>
          <a:prstGeom prst="rect">
            <a:avLst/>
          </a:prstGeom>
          <a:solidFill>
            <a:srgbClr val="FCE5CD"/>
          </a:solid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a:solidFill>
                  <a:schemeClr val="dk2"/>
                </a:solidFill>
              </a:rPr>
              <a:t>SDRAM controller</a:t>
            </a:r>
            <a:endParaRPr>
              <a:solidFill>
                <a:schemeClr val="dk2"/>
              </a:solidFill>
            </a:endParaRPr>
          </a:p>
        </p:txBody>
      </p:sp>
      <p:grpSp>
        <p:nvGrpSpPr>
          <p:cNvPr id="396" name="Google Shape;396;p26"/>
          <p:cNvGrpSpPr/>
          <p:nvPr/>
        </p:nvGrpSpPr>
        <p:grpSpPr>
          <a:xfrm>
            <a:off x="1181069" y="2250742"/>
            <a:ext cx="1370684" cy="343666"/>
            <a:chOff x="1439996" y="2256800"/>
            <a:chExt cx="1260979" cy="313050"/>
          </a:xfrm>
        </p:grpSpPr>
        <p:sp>
          <p:nvSpPr>
            <p:cNvPr id="397" name="Google Shape;397;p26"/>
            <p:cNvSpPr txBox="1"/>
            <p:nvPr/>
          </p:nvSpPr>
          <p:spPr>
            <a:xfrm>
              <a:off x="1439996" y="2256800"/>
              <a:ext cx="1201200" cy="288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zh-TW" sz="1000">
                  <a:solidFill>
                    <a:schemeClr val="dk2"/>
                  </a:solidFill>
                </a:rPr>
                <a:t>wishbone signals</a:t>
              </a:r>
              <a:endParaRPr sz="1000">
                <a:solidFill>
                  <a:schemeClr val="dk2"/>
                </a:solidFill>
              </a:endParaRPr>
            </a:p>
          </p:txBody>
        </p:sp>
        <p:grpSp>
          <p:nvGrpSpPr>
            <p:cNvPr id="398" name="Google Shape;398;p26"/>
            <p:cNvGrpSpPr/>
            <p:nvPr/>
          </p:nvGrpSpPr>
          <p:grpSpPr>
            <a:xfrm>
              <a:off x="2509525" y="2287513"/>
              <a:ext cx="191450" cy="282338"/>
              <a:chOff x="2543900" y="2287988"/>
              <a:chExt cx="191450" cy="282338"/>
            </a:xfrm>
          </p:grpSpPr>
          <p:cxnSp>
            <p:nvCxnSpPr>
              <p:cNvPr id="399" name="Google Shape;399;p26"/>
              <p:cNvCxnSpPr/>
              <p:nvPr/>
            </p:nvCxnSpPr>
            <p:spPr>
              <a:xfrm>
                <a:off x="2543900" y="2288925"/>
                <a:ext cx="0" cy="281400"/>
              </a:xfrm>
              <a:prstGeom prst="straightConnector1">
                <a:avLst/>
              </a:prstGeom>
              <a:noFill/>
              <a:ln w="9525" cap="flat" cmpd="sng">
                <a:solidFill>
                  <a:schemeClr val="dk2"/>
                </a:solidFill>
                <a:prstDash val="solid"/>
                <a:round/>
                <a:headEnd type="none" w="med" len="med"/>
                <a:tailEnd type="triangle" w="med" len="med"/>
              </a:ln>
            </p:spPr>
          </p:cxnSp>
          <p:cxnSp>
            <p:nvCxnSpPr>
              <p:cNvPr id="400" name="Google Shape;400;p26"/>
              <p:cNvCxnSpPr/>
              <p:nvPr/>
            </p:nvCxnSpPr>
            <p:spPr>
              <a:xfrm>
                <a:off x="2735350" y="2287988"/>
                <a:ext cx="0" cy="281400"/>
              </a:xfrm>
              <a:prstGeom prst="straightConnector1">
                <a:avLst/>
              </a:prstGeom>
              <a:noFill/>
              <a:ln w="9525" cap="flat" cmpd="sng">
                <a:solidFill>
                  <a:schemeClr val="dk2"/>
                </a:solidFill>
                <a:prstDash val="solid"/>
                <a:round/>
                <a:headEnd type="triangle" w="med" len="med"/>
                <a:tailEnd type="none" w="med" len="med"/>
              </a:ln>
            </p:spPr>
          </p:cxnSp>
        </p:grpSp>
      </p:grpSp>
      <p:grpSp>
        <p:nvGrpSpPr>
          <p:cNvPr id="401" name="Google Shape;401;p26"/>
          <p:cNvGrpSpPr/>
          <p:nvPr/>
        </p:nvGrpSpPr>
        <p:grpSpPr>
          <a:xfrm>
            <a:off x="2802843" y="2257517"/>
            <a:ext cx="1375646" cy="343666"/>
            <a:chOff x="1435431" y="2256800"/>
            <a:chExt cx="1265544" cy="313050"/>
          </a:xfrm>
        </p:grpSpPr>
        <p:sp>
          <p:nvSpPr>
            <p:cNvPr id="402" name="Google Shape;402;p26"/>
            <p:cNvSpPr txBox="1"/>
            <p:nvPr/>
          </p:nvSpPr>
          <p:spPr>
            <a:xfrm>
              <a:off x="1435431" y="2256800"/>
              <a:ext cx="1201200" cy="288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zh-TW" sz="1000">
                  <a:solidFill>
                    <a:schemeClr val="dk2"/>
                  </a:solidFill>
                </a:rPr>
                <a:t>wishbone signals</a:t>
              </a:r>
              <a:endParaRPr sz="1000">
                <a:solidFill>
                  <a:schemeClr val="dk2"/>
                </a:solidFill>
              </a:endParaRPr>
            </a:p>
          </p:txBody>
        </p:sp>
        <p:grpSp>
          <p:nvGrpSpPr>
            <p:cNvPr id="403" name="Google Shape;403;p26"/>
            <p:cNvGrpSpPr/>
            <p:nvPr/>
          </p:nvGrpSpPr>
          <p:grpSpPr>
            <a:xfrm>
              <a:off x="2509525" y="2287513"/>
              <a:ext cx="191450" cy="282338"/>
              <a:chOff x="2543900" y="2287988"/>
              <a:chExt cx="191450" cy="282338"/>
            </a:xfrm>
          </p:grpSpPr>
          <p:cxnSp>
            <p:nvCxnSpPr>
              <p:cNvPr id="404" name="Google Shape;404;p26"/>
              <p:cNvCxnSpPr/>
              <p:nvPr/>
            </p:nvCxnSpPr>
            <p:spPr>
              <a:xfrm>
                <a:off x="2543900" y="2288925"/>
                <a:ext cx="0" cy="281400"/>
              </a:xfrm>
              <a:prstGeom prst="straightConnector1">
                <a:avLst/>
              </a:prstGeom>
              <a:noFill/>
              <a:ln w="9525" cap="flat" cmpd="sng">
                <a:solidFill>
                  <a:schemeClr val="dk2"/>
                </a:solidFill>
                <a:prstDash val="solid"/>
                <a:round/>
                <a:headEnd type="none" w="med" len="med"/>
                <a:tailEnd type="triangle" w="med" len="med"/>
              </a:ln>
            </p:spPr>
          </p:cxnSp>
          <p:cxnSp>
            <p:nvCxnSpPr>
              <p:cNvPr id="405" name="Google Shape;405;p26"/>
              <p:cNvCxnSpPr/>
              <p:nvPr/>
            </p:nvCxnSpPr>
            <p:spPr>
              <a:xfrm>
                <a:off x="2735350" y="2287988"/>
                <a:ext cx="0" cy="281400"/>
              </a:xfrm>
              <a:prstGeom prst="straightConnector1">
                <a:avLst/>
              </a:prstGeom>
              <a:noFill/>
              <a:ln w="9525" cap="flat" cmpd="sng">
                <a:solidFill>
                  <a:schemeClr val="dk2"/>
                </a:solidFill>
                <a:prstDash val="solid"/>
                <a:round/>
                <a:headEnd type="triangle" w="med" len="med"/>
                <a:tailEnd type="none" w="med" len="med"/>
              </a:ln>
            </p:spPr>
          </p:cxnSp>
        </p:grpSp>
      </p:grpSp>
      <p:grpSp>
        <p:nvGrpSpPr>
          <p:cNvPr id="406" name="Google Shape;406;p26"/>
          <p:cNvGrpSpPr/>
          <p:nvPr/>
        </p:nvGrpSpPr>
        <p:grpSpPr>
          <a:xfrm>
            <a:off x="4330385" y="2257517"/>
            <a:ext cx="1389596" cy="336891"/>
            <a:chOff x="1422598" y="2262972"/>
            <a:chExt cx="1278377" cy="306878"/>
          </a:xfrm>
        </p:grpSpPr>
        <p:sp>
          <p:nvSpPr>
            <p:cNvPr id="407" name="Google Shape;407;p26"/>
            <p:cNvSpPr txBox="1"/>
            <p:nvPr/>
          </p:nvSpPr>
          <p:spPr>
            <a:xfrm>
              <a:off x="1422598" y="2262972"/>
              <a:ext cx="1201200" cy="288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zh-TW" sz="1000">
                  <a:solidFill>
                    <a:schemeClr val="dk2"/>
                  </a:solidFill>
                </a:rPr>
                <a:t>wishbone signals</a:t>
              </a:r>
              <a:endParaRPr sz="1000">
                <a:solidFill>
                  <a:schemeClr val="dk2"/>
                </a:solidFill>
              </a:endParaRPr>
            </a:p>
          </p:txBody>
        </p:sp>
        <p:grpSp>
          <p:nvGrpSpPr>
            <p:cNvPr id="408" name="Google Shape;408;p26"/>
            <p:cNvGrpSpPr/>
            <p:nvPr/>
          </p:nvGrpSpPr>
          <p:grpSpPr>
            <a:xfrm>
              <a:off x="2509525" y="2287513"/>
              <a:ext cx="191450" cy="282338"/>
              <a:chOff x="2543900" y="2287988"/>
              <a:chExt cx="191450" cy="282338"/>
            </a:xfrm>
          </p:grpSpPr>
          <p:cxnSp>
            <p:nvCxnSpPr>
              <p:cNvPr id="409" name="Google Shape;409;p26"/>
              <p:cNvCxnSpPr/>
              <p:nvPr/>
            </p:nvCxnSpPr>
            <p:spPr>
              <a:xfrm>
                <a:off x="2543900" y="2288925"/>
                <a:ext cx="0" cy="281400"/>
              </a:xfrm>
              <a:prstGeom prst="straightConnector1">
                <a:avLst/>
              </a:prstGeom>
              <a:noFill/>
              <a:ln w="9525" cap="flat" cmpd="sng">
                <a:solidFill>
                  <a:schemeClr val="dk2"/>
                </a:solidFill>
                <a:prstDash val="solid"/>
                <a:round/>
                <a:headEnd type="none" w="med" len="med"/>
                <a:tailEnd type="triangle" w="med" len="med"/>
              </a:ln>
            </p:spPr>
          </p:cxnSp>
          <p:cxnSp>
            <p:nvCxnSpPr>
              <p:cNvPr id="410" name="Google Shape;410;p26"/>
              <p:cNvCxnSpPr/>
              <p:nvPr/>
            </p:nvCxnSpPr>
            <p:spPr>
              <a:xfrm>
                <a:off x="2735350" y="2287988"/>
                <a:ext cx="0" cy="281400"/>
              </a:xfrm>
              <a:prstGeom prst="straightConnector1">
                <a:avLst/>
              </a:prstGeom>
              <a:noFill/>
              <a:ln w="9525" cap="flat" cmpd="sng">
                <a:solidFill>
                  <a:schemeClr val="dk2"/>
                </a:solidFill>
                <a:prstDash val="solid"/>
                <a:round/>
                <a:headEnd type="triangle" w="med" len="med"/>
                <a:tailEnd type="none" w="med" len="med"/>
              </a:ln>
            </p:spPr>
          </p:cxnSp>
        </p:grpSp>
      </p:grpSp>
      <p:cxnSp>
        <p:nvCxnSpPr>
          <p:cNvPr id="411" name="Google Shape;411;p26"/>
          <p:cNvCxnSpPr>
            <a:endCxn id="412" idx="1"/>
          </p:cNvCxnSpPr>
          <p:nvPr/>
        </p:nvCxnSpPr>
        <p:spPr>
          <a:xfrm rot="10800000" flipH="1">
            <a:off x="2348889" y="3261841"/>
            <a:ext cx="462000" cy="8100"/>
          </a:xfrm>
          <a:prstGeom prst="straightConnector1">
            <a:avLst/>
          </a:prstGeom>
          <a:noFill/>
          <a:ln w="9525" cap="flat" cmpd="sng">
            <a:solidFill>
              <a:srgbClr val="CC0000"/>
            </a:solidFill>
            <a:prstDash val="solid"/>
            <a:round/>
            <a:headEnd type="none" w="med" len="med"/>
            <a:tailEnd type="stealth" w="med" len="med"/>
          </a:ln>
        </p:spPr>
      </p:cxnSp>
      <p:cxnSp>
        <p:nvCxnSpPr>
          <p:cNvPr id="413" name="Google Shape;413;p26"/>
          <p:cNvCxnSpPr/>
          <p:nvPr/>
        </p:nvCxnSpPr>
        <p:spPr>
          <a:xfrm flipH="1">
            <a:off x="2344255" y="2601183"/>
            <a:ext cx="2100" cy="673200"/>
          </a:xfrm>
          <a:prstGeom prst="straightConnector1">
            <a:avLst/>
          </a:prstGeom>
          <a:noFill/>
          <a:ln w="9525" cap="flat" cmpd="sng">
            <a:solidFill>
              <a:srgbClr val="CC0000"/>
            </a:solidFill>
            <a:prstDash val="solid"/>
            <a:round/>
            <a:headEnd type="none" w="med" len="med"/>
            <a:tailEnd type="none" w="med" len="med"/>
          </a:ln>
        </p:spPr>
      </p:cxnSp>
      <p:cxnSp>
        <p:nvCxnSpPr>
          <p:cNvPr id="414" name="Google Shape;414;p26"/>
          <p:cNvCxnSpPr/>
          <p:nvPr/>
        </p:nvCxnSpPr>
        <p:spPr>
          <a:xfrm>
            <a:off x="2349925" y="2791200"/>
            <a:ext cx="4777800" cy="600"/>
          </a:xfrm>
          <a:prstGeom prst="straightConnector1">
            <a:avLst/>
          </a:prstGeom>
          <a:noFill/>
          <a:ln w="9525" cap="flat" cmpd="sng">
            <a:solidFill>
              <a:srgbClr val="CC0000"/>
            </a:solidFill>
            <a:prstDash val="solid"/>
            <a:round/>
            <a:headEnd type="none" w="med" len="med"/>
            <a:tailEnd type="none" w="med" len="med"/>
          </a:ln>
        </p:spPr>
      </p:cxnSp>
      <p:cxnSp>
        <p:nvCxnSpPr>
          <p:cNvPr id="415" name="Google Shape;415;p26"/>
          <p:cNvCxnSpPr/>
          <p:nvPr/>
        </p:nvCxnSpPr>
        <p:spPr>
          <a:xfrm>
            <a:off x="5512150" y="2593968"/>
            <a:ext cx="600" cy="200400"/>
          </a:xfrm>
          <a:prstGeom prst="straightConnector1">
            <a:avLst/>
          </a:prstGeom>
          <a:noFill/>
          <a:ln w="9525" cap="flat" cmpd="sng">
            <a:solidFill>
              <a:srgbClr val="CC0000"/>
            </a:solidFill>
            <a:prstDash val="solid"/>
            <a:round/>
            <a:headEnd type="none" w="med" len="med"/>
            <a:tailEnd type="none" w="med" len="med"/>
          </a:ln>
        </p:spPr>
      </p:cxnSp>
      <p:cxnSp>
        <p:nvCxnSpPr>
          <p:cNvPr id="416" name="Google Shape;416;p26"/>
          <p:cNvCxnSpPr/>
          <p:nvPr/>
        </p:nvCxnSpPr>
        <p:spPr>
          <a:xfrm>
            <a:off x="7123629" y="2592768"/>
            <a:ext cx="3000" cy="202800"/>
          </a:xfrm>
          <a:prstGeom prst="straightConnector1">
            <a:avLst/>
          </a:prstGeom>
          <a:noFill/>
          <a:ln w="9525" cap="flat" cmpd="sng">
            <a:solidFill>
              <a:srgbClr val="CC0000"/>
            </a:solidFill>
            <a:prstDash val="solid"/>
            <a:round/>
            <a:headEnd type="none" w="med" len="med"/>
            <a:tailEnd type="none" w="med" len="med"/>
          </a:ln>
        </p:spPr>
      </p:cxnSp>
      <p:grpSp>
        <p:nvGrpSpPr>
          <p:cNvPr id="417" name="Google Shape;417;p26"/>
          <p:cNvGrpSpPr/>
          <p:nvPr/>
        </p:nvGrpSpPr>
        <p:grpSpPr>
          <a:xfrm>
            <a:off x="3555468" y="3840980"/>
            <a:ext cx="1390581" cy="343983"/>
            <a:chOff x="1422667" y="2256811"/>
            <a:chExt cx="1279283" cy="313339"/>
          </a:xfrm>
        </p:grpSpPr>
        <p:sp>
          <p:nvSpPr>
            <p:cNvPr id="418" name="Google Shape;418;p26"/>
            <p:cNvSpPr txBox="1"/>
            <p:nvPr/>
          </p:nvSpPr>
          <p:spPr>
            <a:xfrm>
              <a:off x="1422667" y="2256811"/>
              <a:ext cx="1201200" cy="288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zh-TW" sz="1000">
                  <a:solidFill>
                    <a:schemeClr val="dk2"/>
                  </a:solidFill>
                </a:rPr>
                <a:t>wishbone signals</a:t>
              </a:r>
              <a:endParaRPr sz="1000">
                <a:solidFill>
                  <a:schemeClr val="dk2"/>
                </a:solidFill>
              </a:endParaRPr>
            </a:p>
          </p:txBody>
        </p:sp>
        <p:grpSp>
          <p:nvGrpSpPr>
            <p:cNvPr id="419" name="Google Shape;419;p26"/>
            <p:cNvGrpSpPr/>
            <p:nvPr/>
          </p:nvGrpSpPr>
          <p:grpSpPr>
            <a:xfrm>
              <a:off x="2509700" y="2297750"/>
              <a:ext cx="192250" cy="272400"/>
              <a:chOff x="2544075" y="2298225"/>
              <a:chExt cx="192250" cy="272400"/>
            </a:xfrm>
          </p:grpSpPr>
          <p:cxnSp>
            <p:nvCxnSpPr>
              <p:cNvPr id="420" name="Google Shape;420;p26"/>
              <p:cNvCxnSpPr/>
              <p:nvPr/>
            </p:nvCxnSpPr>
            <p:spPr>
              <a:xfrm flipH="1">
                <a:off x="2544075" y="2298225"/>
                <a:ext cx="1800" cy="272400"/>
              </a:xfrm>
              <a:prstGeom prst="straightConnector1">
                <a:avLst/>
              </a:prstGeom>
              <a:noFill/>
              <a:ln w="9525" cap="flat" cmpd="sng">
                <a:solidFill>
                  <a:schemeClr val="dk2"/>
                </a:solidFill>
                <a:prstDash val="solid"/>
                <a:round/>
                <a:headEnd type="none" w="med" len="med"/>
                <a:tailEnd type="triangle" w="med" len="med"/>
              </a:ln>
            </p:spPr>
          </p:cxnSp>
          <p:cxnSp>
            <p:nvCxnSpPr>
              <p:cNvPr id="421" name="Google Shape;421;p26"/>
              <p:cNvCxnSpPr/>
              <p:nvPr/>
            </p:nvCxnSpPr>
            <p:spPr>
              <a:xfrm flipH="1">
                <a:off x="2735425" y="2299250"/>
                <a:ext cx="900" cy="270300"/>
              </a:xfrm>
              <a:prstGeom prst="straightConnector1">
                <a:avLst/>
              </a:prstGeom>
              <a:noFill/>
              <a:ln w="9525" cap="flat" cmpd="sng">
                <a:solidFill>
                  <a:schemeClr val="dk2"/>
                </a:solidFill>
                <a:prstDash val="solid"/>
                <a:round/>
                <a:headEnd type="triangle" w="med" len="med"/>
                <a:tailEnd type="none" w="med" len="med"/>
              </a:ln>
            </p:spPr>
          </p:cxnSp>
        </p:grpSp>
      </p:grpSp>
      <p:cxnSp>
        <p:nvCxnSpPr>
          <p:cNvPr id="422" name="Google Shape;422;p26"/>
          <p:cNvCxnSpPr>
            <a:stCxn id="423" idx="3"/>
          </p:cNvCxnSpPr>
          <p:nvPr/>
        </p:nvCxnSpPr>
        <p:spPr>
          <a:xfrm rot="10800000" flipH="1">
            <a:off x="4304753" y="3261241"/>
            <a:ext cx="439800" cy="600"/>
          </a:xfrm>
          <a:prstGeom prst="straightConnector1">
            <a:avLst/>
          </a:prstGeom>
          <a:noFill/>
          <a:ln w="9525" cap="flat" cmpd="sng">
            <a:solidFill>
              <a:srgbClr val="CC0000"/>
            </a:solidFill>
            <a:prstDash val="solid"/>
            <a:round/>
            <a:headEnd type="none" w="med" len="med"/>
            <a:tailEnd type="none" w="med" len="med"/>
          </a:ln>
        </p:spPr>
      </p:cxnSp>
      <p:cxnSp>
        <p:nvCxnSpPr>
          <p:cNvPr id="424" name="Google Shape;424;p26"/>
          <p:cNvCxnSpPr/>
          <p:nvPr/>
        </p:nvCxnSpPr>
        <p:spPr>
          <a:xfrm flipH="1">
            <a:off x="4737042" y="3261140"/>
            <a:ext cx="2400" cy="627300"/>
          </a:xfrm>
          <a:prstGeom prst="straightConnector1">
            <a:avLst/>
          </a:prstGeom>
          <a:noFill/>
          <a:ln w="9525" cap="flat" cmpd="sng">
            <a:solidFill>
              <a:srgbClr val="CC0000"/>
            </a:solidFill>
            <a:prstDash val="solid"/>
            <a:round/>
            <a:headEnd type="none" w="med" len="med"/>
            <a:tailEnd type="stealth" w="med" len="med"/>
          </a:ln>
        </p:spPr>
      </p:cxnSp>
      <p:sp>
        <p:nvSpPr>
          <p:cNvPr id="425" name="Google Shape;425;p26"/>
          <p:cNvSpPr/>
          <p:nvPr/>
        </p:nvSpPr>
        <p:spPr>
          <a:xfrm rot="10800000" flipH="1">
            <a:off x="5203980" y="3128692"/>
            <a:ext cx="1296300" cy="265500"/>
          </a:xfrm>
          <a:prstGeom prst="trapezoid">
            <a:avLst>
              <a:gd name="adj" fmla="val 64374"/>
            </a:avLst>
          </a:prstGeom>
          <a:solidFill>
            <a:srgbClr val="D5A6BD"/>
          </a:solidFill>
          <a:ln w="9525" cap="flat" cmpd="sng">
            <a:solidFill>
              <a:srgbClr val="C27BA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26" name="Google Shape;426;p26"/>
          <p:cNvSpPr txBox="1"/>
          <p:nvPr/>
        </p:nvSpPr>
        <p:spPr>
          <a:xfrm>
            <a:off x="5340937" y="3063401"/>
            <a:ext cx="1022400" cy="40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zh-TW" sz="1300">
                <a:solidFill>
                  <a:schemeClr val="dk2"/>
                </a:solidFill>
              </a:rPr>
              <a:t>selector</a:t>
            </a:r>
            <a:endParaRPr sz="1300">
              <a:solidFill>
                <a:schemeClr val="dk2"/>
              </a:solidFill>
            </a:endParaRPr>
          </a:p>
        </p:txBody>
      </p:sp>
      <p:cxnSp>
        <p:nvCxnSpPr>
          <p:cNvPr id="427" name="Google Shape;427;p26"/>
          <p:cNvCxnSpPr/>
          <p:nvPr/>
        </p:nvCxnSpPr>
        <p:spPr>
          <a:xfrm rot="10800000">
            <a:off x="4944733" y="3580920"/>
            <a:ext cx="2100" cy="303900"/>
          </a:xfrm>
          <a:prstGeom prst="straightConnector1">
            <a:avLst/>
          </a:prstGeom>
          <a:noFill/>
          <a:ln w="9525" cap="flat" cmpd="sng">
            <a:solidFill>
              <a:srgbClr val="A64D79"/>
            </a:solidFill>
            <a:prstDash val="solid"/>
            <a:round/>
            <a:headEnd type="none" w="med" len="med"/>
            <a:tailEnd type="none" w="med" len="med"/>
          </a:ln>
        </p:spPr>
      </p:cxnSp>
      <p:cxnSp>
        <p:nvCxnSpPr>
          <p:cNvPr id="428" name="Google Shape;428;p26"/>
          <p:cNvCxnSpPr/>
          <p:nvPr/>
        </p:nvCxnSpPr>
        <p:spPr>
          <a:xfrm rot="10800000" flipH="1">
            <a:off x="4944877" y="3585049"/>
            <a:ext cx="916200" cy="1200"/>
          </a:xfrm>
          <a:prstGeom prst="straightConnector1">
            <a:avLst/>
          </a:prstGeom>
          <a:noFill/>
          <a:ln w="9525" cap="flat" cmpd="sng">
            <a:solidFill>
              <a:srgbClr val="A64D79"/>
            </a:solidFill>
            <a:prstDash val="solid"/>
            <a:round/>
            <a:headEnd type="none" w="med" len="med"/>
            <a:tailEnd type="none" w="med" len="med"/>
          </a:ln>
        </p:spPr>
      </p:cxnSp>
      <p:cxnSp>
        <p:nvCxnSpPr>
          <p:cNvPr id="429" name="Google Shape;429;p26"/>
          <p:cNvCxnSpPr/>
          <p:nvPr/>
        </p:nvCxnSpPr>
        <p:spPr>
          <a:xfrm>
            <a:off x="5854688" y="3394192"/>
            <a:ext cx="600" cy="189600"/>
          </a:xfrm>
          <a:prstGeom prst="straightConnector1">
            <a:avLst/>
          </a:prstGeom>
          <a:noFill/>
          <a:ln w="9525" cap="flat" cmpd="sng">
            <a:solidFill>
              <a:srgbClr val="A64D79"/>
            </a:solidFill>
            <a:prstDash val="solid"/>
            <a:round/>
            <a:headEnd type="stealth" w="med" len="med"/>
            <a:tailEnd type="none" w="med" len="med"/>
          </a:ln>
        </p:spPr>
      </p:cxnSp>
      <p:cxnSp>
        <p:nvCxnSpPr>
          <p:cNvPr id="430" name="Google Shape;430;p26"/>
          <p:cNvCxnSpPr/>
          <p:nvPr/>
        </p:nvCxnSpPr>
        <p:spPr>
          <a:xfrm>
            <a:off x="2741340" y="2596458"/>
            <a:ext cx="2400" cy="388200"/>
          </a:xfrm>
          <a:prstGeom prst="straightConnector1">
            <a:avLst/>
          </a:prstGeom>
          <a:noFill/>
          <a:ln w="9525" cap="flat" cmpd="sng">
            <a:solidFill>
              <a:srgbClr val="A64D79"/>
            </a:solidFill>
            <a:prstDash val="solid"/>
            <a:round/>
            <a:headEnd type="stealth" w="med" len="med"/>
            <a:tailEnd type="none" w="med" len="med"/>
          </a:ln>
        </p:spPr>
      </p:cxnSp>
      <p:cxnSp>
        <p:nvCxnSpPr>
          <p:cNvPr id="431" name="Google Shape;431;p26"/>
          <p:cNvCxnSpPr/>
          <p:nvPr/>
        </p:nvCxnSpPr>
        <p:spPr>
          <a:xfrm flipH="1">
            <a:off x="4174889" y="2596458"/>
            <a:ext cx="3600" cy="319500"/>
          </a:xfrm>
          <a:prstGeom prst="straightConnector1">
            <a:avLst/>
          </a:prstGeom>
          <a:noFill/>
          <a:ln w="9525" cap="flat" cmpd="sng">
            <a:solidFill>
              <a:srgbClr val="A64D79"/>
            </a:solidFill>
            <a:prstDash val="solid"/>
            <a:round/>
            <a:headEnd type="stealth" w="med" len="med"/>
            <a:tailEnd type="none" w="med" len="med"/>
          </a:ln>
        </p:spPr>
      </p:cxnSp>
      <p:cxnSp>
        <p:nvCxnSpPr>
          <p:cNvPr id="432" name="Google Shape;432;p26"/>
          <p:cNvCxnSpPr/>
          <p:nvPr/>
        </p:nvCxnSpPr>
        <p:spPr>
          <a:xfrm flipH="1">
            <a:off x="7331393" y="2605138"/>
            <a:ext cx="1200" cy="370800"/>
          </a:xfrm>
          <a:prstGeom prst="straightConnector1">
            <a:avLst/>
          </a:prstGeom>
          <a:noFill/>
          <a:ln w="9525" cap="flat" cmpd="sng">
            <a:solidFill>
              <a:srgbClr val="A64D79"/>
            </a:solidFill>
            <a:prstDash val="solid"/>
            <a:round/>
            <a:headEnd type="stealth" w="med" len="med"/>
            <a:tailEnd type="none" w="med" len="med"/>
          </a:ln>
        </p:spPr>
      </p:cxnSp>
      <p:cxnSp>
        <p:nvCxnSpPr>
          <p:cNvPr id="433" name="Google Shape;433;p26"/>
          <p:cNvCxnSpPr/>
          <p:nvPr/>
        </p:nvCxnSpPr>
        <p:spPr>
          <a:xfrm rot="10800000" flipH="1">
            <a:off x="2741340" y="2977060"/>
            <a:ext cx="2829600" cy="4200"/>
          </a:xfrm>
          <a:prstGeom prst="straightConnector1">
            <a:avLst/>
          </a:prstGeom>
          <a:noFill/>
          <a:ln w="9525" cap="flat" cmpd="sng">
            <a:solidFill>
              <a:srgbClr val="A64D79"/>
            </a:solidFill>
            <a:prstDash val="solid"/>
            <a:round/>
            <a:headEnd type="none" w="med" len="med"/>
            <a:tailEnd type="none" w="med" len="med"/>
          </a:ln>
        </p:spPr>
      </p:cxnSp>
      <p:cxnSp>
        <p:nvCxnSpPr>
          <p:cNvPr id="434" name="Google Shape;434;p26"/>
          <p:cNvCxnSpPr/>
          <p:nvPr/>
        </p:nvCxnSpPr>
        <p:spPr>
          <a:xfrm rot="10800000" flipH="1">
            <a:off x="5565584" y="2974530"/>
            <a:ext cx="1200" cy="160200"/>
          </a:xfrm>
          <a:prstGeom prst="straightConnector1">
            <a:avLst/>
          </a:prstGeom>
          <a:noFill/>
          <a:ln w="9525" cap="flat" cmpd="sng">
            <a:solidFill>
              <a:srgbClr val="A64D79"/>
            </a:solidFill>
            <a:prstDash val="solid"/>
            <a:round/>
            <a:headEnd type="none" w="med" len="med"/>
            <a:tailEnd type="none" w="med" len="med"/>
          </a:ln>
        </p:spPr>
      </p:cxnSp>
      <p:cxnSp>
        <p:nvCxnSpPr>
          <p:cNvPr id="435" name="Google Shape;435;p26"/>
          <p:cNvCxnSpPr/>
          <p:nvPr/>
        </p:nvCxnSpPr>
        <p:spPr>
          <a:xfrm rot="10800000" flipH="1">
            <a:off x="5761905" y="2905197"/>
            <a:ext cx="2400" cy="223500"/>
          </a:xfrm>
          <a:prstGeom prst="straightConnector1">
            <a:avLst/>
          </a:prstGeom>
          <a:noFill/>
          <a:ln w="9525" cap="flat" cmpd="sng">
            <a:solidFill>
              <a:srgbClr val="A64D79"/>
            </a:solidFill>
            <a:prstDash val="solid"/>
            <a:round/>
            <a:headEnd type="none" w="med" len="med"/>
            <a:tailEnd type="none" w="med" len="med"/>
          </a:ln>
        </p:spPr>
      </p:cxnSp>
      <p:cxnSp>
        <p:nvCxnSpPr>
          <p:cNvPr id="436" name="Google Shape;436;p26"/>
          <p:cNvCxnSpPr/>
          <p:nvPr/>
        </p:nvCxnSpPr>
        <p:spPr>
          <a:xfrm rot="10800000" flipH="1">
            <a:off x="6139226" y="2967947"/>
            <a:ext cx="300" cy="160800"/>
          </a:xfrm>
          <a:prstGeom prst="straightConnector1">
            <a:avLst/>
          </a:prstGeom>
          <a:noFill/>
          <a:ln w="9525" cap="flat" cmpd="sng">
            <a:solidFill>
              <a:srgbClr val="A64D79"/>
            </a:solidFill>
            <a:prstDash val="solid"/>
            <a:round/>
            <a:headEnd type="none" w="med" len="med"/>
            <a:tailEnd type="none" w="med" len="med"/>
          </a:ln>
        </p:spPr>
      </p:cxnSp>
      <p:cxnSp>
        <p:nvCxnSpPr>
          <p:cNvPr id="437" name="Google Shape;437;p26"/>
          <p:cNvCxnSpPr/>
          <p:nvPr/>
        </p:nvCxnSpPr>
        <p:spPr>
          <a:xfrm rot="10800000" flipH="1">
            <a:off x="4173150" y="2909275"/>
            <a:ext cx="1595700" cy="3000"/>
          </a:xfrm>
          <a:prstGeom prst="straightConnector1">
            <a:avLst/>
          </a:prstGeom>
          <a:noFill/>
          <a:ln w="9525" cap="flat" cmpd="sng">
            <a:solidFill>
              <a:srgbClr val="A64D79"/>
            </a:solidFill>
            <a:prstDash val="solid"/>
            <a:round/>
            <a:headEnd type="none" w="med" len="med"/>
            <a:tailEnd type="none" w="med" len="med"/>
          </a:ln>
        </p:spPr>
      </p:cxnSp>
      <p:cxnSp>
        <p:nvCxnSpPr>
          <p:cNvPr id="438" name="Google Shape;438;p26"/>
          <p:cNvCxnSpPr/>
          <p:nvPr/>
        </p:nvCxnSpPr>
        <p:spPr>
          <a:xfrm>
            <a:off x="6139226" y="2969678"/>
            <a:ext cx="1195200" cy="1200"/>
          </a:xfrm>
          <a:prstGeom prst="straightConnector1">
            <a:avLst/>
          </a:prstGeom>
          <a:noFill/>
          <a:ln w="9525" cap="flat" cmpd="sng">
            <a:solidFill>
              <a:srgbClr val="A64D79"/>
            </a:solidFill>
            <a:prstDash val="solid"/>
            <a:round/>
            <a:headEnd type="none" w="med" len="med"/>
            <a:tailEnd type="none" w="med" len="med"/>
          </a:ln>
        </p:spPr>
      </p:cxnSp>
      <p:sp>
        <p:nvSpPr>
          <p:cNvPr id="439" name="Google Shape;439;p26"/>
          <p:cNvSpPr/>
          <p:nvPr/>
        </p:nvSpPr>
        <p:spPr>
          <a:xfrm>
            <a:off x="3322387" y="1463625"/>
            <a:ext cx="1407900" cy="818700"/>
          </a:xfrm>
          <a:prstGeom prst="rect">
            <a:avLst/>
          </a:prstGeom>
          <a:solidFill>
            <a:srgbClr val="D9D2E9"/>
          </a:solidFill>
          <a:ln w="9525" cap="flat" cmpd="sng">
            <a:solidFill>
              <a:srgbClr val="B4A7D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a:solidFill>
                  <a:schemeClr val="dk2"/>
                </a:solidFill>
              </a:rPr>
              <a:t>matmul</a:t>
            </a:r>
            <a:endParaRPr>
              <a:solidFill>
                <a:schemeClr val="dk2"/>
              </a:solidFill>
            </a:endParaRPr>
          </a:p>
          <a:p>
            <a:pPr marL="0" lvl="0" indent="0" algn="ctr" rtl="0">
              <a:spcBef>
                <a:spcPts val="0"/>
              </a:spcBef>
              <a:spcAft>
                <a:spcPts val="0"/>
              </a:spcAft>
              <a:buNone/>
            </a:pPr>
            <a:r>
              <a:rPr lang="zh-TW">
                <a:solidFill>
                  <a:schemeClr val="dk2"/>
                </a:solidFill>
              </a:rPr>
              <a:t>DMA</a:t>
            </a:r>
            <a:endParaRPr>
              <a:solidFill>
                <a:schemeClr val="dk2"/>
              </a:solidFill>
            </a:endParaRPr>
          </a:p>
        </p:txBody>
      </p:sp>
      <p:sp>
        <p:nvSpPr>
          <p:cNvPr id="440" name="Google Shape;440;p26"/>
          <p:cNvSpPr/>
          <p:nvPr/>
        </p:nvSpPr>
        <p:spPr>
          <a:xfrm>
            <a:off x="4920512" y="1478100"/>
            <a:ext cx="1407900" cy="818700"/>
          </a:xfrm>
          <a:prstGeom prst="rect">
            <a:avLst/>
          </a:prstGeom>
          <a:solidFill>
            <a:srgbClr val="D9D2E9"/>
          </a:solidFill>
          <a:ln w="9525" cap="flat" cmpd="sng">
            <a:solidFill>
              <a:srgbClr val="B4A7D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a:solidFill>
                  <a:schemeClr val="dk2"/>
                </a:solidFill>
              </a:rPr>
              <a:t>sort</a:t>
            </a:r>
            <a:endParaRPr>
              <a:solidFill>
                <a:schemeClr val="dk2"/>
              </a:solidFill>
            </a:endParaRPr>
          </a:p>
          <a:p>
            <a:pPr marL="0" lvl="0" indent="0" algn="ctr" rtl="0">
              <a:spcBef>
                <a:spcPts val="0"/>
              </a:spcBef>
              <a:spcAft>
                <a:spcPts val="0"/>
              </a:spcAft>
              <a:buNone/>
            </a:pPr>
            <a:r>
              <a:rPr lang="zh-TW">
                <a:solidFill>
                  <a:schemeClr val="dk2"/>
                </a:solidFill>
              </a:rPr>
              <a:t>DMA</a:t>
            </a:r>
            <a:endParaRPr>
              <a:solidFill>
                <a:schemeClr val="dk2"/>
              </a:solidFill>
            </a:endParaRPr>
          </a:p>
        </p:txBody>
      </p:sp>
      <p:sp>
        <p:nvSpPr>
          <p:cNvPr id="441" name="Google Shape;441;p26"/>
          <p:cNvSpPr/>
          <p:nvPr/>
        </p:nvSpPr>
        <p:spPr>
          <a:xfrm>
            <a:off x="6517049" y="1478100"/>
            <a:ext cx="1407900" cy="818700"/>
          </a:xfrm>
          <a:prstGeom prst="rect">
            <a:avLst/>
          </a:prstGeom>
          <a:solidFill>
            <a:srgbClr val="D9EAD3"/>
          </a:solidFill>
          <a:ln w="9525" cap="flat" cmpd="sng">
            <a:solidFill>
              <a:srgbClr val="B6D7A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a:solidFill>
                  <a:schemeClr val="dk2"/>
                </a:solidFill>
              </a:rPr>
              <a:t>CPU</a:t>
            </a:r>
            <a:endParaRPr>
              <a:solidFill>
                <a:schemeClr val="dk2"/>
              </a:solidFill>
            </a:endParaRPr>
          </a:p>
        </p:txBody>
      </p:sp>
      <p:grpSp>
        <p:nvGrpSpPr>
          <p:cNvPr id="442" name="Google Shape;442;p26"/>
          <p:cNvGrpSpPr/>
          <p:nvPr/>
        </p:nvGrpSpPr>
        <p:grpSpPr>
          <a:xfrm>
            <a:off x="5944722" y="2264492"/>
            <a:ext cx="1386684" cy="329916"/>
            <a:chOff x="1425277" y="2269325"/>
            <a:chExt cx="1275698" cy="300525"/>
          </a:xfrm>
        </p:grpSpPr>
        <p:sp>
          <p:nvSpPr>
            <p:cNvPr id="443" name="Google Shape;443;p26"/>
            <p:cNvSpPr txBox="1"/>
            <p:nvPr/>
          </p:nvSpPr>
          <p:spPr>
            <a:xfrm>
              <a:off x="1425277" y="2269325"/>
              <a:ext cx="1201200" cy="288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zh-TW" sz="1000">
                  <a:solidFill>
                    <a:schemeClr val="dk2"/>
                  </a:solidFill>
                </a:rPr>
                <a:t>wishbone signals</a:t>
              </a:r>
              <a:endParaRPr sz="1000">
                <a:solidFill>
                  <a:schemeClr val="dk2"/>
                </a:solidFill>
              </a:endParaRPr>
            </a:p>
          </p:txBody>
        </p:sp>
        <p:grpSp>
          <p:nvGrpSpPr>
            <p:cNvPr id="444" name="Google Shape;444;p26"/>
            <p:cNvGrpSpPr/>
            <p:nvPr/>
          </p:nvGrpSpPr>
          <p:grpSpPr>
            <a:xfrm>
              <a:off x="2509525" y="2287513"/>
              <a:ext cx="191450" cy="282338"/>
              <a:chOff x="2543900" y="2287988"/>
              <a:chExt cx="191450" cy="282338"/>
            </a:xfrm>
          </p:grpSpPr>
          <p:cxnSp>
            <p:nvCxnSpPr>
              <p:cNvPr id="445" name="Google Shape;445;p26"/>
              <p:cNvCxnSpPr/>
              <p:nvPr/>
            </p:nvCxnSpPr>
            <p:spPr>
              <a:xfrm>
                <a:off x="2543900" y="2288925"/>
                <a:ext cx="0" cy="281400"/>
              </a:xfrm>
              <a:prstGeom prst="straightConnector1">
                <a:avLst/>
              </a:prstGeom>
              <a:noFill/>
              <a:ln w="9525" cap="flat" cmpd="sng">
                <a:solidFill>
                  <a:schemeClr val="dk2"/>
                </a:solidFill>
                <a:prstDash val="solid"/>
                <a:round/>
                <a:headEnd type="none" w="med" len="med"/>
                <a:tailEnd type="triangle" w="med" len="med"/>
              </a:ln>
            </p:spPr>
          </p:cxnSp>
          <p:cxnSp>
            <p:nvCxnSpPr>
              <p:cNvPr id="446" name="Google Shape;446;p26"/>
              <p:cNvCxnSpPr/>
              <p:nvPr/>
            </p:nvCxnSpPr>
            <p:spPr>
              <a:xfrm>
                <a:off x="2735350" y="2287988"/>
                <a:ext cx="0" cy="281400"/>
              </a:xfrm>
              <a:prstGeom prst="straightConnector1">
                <a:avLst/>
              </a:prstGeom>
              <a:noFill/>
              <a:ln w="9525" cap="flat" cmpd="sng">
                <a:solidFill>
                  <a:schemeClr val="dk2"/>
                </a:solidFill>
                <a:prstDash val="solid"/>
                <a:round/>
                <a:headEnd type="triangle" w="med" len="med"/>
                <a:tailEnd type="none" w="med" len="med"/>
              </a:ln>
            </p:spPr>
          </p:cxnSp>
        </p:grpSp>
      </p:grpSp>
      <p:grpSp>
        <p:nvGrpSpPr>
          <p:cNvPr id="447" name="Google Shape;447;p26"/>
          <p:cNvGrpSpPr/>
          <p:nvPr/>
        </p:nvGrpSpPr>
        <p:grpSpPr>
          <a:xfrm>
            <a:off x="2810889" y="3098925"/>
            <a:ext cx="1493864" cy="606071"/>
            <a:chOff x="2845650" y="2930172"/>
            <a:chExt cx="1374300" cy="552078"/>
          </a:xfrm>
        </p:grpSpPr>
        <p:sp>
          <p:nvSpPr>
            <p:cNvPr id="448" name="Google Shape;448;p26"/>
            <p:cNvSpPr txBox="1"/>
            <p:nvPr/>
          </p:nvSpPr>
          <p:spPr>
            <a:xfrm>
              <a:off x="3316199" y="3150450"/>
              <a:ext cx="522300" cy="33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1100">
                  <a:solidFill>
                    <a:schemeClr val="dk2"/>
                  </a:solidFill>
                </a:rPr>
                <a:t>FIFO</a:t>
              </a:r>
              <a:endParaRPr sz="800">
                <a:solidFill>
                  <a:schemeClr val="dk2"/>
                </a:solidFill>
              </a:endParaRPr>
            </a:p>
          </p:txBody>
        </p:sp>
        <p:grpSp>
          <p:nvGrpSpPr>
            <p:cNvPr id="449" name="Google Shape;449;p26"/>
            <p:cNvGrpSpPr/>
            <p:nvPr/>
          </p:nvGrpSpPr>
          <p:grpSpPr>
            <a:xfrm>
              <a:off x="2845650" y="2930172"/>
              <a:ext cx="1374300" cy="296453"/>
              <a:chOff x="3402825" y="2951672"/>
              <a:chExt cx="1374300" cy="296453"/>
            </a:xfrm>
          </p:grpSpPr>
          <p:sp>
            <p:nvSpPr>
              <p:cNvPr id="412" name="Google Shape;412;p26"/>
              <p:cNvSpPr/>
              <p:nvPr/>
            </p:nvSpPr>
            <p:spPr>
              <a:xfrm>
                <a:off x="3402825" y="2952025"/>
                <a:ext cx="458100" cy="296100"/>
              </a:xfrm>
              <a:prstGeom prst="rect">
                <a:avLst/>
              </a:prstGeom>
              <a:solidFill>
                <a:srgbClr val="EA9999"/>
              </a:solidFill>
              <a:ln w="9525" cap="flat" cmpd="sng">
                <a:solidFill>
                  <a:srgbClr val="E0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23" name="Google Shape;423;p26"/>
              <p:cNvSpPr/>
              <p:nvPr/>
            </p:nvSpPr>
            <p:spPr>
              <a:xfrm>
                <a:off x="4319025" y="2952025"/>
                <a:ext cx="458100" cy="296100"/>
              </a:xfrm>
              <a:prstGeom prst="rect">
                <a:avLst/>
              </a:prstGeom>
              <a:solidFill>
                <a:srgbClr val="EA9999"/>
              </a:solidFill>
              <a:ln w="9525" cap="flat" cmpd="sng">
                <a:solidFill>
                  <a:srgbClr val="E0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50" name="Google Shape;450;p26"/>
              <p:cNvSpPr/>
              <p:nvPr/>
            </p:nvSpPr>
            <p:spPr>
              <a:xfrm>
                <a:off x="3753272" y="2951672"/>
                <a:ext cx="475200" cy="296100"/>
              </a:xfrm>
              <a:prstGeom prst="rect">
                <a:avLst/>
              </a:prstGeom>
              <a:solidFill>
                <a:srgbClr val="EA9999"/>
              </a:solidFill>
              <a:ln w="9525" cap="flat" cmpd="sng">
                <a:solidFill>
                  <a:srgbClr val="E0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sp>
        <p:nvSpPr>
          <p:cNvPr id="451" name="Google Shape;451;p26"/>
          <p:cNvSpPr/>
          <p:nvPr/>
        </p:nvSpPr>
        <p:spPr>
          <a:xfrm>
            <a:off x="3590013" y="3098850"/>
            <a:ext cx="367800" cy="325200"/>
          </a:xfrm>
          <a:prstGeom prst="rect">
            <a:avLst/>
          </a:prstGeom>
          <a:solidFill>
            <a:srgbClr val="EA9999"/>
          </a:solidFill>
          <a:ln w="9525" cap="flat" cmpd="sng">
            <a:solidFill>
              <a:srgbClr val="E0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452" name="Google Shape;452;p26"/>
          <p:cNvCxnSpPr/>
          <p:nvPr/>
        </p:nvCxnSpPr>
        <p:spPr>
          <a:xfrm>
            <a:off x="3971850" y="2601168"/>
            <a:ext cx="3000" cy="192300"/>
          </a:xfrm>
          <a:prstGeom prst="straightConnector1">
            <a:avLst/>
          </a:prstGeom>
          <a:noFill/>
          <a:ln w="9525" cap="flat" cmpd="sng">
            <a:solidFill>
              <a:srgbClr val="CC0000"/>
            </a:solidFill>
            <a:prstDash val="solid"/>
            <a:round/>
            <a:headEnd type="none" w="med" len="med"/>
            <a:tailEnd type="none" w="med" len="med"/>
          </a:ln>
        </p:spPr>
      </p:cxnSp>
      <p:cxnSp>
        <p:nvCxnSpPr>
          <p:cNvPr id="453" name="Google Shape;453;p26"/>
          <p:cNvCxnSpPr/>
          <p:nvPr/>
        </p:nvCxnSpPr>
        <p:spPr>
          <a:xfrm>
            <a:off x="5724464" y="2596458"/>
            <a:ext cx="2400" cy="252600"/>
          </a:xfrm>
          <a:prstGeom prst="straightConnector1">
            <a:avLst/>
          </a:prstGeom>
          <a:noFill/>
          <a:ln w="9525" cap="flat" cmpd="sng">
            <a:solidFill>
              <a:srgbClr val="A64D79"/>
            </a:solidFill>
            <a:prstDash val="solid"/>
            <a:round/>
            <a:headEnd type="stealth" w="med" len="med"/>
            <a:tailEnd type="none" w="med" len="med"/>
          </a:ln>
        </p:spPr>
      </p:cxnSp>
      <p:cxnSp>
        <p:nvCxnSpPr>
          <p:cNvPr id="454" name="Google Shape;454;p26"/>
          <p:cNvCxnSpPr/>
          <p:nvPr/>
        </p:nvCxnSpPr>
        <p:spPr>
          <a:xfrm rot="10800000" flipH="1">
            <a:off x="5955243" y="2842197"/>
            <a:ext cx="3600" cy="286500"/>
          </a:xfrm>
          <a:prstGeom prst="straightConnector1">
            <a:avLst/>
          </a:prstGeom>
          <a:noFill/>
          <a:ln w="9525" cap="flat" cmpd="sng">
            <a:solidFill>
              <a:srgbClr val="A64D79"/>
            </a:solidFill>
            <a:prstDash val="solid"/>
            <a:round/>
            <a:headEnd type="none" w="med" len="med"/>
            <a:tailEnd type="none" w="med" len="med"/>
          </a:ln>
        </p:spPr>
      </p:cxnSp>
      <p:cxnSp>
        <p:nvCxnSpPr>
          <p:cNvPr id="455" name="Google Shape;455;p26"/>
          <p:cNvCxnSpPr/>
          <p:nvPr/>
        </p:nvCxnSpPr>
        <p:spPr>
          <a:xfrm flipH="1">
            <a:off x="5727000" y="2844400"/>
            <a:ext cx="231300" cy="300"/>
          </a:xfrm>
          <a:prstGeom prst="straightConnector1">
            <a:avLst/>
          </a:prstGeom>
          <a:noFill/>
          <a:ln w="9525" cap="flat" cmpd="sng">
            <a:solidFill>
              <a:srgbClr val="A64D79"/>
            </a:solidFill>
            <a:prstDash val="solid"/>
            <a:round/>
            <a:headEnd type="none" w="med" len="med"/>
            <a:tailEnd type="non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Arbiter</a:t>
            </a:r>
            <a:endParaRPr/>
          </a:p>
        </p:txBody>
      </p:sp>
      <p:sp>
        <p:nvSpPr>
          <p:cNvPr id="461" name="Google Shape;461;p27"/>
          <p:cNvSpPr txBox="1"/>
          <p:nvPr/>
        </p:nvSpPr>
        <p:spPr>
          <a:xfrm>
            <a:off x="314450" y="969700"/>
            <a:ext cx="1963200" cy="39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1800" u="sng">
                <a:solidFill>
                  <a:schemeClr val="dk2"/>
                </a:solidFill>
              </a:rPr>
              <a:t>Our work</a:t>
            </a:r>
            <a:endParaRPr sz="1800" u="sng">
              <a:solidFill>
                <a:schemeClr val="dk2"/>
              </a:solidFill>
            </a:endParaRPr>
          </a:p>
        </p:txBody>
      </p:sp>
      <p:sp>
        <p:nvSpPr>
          <p:cNvPr id="462" name="Google Shape;462;p27"/>
          <p:cNvSpPr txBox="1">
            <a:spLocks noGrp="1"/>
          </p:cNvSpPr>
          <p:nvPr>
            <p:ph type="body" idx="1"/>
          </p:nvPr>
        </p:nvSpPr>
        <p:spPr>
          <a:xfrm>
            <a:off x="602100" y="1367500"/>
            <a:ext cx="8122800" cy="3478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zh-TW"/>
              <a:t>Arbiter collects the wishbone signals of DRAM access from 3 DMAs and  CPU together, putting them in a </a:t>
            </a:r>
            <a:r>
              <a:rPr lang="zh-TW" u="sng">
                <a:solidFill>
                  <a:srgbClr val="FF0000"/>
                </a:solidFill>
              </a:rPr>
              <a:t>FIFO</a:t>
            </a:r>
            <a:r>
              <a:rPr lang="zh-TW"/>
              <a:t>, and then arbiter will access the DRAM according the output of FIFO and send back the corresponding wishbone signals to DMA.</a:t>
            </a:r>
            <a:endParaRPr/>
          </a:p>
          <a:p>
            <a:pPr marL="457200" lvl="0" indent="-342900" algn="l" rtl="0">
              <a:spcBef>
                <a:spcPts val="0"/>
              </a:spcBef>
              <a:spcAft>
                <a:spcPts val="0"/>
              </a:spcAft>
              <a:buSzPts val="1800"/>
              <a:buChar char="●"/>
            </a:pPr>
            <a:r>
              <a:rPr lang="zh-TW"/>
              <a:t>Since wishbone signals cannot be pipelined, arbiter will receive a new request from one source only when the last request from the same source has been fulfilled. Therefore, </a:t>
            </a:r>
            <a:r>
              <a:rPr lang="zh-TW" u="sng">
                <a:solidFill>
                  <a:srgbClr val="FF0000"/>
                </a:solidFill>
              </a:rPr>
              <a:t>we only need a FIFO of size 4</a:t>
            </a:r>
            <a:r>
              <a:rPr lang="zh-TW"/>
              <a:t> to accommodate all the requests from 4 different sources.</a:t>
            </a:r>
            <a:endParaRPr/>
          </a:p>
          <a:p>
            <a:pPr marL="457200" lvl="0" indent="-342900" algn="l" rtl="0">
              <a:spcBef>
                <a:spcPts val="0"/>
              </a:spcBef>
              <a:spcAft>
                <a:spcPts val="0"/>
              </a:spcAft>
              <a:buSzPts val="1800"/>
              <a:buChar char="●"/>
            </a:pPr>
            <a:r>
              <a:rPr lang="zh-TW"/>
              <a:t>To accelerate the whole process, if two requests comes in at the same time, the priority will be </a:t>
            </a:r>
            <a:r>
              <a:rPr lang="zh-TW" u="sng">
                <a:solidFill>
                  <a:srgbClr val="FF0000"/>
                </a:solidFill>
              </a:rPr>
              <a:t>CPU &gt; FIR &gt; matmul &gt; sort</a:t>
            </a:r>
            <a:endParaRPr u="sng">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SDRAM controller</a:t>
            </a:r>
            <a:endParaRPr/>
          </a:p>
        </p:txBody>
      </p:sp>
      <p:sp>
        <p:nvSpPr>
          <p:cNvPr id="468" name="Google Shape;468;p28"/>
          <p:cNvSpPr txBox="1"/>
          <p:nvPr/>
        </p:nvSpPr>
        <p:spPr>
          <a:xfrm>
            <a:off x="314450" y="969700"/>
            <a:ext cx="1963200" cy="29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1800" u="sng">
                <a:solidFill>
                  <a:schemeClr val="dk2"/>
                </a:solidFill>
              </a:rPr>
              <a:t>Block diagram</a:t>
            </a:r>
            <a:endParaRPr sz="1800" u="sng">
              <a:solidFill>
                <a:schemeClr val="dk2"/>
              </a:solidFill>
            </a:endParaRPr>
          </a:p>
        </p:txBody>
      </p:sp>
      <p:sp>
        <p:nvSpPr>
          <p:cNvPr id="469" name="Google Shape;469;p28"/>
          <p:cNvSpPr txBox="1"/>
          <p:nvPr/>
        </p:nvSpPr>
        <p:spPr>
          <a:xfrm>
            <a:off x="4900000" y="969700"/>
            <a:ext cx="2910900" cy="29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1800" u="sng">
                <a:solidFill>
                  <a:schemeClr val="dk2"/>
                </a:solidFill>
              </a:rPr>
              <a:t>FSM</a:t>
            </a:r>
            <a:r>
              <a:rPr lang="zh-TW" sz="1800">
                <a:solidFill>
                  <a:schemeClr val="dk2"/>
                </a:solidFill>
              </a:rPr>
              <a:t> (our different part)</a:t>
            </a:r>
            <a:endParaRPr sz="1800">
              <a:solidFill>
                <a:schemeClr val="dk2"/>
              </a:solidFill>
            </a:endParaRPr>
          </a:p>
        </p:txBody>
      </p:sp>
      <p:sp>
        <p:nvSpPr>
          <p:cNvPr id="470" name="Google Shape;470;p28"/>
          <p:cNvSpPr/>
          <p:nvPr/>
        </p:nvSpPr>
        <p:spPr>
          <a:xfrm>
            <a:off x="879450" y="1484000"/>
            <a:ext cx="3763200" cy="340200"/>
          </a:xfrm>
          <a:prstGeom prst="rect">
            <a:avLst/>
          </a:prstGeom>
          <a:solidFill>
            <a:srgbClr val="F4CCCC"/>
          </a:solid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endParaRPr>
          </a:p>
          <a:p>
            <a:pPr marL="0" lvl="0" indent="0" algn="l" rtl="0">
              <a:spcBef>
                <a:spcPts val="0"/>
              </a:spcBef>
              <a:spcAft>
                <a:spcPts val="0"/>
              </a:spcAft>
              <a:buNone/>
            </a:pPr>
            <a:endParaRPr>
              <a:solidFill>
                <a:schemeClr val="dk2"/>
              </a:solidFill>
            </a:endParaRPr>
          </a:p>
          <a:p>
            <a:pPr marL="0" lvl="0" indent="0" algn="ctr" rtl="0">
              <a:spcBef>
                <a:spcPts val="0"/>
              </a:spcBef>
              <a:spcAft>
                <a:spcPts val="0"/>
              </a:spcAft>
              <a:buNone/>
            </a:pPr>
            <a:r>
              <a:rPr lang="zh-TW">
                <a:solidFill>
                  <a:schemeClr val="dk2"/>
                </a:solidFill>
              </a:rPr>
              <a:t>Arbiter                                                                 </a:t>
            </a:r>
            <a:endParaRPr>
              <a:solidFill>
                <a:schemeClr val="dk2"/>
              </a:solidFill>
            </a:endParaRPr>
          </a:p>
          <a:p>
            <a:pPr marL="0" lvl="0" indent="0" algn="ctr" rtl="0">
              <a:spcBef>
                <a:spcPts val="0"/>
              </a:spcBef>
              <a:spcAft>
                <a:spcPts val="0"/>
              </a:spcAft>
              <a:buNone/>
            </a:pPr>
            <a:r>
              <a:rPr lang="zh-TW">
                <a:solidFill>
                  <a:schemeClr val="dk2"/>
                </a:solidFill>
              </a:rPr>
              <a:t>  									       		</a:t>
            </a:r>
            <a:endParaRPr>
              <a:solidFill>
                <a:schemeClr val="dk2"/>
              </a:solidFill>
            </a:endParaRPr>
          </a:p>
        </p:txBody>
      </p:sp>
      <p:sp>
        <p:nvSpPr>
          <p:cNvPr id="471" name="Google Shape;471;p28"/>
          <p:cNvSpPr/>
          <p:nvPr/>
        </p:nvSpPr>
        <p:spPr>
          <a:xfrm>
            <a:off x="879450" y="2131575"/>
            <a:ext cx="3763200" cy="1819200"/>
          </a:xfrm>
          <a:prstGeom prst="rect">
            <a:avLst/>
          </a:prstGeom>
          <a:solidFill>
            <a:srgbClr val="FCE5CD"/>
          </a:solid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a:p>
            <a:pPr marL="0" lvl="0" indent="0" algn="l" rtl="0">
              <a:spcBef>
                <a:spcPts val="0"/>
              </a:spcBef>
              <a:spcAft>
                <a:spcPts val="0"/>
              </a:spcAft>
              <a:buNone/>
            </a:pPr>
            <a:endParaRPr>
              <a:solidFill>
                <a:schemeClr val="dk2"/>
              </a:solidFill>
            </a:endParaRPr>
          </a:p>
          <a:p>
            <a:pPr marL="0" lvl="0" indent="0" algn="l" rtl="0">
              <a:spcBef>
                <a:spcPts val="0"/>
              </a:spcBef>
              <a:spcAft>
                <a:spcPts val="0"/>
              </a:spcAft>
              <a:buNone/>
            </a:pPr>
            <a:endParaRPr>
              <a:solidFill>
                <a:schemeClr val="dk2"/>
              </a:solidFill>
            </a:endParaRPr>
          </a:p>
          <a:p>
            <a:pPr marL="0" lvl="0" indent="0" algn="l" rtl="0">
              <a:spcBef>
                <a:spcPts val="0"/>
              </a:spcBef>
              <a:spcAft>
                <a:spcPts val="0"/>
              </a:spcAft>
              <a:buNone/>
            </a:pPr>
            <a:endParaRPr>
              <a:solidFill>
                <a:schemeClr val="dk2"/>
              </a:solidFill>
            </a:endParaRPr>
          </a:p>
          <a:p>
            <a:pPr marL="0" lvl="0" indent="0" algn="l" rtl="0">
              <a:spcBef>
                <a:spcPts val="0"/>
              </a:spcBef>
              <a:spcAft>
                <a:spcPts val="0"/>
              </a:spcAft>
              <a:buNone/>
            </a:pPr>
            <a:endParaRPr>
              <a:solidFill>
                <a:schemeClr val="dk2"/>
              </a:solidFill>
            </a:endParaRPr>
          </a:p>
          <a:p>
            <a:pPr marL="0" lvl="0" indent="0" algn="l" rtl="0">
              <a:spcBef>
                <a:spcPts val="0"/>
              </a:spcBef>
              <a:spcAft>
                <a:spcPts val="0"/>
              </a:spcAft>
              <a:buNone/>
            </a:pPr>
            <a:endParaRPr>
              <a:solidFill>
                <a:schemeClr val="dk2"/>
              </a:solidFill>
            </a:endParaRPr>
          </a:p>
          <a:p>
            <a:pPr marL="0" lvl="0" indent="0" algn="l" rtl="0">
              <a:spcBef>
                <a:spcPts val="0"/>
              </a:spcBef>
              <a:spcAft>
                <a:spcPts val="0"/>
              </a:spcAft>
              <a:buNone/>
            </a:pPr>
            <a:endParaRPr>
              <a:solidFill>
                <a:schemeClr val="dk2"/>
              </a:solidFill>
            </a:endParaRPr>
          </a:p>
          <a:p>
            <a:pPr marL="0" lvl="0" indent="0" algn="l" rtl="0">
              <a:spcBef>
                <a:spcPts val="0"/>
              </a:spcBef>
              <a:spcAft>
                <a:spcPts val="0"/>
              </a:spcAft>
              <a:buNone/>
            </a:pPr>
            <a:r>
              <a:rPr lang="zh-TW">
                <a:solidFill>
                  <a:schemeClr val="dk2"/>
                </a:solidFill>
              </a:rPr>
              <a:t>                                           SDRAM controller</a:t>
            </a:r>
            <a:endParaRPr>
              <a:solidFill>
                <a:schemeClr val="dk2"/>
              </a:solidFill>
            </a:endParaRPr>
          </a:p>
        </p:txBody>
      </p:sp>
      <p:sp>
        <p:nvSpPr>
          <p:cNvPr id="472" name="Google Shape;472;p28"/>
          <p:cNvSpPr/>
          <p:nvPr/>
        </p:nvSpPr>
        <p:spPr>
          <a:xfrm>
            <a:off x="879450" y="4253700"/>
            <a:ext cx="3763200" cy="340200"/>
          </a:xfrm>
          <a:prstGeom prst="rect">
            <a:avLst/>
          </a:prstGeom>
          <a:solidFill>
            <a:srgbClr val="E6B8AF"/>
          </a:solidFill>
          <a:ln w="9525" cap="flat" cmpd="sng">
            <a:solidFill>
              <a:srgbClr val="DD7E6B"/>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endParaRPr>
          </a:p>
          <a:p>
            <a:pPr marL="0" lvl="0" indent="0" algn="l" rtl="0">
              <a:spcBef>
                <a:spcPts val="0"/>
              </a:spcBef>
              <a:spcAft>
                <a:spcPts val="0"/>
              </a:spcAft>
              <a:buNone/>
            </a:pPr>
            <a:endParaRPr>
              <a:solidFill>
                <a:schemeClr val="dk2"/>
              </a:solidFill>
            </a:endParaRPr>
          </a:p>
          <a:p>
            <a:pPr marL="0" lvl="0" indent="0" algn="ctr" rtl="0">
              <a:spcBef>
                <a:spcPts val="0"/>
              </a:spcBef>
              <a:spcAft>
                <a:spcPts val="0"/>
              </a:spcAft>
              <a:buNone/>
            </a:pPr>
            <a:r>
              <a:rPr lang="zh-TW">
                <a:solidFill>
                  <a:schemeClr val="dk2"/>
                </a:solidFill>
              </a:rPr>
              <a:t>SDRAM                                                              </a:t>
            </a:r>
            <a:endParaRPr>
              <a:solidFill>
                <a:schemeClr val="dk2"/>
              </a:solidFill>
            </a:endParaRPr>
          </a:p>
          <a:p>
            <a:pPr marL="0" lvl="0" indent="0" algn="ctr" rtl="0">
              <a:spcBef>
                <a:spcPts val="0"/>
              </a:spcBef>
              <a:spcAft>
                <a:spcPts val="0"/>
              </a:spcAft>
              <a:buNone/>
            </a:pPr>
            <a:r>
              <a:rPr lang="zh-TW">
                <a:solidFill>
                  <a:schemeClr val="dk2"/>
                </a:solidFill>
              </a:rPr>
              <a:t>  									       		</a:t>
            </a:r>
            <a:endParaRPr>
              <a:solidFill>
                <a:schemeClr val="dk2"/>
              </a:solidFill>
            </a:endParaRPr>
          </a:p>
        </p:txBody>
      </p:sp>
      <p:grpSp>
        <p:nvGrpSpPr>
          <p:cNvPr id="473" name="Google Shape;473;p28"/>
          <p:cNvGrpSpPr/>
          <p:nvPr/>
        </p:nvGrpSpPr>
        <p:grpSpPr>
          <a:xfrm>
            <a:off x="1407294" y="1787554"/>
            <a:ext cx="1419434" cy="346279"/>
            <a:chOff x="1395148" y="2254420"/>
            <a:chExt cx="1305827" cy="315430"/>
          </a:xfrm>
        </p:grpSpPr>
        <p:sp>
          <p:nvSpPr>
            <p:cNvPr id="474" name="Google Shape;474;p28"/>
            <p:cNvSpPr txBox="1"/>
            <p:nvPr/>
          </p:nvSpPr>
          <p:spPr>
            <a:xfrm>
              <a:off x="1395148" y="2254420"/>
              <a:ext cx="1201200" cy="288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zh-TW" sz="1000">
                  <a:solidFill>
                    <a:schemeClr val="dk2"/>
                  </a:solidFill>
                </a:rPr>
                <a:t>wishbone signals</a:t>
              </a:r>
              <a:endParaRPr sz="1000">
                <a:solidFill>
                  <a:schemeClr val="dk2"/>
                </a:solidFill>
              </a:endParaRPr>
            </a:p>
          </p:txBody>
        </p:sp>
        <p:grpSp>
          <p:nvGrpSpPr>
            <p:cNvPr id="475" name="Google Shape;475;p28"/>
            <p:cNvGrpSpPr/>
            <p:nvPr/>
          </p:nvGrpSpPr>
          <p:grpSpPr>
            <a:xfrm>
              <a:off x="2509525" y="2287513"/>
              <a:ext cx="191450" cy="282338"/>
              <a:chOff x="2543900" y="2287988"/>
              <a:chExt cx="191450" cy="282338"/>
            </a:xfrm>
          </p:grpSpPr>
          <p:cxnSp>
            <p:nvCxnSpPr>
              <p:cNvPr id="476" name="Google Shape;476;p28"/>
              <p:cNvCxnSpPr/>
              <p:nvPr/>
            </p:nvCxnSpPr>
            <p:spPr>
              <a:xfrm>
                <a:off x="2543900" y="2288925"/>
                <a:ext cx="0" cy="281400"/>
              </a:xfrm>
              <a:prstGeom prst="straightConnector1">
                <a:avLst/>
              </a:prstGeom>
              <a:noFill/>
              <a:ln w="9525" cap="flat" cmpd="sng">
                <a:solidFill>
                  <a:schemeClr val="dk2"/>
                </a:solidFill>
                <a:prstDash val="solid"/>
                <a:round/>
                <a:headEnd type="none" w="med" len="med"/>
                <a:tailEnd type="triangle" w="med" len="med"/>
              </a:ln>
            </p:spPr>
          </p:cxnSp>
          <p:cxnSp>
            <p:nvCxnSpPr>
              <p:cNvPr id="477" name="Google Shape;477;p28"/>
              <p:cNvCxnSpPr/>
              <p:nvPr/>
            </p:nvCxnSpPr>
            <p:spPr>
              <a:xfrm>
                <a:off x="2735350" y="2287988"/>
                <a:ext cx="0" cy="281400"/>
              </a:xfrm>
              <a:prstGeom prst="straightConnector1">
                <a:avLst/>
              </a:prstGeom>
              <a:noFill/>
              <a:ln w="9525" cap="flat" cmpd="sng">
                <a:solidFill>
                  <a:schemeClr val="dk2"/>
                </a:solidFill>
                <a:prstDash val="solid"/>
                <a:round/>
                <a:headEnd type="triangle" w="med" len="med"/>
                <a:tailEnd type="none" w="med" len="med"/>
              </a:ln>
            </p:spPr>
          </p:cxnSp>
        </p:grpSp>
      </p:grpSp>
      <p:grpSp>
        <p:nvGrpSpPr>
          <p:cNvPr id="478" name="Google Shape;478;p28"/>
          <p:cNvGrpSpPr/>
          <p:nvPr/>
        </p:nvGrpSpPr>
        <p:grpSpPr>
          <a:xfrm>
            <a:off x="1407294" y="3923792"/>
            <a:ext cx="1427134" cy="329916"/>
            <a:chOff x="1388064" y="2269325"/>
            <a:chExt cx="1312911" cy="300525"/>
          </a:xfrm>
        </p:grpSpPr>
        <p:sp>
          <p:nvSpPr>
            <p:cNvPr id="479" name="Google Shape;479;p28"/>
            <p:cNvSpPr txBox="1"/>
            <p:nvPr/>
          </p:nvSpPr>
          <p:spPr>
            <a:xfrm>
              <a:off x="1388064" y="2269325"/>
              <a:ext cx="1201200" cy="288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zh-TW" sz="1000">
                  <a:solidFill>
                    <a:schemeClr val="dk2"/>
                  </a:solidFill>
                </a:rPr>
                <a:t>  SDRAM signals</a:t>
              </a:r>
              <a:endParaRPr sz="1000">
                <a:solidFill>
                  <a:schemeClr val="dk2"/>
                </a:solidFill>
              </a:endParaRPr>
            </a:p>
          </p:txBody>
        </p:sp>
        <p:grpSp>
          <p:nvGrpSpPr>
            <p:cNvPr id="480" name="Google Shape;480;p28"/>
            <p:cNvGrpSpPr/>
            <p:nvPr/>
          </p:nvGrpSpPr>
          <p:grpSpPr>
            <a:xfrm>
              <a:off x="2509525" y="2287513"/>
              <a:ext cx="191450" cy="282338"/>
              <a:chOff x="2543900" y="2287988"/>
              <a:chExt cx="191450" cy="282338"/>
            </a:xfrm>
          </p:grpSpPr>
          <p:cxnSp>
            <p:nvCxnSpPr>
              <p:cNvPr id="481" name="Google Shape;481;p28"/>
              <p:cNvCxnSpPr/>
              <p:nvPr/>
            </p:nvCxnSpPr>
            <p:spPr>
              <a:xfrm>
                <a:off x="2543900" y="2288925"/>
                <a:ext cx="0" cy="281400"/>
              </a:xfrm>
              <a:prstGeom prst="straightConnector1">
                <a:avLst/>
              </a:prstGeom>
              <a:noFill/>
              <a:ln w="9525" cap="flat" cmpd="sng">
                <a:solidFill>
                  <a:schemeClr val="dk2"/>
                </a:solidFill>
                <a:prstDash val="solid"/>
                <a:round/>
                <a:headEnd type="none" w="med" len="med"/>
                <a:tailEnd type="triangle" w="med" len="med"/>
              </a:ln>
            </p:spPr>
          </p:cxnSp>
          <p:cxnSp>
            <p:nvCxnSpPr>
              <p:cNvPr id="482" name="Google Shape;482;p28"/>
              <p:cNvCxnSpPr/>
              <p:nvPr/>
            </p:nvCxnSpPr>
            <p:spPr>
              <a:xfrm>
                <a:off x="2735350" y="2287988"/>
                <a:ext cx="0" cy="281400"/>
              </a:xfrm>
              <a:prstGeom prst="straightConnector1">
                <a:avLst/>
              </a:prstGeom>
              <a:noFill/>
              <a:ln w="9525" cap="flat" cmpd="sng">
                <a:solidFill>
                  <a:schemeClr val="dk2"/>
                </a:solidFill>
                <a:prstDash val="solid"/>
                <a:round/>
                <a:headEnd type="triangle" w="med" len="med"/>
                <a:tailEnd type="none" w="med" len="med"/>
              </a:ln>
            </p:spPr>
          </p:cxnSp>
        </p:grpSp>
      </p:grpSp>
      <p:grpSp>
        <p:nvGrpSpPr>
          <p:cNvPr id="483" name="Google Shape;483;p28"/>
          <p:cNvGrpSpPr/>
          <p:nvPr/>
        </p:nvGrpSpPr>
        <p:grpSpPr>
          <a:xfrm>
            <a:off x="1320550" y="2385799"/>
            <a:ext cx="2800800" cy="1199100"/>
            <a:chOff x="1320550" y="2480274"/>
            <a:chExt cx="2800800" cy="1199100"/>
          </a:xfrm>
        </p:grpSpPr>
        <p:sp>
          <p:nvSpPr>
            <p:cNvPr id="484" name="Google Shape;484;p28"/>
            <p:cNvSpPr/>
            <p:nvPr/>
          </p:nvSpPr>
          <p:spPr>
            <a:xfrm>
              <a:off x="1320550" y="2480274"/>
              <a:ext cx="2800800" cy="1199100"/>
            </a:xfrm>
            <a:prstGeom prst="rect">
              <a:avLst/>
            </a:prstGeom>
            <a:solidFill>
              <a:srgbClr val="F9CB9C"/>
            </a:solidFill>
            <a:ln w="9525" cap="flat" cmpd="sng">
              <a:solidFill>
                <a:srgbClr val="F6B26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a:p>
              <a:pPr marL="0" lvl="0" indent="0" algn="l" rtl="0">
                <a:spcBef>
                  <a:spcPts val="0"/>
                </a:spcBef>
                <a:spcAft>
                  <a:spcPts val="0"/>
                </a:spcAft>
                <a:buNone/>
              </a:pPr>
              <a:endParaRPr>
                <a:solidFill>
                  <a:schemeClr val="dk2"/>
                </a:solidFill>
              </a:endParaRPr>
            </a:p>
            <a:p>
              <a:pPr marL="0" lvl="0" indent="0" algn="l" rtl="0">
                <a:spcBef>
                  <a:spcPts val="0"/>
                </a:spcBef>
                <a:spcAft>
                  <a:spcPts val="0"/>
                </a:spcAft>
                <a:buNone/>
              </a:pPr>
              <a:endParaRPr>
                <a:solidFill>
                  <a:schemeClr val="dk2"/>
                </a:solidFill>
              </a:endParaRPr>
            </a:p>
            <a:p>
              <a:pPr marL="0" lvl="0" indent="0" algn="l" rtl="0">
                <a:spcBef>
                  <a:spcPts val="0"/>
                </a:spcBef>
                <a:spcAft>
                  <a:spcPts val="0"/>
                </a:spcAft>
                <a:buNone/>
              </a:pPr>
              <a:endParaRPr>
                <a:solidFill>
                  <a:schemeClr val="dk2"/>
                </a:solidFill>
              </a:endParaRPr>
            </a:p>
            <a:p>
              <a:pPr marL="0" lvl="0" indent="0" algn="ctr" rtl="0">
                <a:spcBef>
                  <a:spcPts val="0"/>
                </a:spcBef>
                <a:spcAft>
                  <a:spcPts val="0"/>
                </a:spcAft>
                <a:buNone/>
              </a:pPr>
              <a:r>
                <a:rPr lang="zh-TW">
                  <a:solidFill>
                    <a:schemeClr val="dk2"/>
                  </a:solidFill>
                </a:rPr>
                <a:t>FSM</a:t>
              </a:r>
              <a:endParaRPr>
                <a:solidFill>
                  <a:schemeClr val="dk2"/>
                </a:solidFill>
              </a:endParaRPr>
            </a:p>
          </p:txBody>
        </p:sp>
        <p:sp>
          <p:nvSpPr>
            <p:cNvPr id="485" name="Google Shape;485;p28"/>
            <p:cNvSpPr/>
            <p:nvPr/>
          </p:nvSpPr>
          <p:spPr>
            <a:xfrm>
              <a:off x="1673129" y="2721138"/>
              <a:ext cx="951900" cy="572700"/>
            </a:xfrm>
            <a:prstGeom prst="rect">
              <a:avLst/>
            </a:prstGeom>
            <a:solidFill>
              <a:srgbClr val="F6B26B"/>
            </a:solidFill>
            <a:ln w="9525" cap="flat" cmpd="sng">
              <a:solidFill>
                <a:srgbClr val="E6913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a:solidFill>
                    <a:schemeClr val="dk2"/>
                  </a:solidFill>
                </a:rPr>
                <a:t>cache 0</a:t>
              </a:r>
              <a:endParaRPr>
                <a:solidFill>
                  <a:schemeClr val="dk2"/>
                </a:solidFill>
              </a:endParaRPr>
            </a:p>
          </p:txBody>
        </p:sp>
        <p:sp>
          <p:nvSpPr>
            <p:cNvPr id="486" name="Google Shape;486;p28"/>
            <p:cNvSpPr/>
            <p:nvPr/>
          </p:nvSpPr>
          <p:spPr>
            <a:xfrm>
              <a:off x="2834429" y="2721138"/>
              <a:ext cx="951900" cy="572700"/>
            </a:xfrm>
            <a:prstGeom prst="rect">
              <a:avLst/>
            </a:prstGeom>
            <a:solidFill>
              <a:srgbClr val="F6B26B"/>
            </a:solidFill>
            <a:ln w="9525" cap="flat" cmpd="sng">
              <a:solidFill>
                <a:srgbClr val="E6913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a:solidFill>
                    <a:schemeClr val="dk2"/>
                  </a:solidFill>
                </a:rPr>
                <a:t>cache 1</a:t>
              </a:r>
              <a:endParaRPr>
                <a:solidFill>
                  <a:schemeClr val="dk2"/>
                </a:solidFill>
              </a:endParaRPr>
            </a:p>
          </p:txBody>
        </p:sp>
      </p:grpSp>
      <p:cxnSp>
        <p:nvCxnSpPr>
          <p:cNvPr id="487" name="Google Shape;487;p28"/>
          <p:cNvCxnSpPr/>
          <p:nvPr/>
        </p:nvCxnSpPr>
        <p:spPr>
          <a:xfrm flipH="1">
            <a:off x="2626100" y="3587650"/>
            <a:ext cx="2400" cy="358500"/>
          </a:xfrm>
          <a:prstGeom prst="straightConnector1">
            <a:avLst/>
          </a:prstGeom>
          <a:noFill/>
          <a:ln w="9525" cap="flat" cmpd="sng">
            <a:solidFill>
              <a:srgbClr val="E69138"/>
            </a:solidFill>
            <a:prstDash val="solid"/>
            <a:round/>
            <a:headEnd type="none" w="med" len="med"/>
            <a:tailEnd type="stealth" w="med" len="med"/>
          </a:ln>
        </p:spPr>
      </p:cxnSp>
      <p:cxnSp>
        <p:nvCxnSpPr>
          <p:cNvPr id="488" name="Google Shape;488;p28"/>
          <p:cNvCxnSpPr/>
          <p:nvPr/>
        </p:nvCxnSpPr>
        <p:spPr>
          <a:xfrm>
            <a:off x="2834275" y="3584325"/>
            <a:ext cx="1500" cy="368700"/>
          </a:xfrm>
          <a:prstGeom prst="straightConnector1">
            <a:avLst/>
          </a:prstGeom>
          <a:noFill/>
          <a:ln w="9525" cap="flat" cmpd="sng">
            <a:solidFill>
              <a:srgbClr val="E69138"/>
            </a:solidFill>
            <a:prstDash val="solid"/>
            <a:round/>
            <a:headEnd type="stealth" w="med" len="med"/>
            <a:tailEnd type="none" w="med" len="med"/>
          </a:ln>
        </p:spPr>
      </p:cxnSp>
      <p:cxnSp>
        <p:nvCxnSpPr>
          <p:cNvPr id="489" name="Google Shape;489;p28"/>
          <p:cNvCxnSpPr/>
          <p:nvPr/>
        </p:nvCxnSpPr>
        <p:spPr>
          <a:xfrm>
            <a:off x="2615525" y="2135564"/>
            <a:ext cx="900" cy="250200"/>
          </a:xfrm>
          <a:prstGeom prst="straightConnector1">
            <a:avLst/>
          </a:prstGeom>
          <a:noFill/>
          <a:ln w="9525" cap="flat" cmpd="sng">
            <a:solidFill>
              <a:srgbClr val="E69138"/>
            </a:solidFill>
            <a:prstDash val="solid"/>
            <a:round/>
            <a:headEnd type="none" w="med" len="med"/>
            <a:tailEnd type="stealth" w="med" len="med"/>
          </a:ln>
        </p:spPr>
      </p:cxnSp>
      <p:cxnSp>
        <p:nvCxnSpPr>
          <p:cNvPr id="490" name="Google Shape;490;p28"/>
          <p:cNvCxnSpPr/>
          <p:nvPr/>
        </p:nvCxnSpPr>
        <p:spPr>
          <a:xfrm>
            <a:off x="2826725" y="2131575"/>
            <a:ext cx="300" cy="254100"/>
          </a:xfrm>
          <a:prstGeom prst="straightConnector1">
            <a:avLst/>
          </a:prstGeom>
          <a:noFill/>
          <a:ln w="9525" cap="flat" cmpd="sng">
            <a:solidFill>
              <a:srgbClr val="E69138"/>
            </a:solidFill>
            <a:prstDash val="solid"/>
            <a:round/>
            <a:headEnd type="stealth" w="med" len="med"/>
            <a:tailEnd type="none" w="med" len="med"/>
          </a:ln>
        </p:spPr>
      </p:cxnSp>
      <p:sp>
        <p:nvSpPr>
          <p:cNvPr id="491" name="Google Shape;491;p28"/>
          <p:cNvSpPr/>
          <p:nvPr/>
        </p:nvSpPr>
        <p:spPr>
          <a:xfrm>
            <a:off x="6897025" y="2100025"/>
            <a:ext cx="959100" cy="696300"/>
          </a:xfrm>
          <a:prstGeom prst="ellipse">
            <a:avLst/>
          </a:prstGeom>
          <a:solidFill>
            <a:srgbClr val="D9D9D9"/>
          </a:solid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a:solidFill>
                  <a:schemeClr val="dk2"/>
                </a:solidFill>
              </a:rPr>
              <a:t>IDLE</a:t>
            </a:r>
            <a:endParaRPr>
              <a:solidFill>
                <a:schemeClr val="dk2"/>
              </a:solidFill>
            </a:endParaRPr>
          </a:p>
        </p:txBody>
      </p:sp>
      <p:sp>
        <p:nvSpPr>
          <p:cNvPr id="492" name="Google Shape;492;p28"/>
          <p:cNvSpPr/>
          <p:nvPr/>
        </p:nvSpPr>
        <p:spPr>
          <a:xfrm>
            <a:off x="7856125" y="2976425"/>
            <a:ext cx="959100" cy="696300"/>
          </a:xfrm>
          <a:prstGeom prst="ellipse">
            <a:avLst/>
          </a:prstGeom>
          <a:solidFill>
            <a:srgbClr val="D9D9D9"/>
          </a:solid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a:solidFill>
                  <a:schemeClr val="dk2"/>
                </a:solidFill>
              </a:rPr>
              <a:t>READ</a:t>
            </a:r>
            <a:endParaRPr>
              <a:solidFill>
                <a:schemeClr val="dk2"/>
              </a:solidFill>
            </a:endParaRPr>
          </a:p>
        </p:txBody>
      </p:sp>
      <p:sp>
        <p:nvSpPr>
          <p:cNvPr id="493" name="Google Shape;493;p28"/>
          <p:cNvSpPr/>
          <p:nvPr/>
        </p:nvSpPr>
        <p:spPr>
          <a:xfrm>
            <a:off x="6897025" y="3852825"/>
            <a:ext cx="959100" cy="696300"/>
          </a:xfrm>
          <a:prstGeom prst="ellipse">
            <a:avLst/>
          </a:prstGeom>
          <a:solidFill>
            <a:srgbClr val="D9D9D9"/>
          </a:solid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a:solidFill>
                  <a:schemeClr val="dk2"/>
                </a:solidFill>
              </a:rPr>
              <a:t>WAIT</a:t>
            </a:r>
            <a:endParaRPr>
              <a:solidFill>
                <a:schemeClr val="dk2"/>
              </a:solidFill>
            </a:endParaRPr>
          </a:p>
        </p:txBody>
      </p:sp>
      <p:sp>
        <p:nvSpPr>
          <p:cNvPr id="494" name="Google Shape;494;p28"/>
          <p:cNvSpPr/>
          <p:nvPr/>
        </p:nvSpPr>
        <p:spPr>
          <a:xfrm>
            <a:off x="5937925" y="2976413"/>
            <a:ext cx="959100" cy="696300"/>
          </a:xfrm>
          <a:prstGeom prst="ellipse">
            <a:avLst/>
          </a:prstGeom>
          <a:solidFill>
            <a:srgbClr val="D9D9D9"/>
          </a:solidFill>
          <a:ln w="9525" cap="flat"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a:solidFill>
                  <a:schemeClr val="dk2"/>
                </a:solidFill>
              </a:rPr>
              <a:t>READ_RES</a:t>
            </a:r>
            <a:endParaRPr>
              <a:solidFill>
                <a:schemeClr val="dk2"/>
              </a:solidFill>
            </a:endParaRPr>
          </a:p>
        </p:txBody>
      </p:sp>
      <p:cxnSp>
        <p:nvCxnSpPr>
          <p:cNvPr id="495" name="Google Shape;495;p28"/>
          <p:cNvCxnSpPr>
            <a:stCxn id="491" idx="5"/>
            <a:endCxn id="492" idx="1"/>
          </p:cNvCxnSpPr>
          <p:nvPr/>
        </p:nvCxnSpPr>
        <p:spPr>
          <a:xfrm>
            <a:off x="7715668" y="2694354"/>
            <a:ext cx="280800" cy="384000"/>
          </a:xfrm>
          <a:prstGeom prst="straightConnector1">
            <a:avLst/>
          </a:prstGeom>
          <a:noFill/>
          <a:ln w="9525" cap="flat" cmpd="sng">
            <a:solidFill>
              <a:schemeClr val="dk1"/>
            </a:solidFill>
            <a:prstDash val="solid"/>
            <a:round/>
            <a:headEnd type="none" w="med" len="med"/>
            <a:tailEnd type="triangle" w="med" len="med"/>
          </a:ln>
        </p:spPr>
      </p:cxnSp>
      <p:cxnSp>
        <p:nvCxnSpPr>
          <p:cNvPr id="496" name="Google Shape;496;p28"/>
          <p:cNvCxnSpPr>
            <a:stCxn id="492" idx="3"/>
            <a:endCxn id="493" idx="7"/>
          </p:cNvCxnSpPr>
          <p:nvPr/>
        </p:nvCxnSpPr>
        <p:spPr>
          <a:xfrm flipH="1">
            <a:off x="7715782" y="3570754"/>
            <a:ext cx="280800" cy="384000"/>
          </a:xfrm>
          <a:prstGeom prst="straightConnector1">
            <a:avLst/>
          </a:prstGeom>
          <a:noFill/>
          <a:ln w="9525" cap="flat" cmpd="sng">
            <a:solidFill>
              <a:schemeClr val="dk1"/>
            </a:solidFill>
            <a:prstDash val="solid"/>
            <a:round/>
            <a:headEnd type="none" w="med" len="med"/>
            <a:tailEnd type="triangle" w="med" len="med"/>
          </a:ln>
        </p:spPr>
      </p:cxnSp>
      <p:cxnSp>
        <p:nvCxnSpPr>
          <p:cNvPr id="497" name="Google Shape;497;p28"/>
          <p:cNvCxnSpPr>
            <a:stCxn id="493" idx="1"/>
            <a:endCxn id="494" idx="5"/>
          </p:cNvCxnSpPr>
          <p:nvPr/>
        </p:nvCxnSpPr>
        <p:spPr>
          <a:xfrm rot="10800000">
            <a:off x="6756682" y="3570796"/>
            <a:ext cx="280800" cy="384000"/>
          </a:xfrm>
          <a:prstGeom prst="straightConnector1">
            <a:avLst/>
          </a:prstGeom>
          <a:noFill/>
          <a:ln w="9525" cap="flat" cmpd="sng">
            <a:solidFill>
              <a:schemeClr val="dk1"/>
            </a:solidFill>
            <a:prstDash val="solid"/>
            <a:round/>
            <a:headEnd type="none" w="med" len="med"/>
            <a:tailEnd type="triangle" w="med" len="med"/>
          </a:ln>
        </p:spPr>
      </p:cxnSp>
      <p:cxnSp>
        <p:nvCxnSpPr>
          <p:cNvPr id="498" name="Google Shape;498;p28"/>
          <p:cNvCxnSpPr>
            <a:stCxn id="494" idx="7"/>
            <a:endCxn id="491" idx="3"/>
          </p:cNvCxnSpPr>
          <p:nvPr/>
        </p:nvCxnSpPr>
        <p:spPr>
          <a:xfrm rot="10800000" flipH="1">
            <a:off x="6756568" y="2694383"/>
            <a:ext cx="280800" cy="384000"/>
          </a:xfrm>
          <a:prstGeom prst="straightConnector1">
            <a:avLst/>
          </a:prstGeom>
          <a:noFill/>
          <a:ln w="9525" cap="flat" cmpd="sng">
            <a:solidFill>
              <a:schemeClr val="dk1"/>
            </a:solidFill>
            <a:prstDash val="solid"/>
            <a:round/>
            <a:headEnd type="none" w="med" len="med"/>
            <a:tailEnd type="triangle" w="med" len="med"/>
          </a:ln>
        </p:spPr>
      </p:cxnSp>
      <p:cxnSp>
        <p:nvCxnSpPr>
          <p:cNvPr id="499" name="Google Shape;499;p28"/>
          <p:cNvCxnSpPr>
            <a:stCxn id="491" idx="1"/>
            <a:endCxn id="491" idx="7"/>
          </p:cNvCxnSpPr>
          <p:nvPr/>
        </p:nvCxnSpPr>
        <p:spPr>
          <a:xfrm rot="-5400000" flipH="1">
            <a:off x="7376332" y="1863146"/>
            <a:ext cx="600" cy="678300"/>
          </a:xfrm>
          <a:prstGeom prst="curvedConnector3">
            <a:avLst>
              <a:gd name="adj1" fmla="val -51345129"/>
            </a:avLst>
          </a:prstGeom>
          <a:noFill/>
          <a:ln w="9525" cap="flat" cmpd="sng">
            <a:solidFill>
              <a:schemeClr val="dk1"/>
            </a:solidFill>
            <a:prstDash val="solid"/>
            <a:round/>
            <a:headEnd type="none" w="med" len="med"/>
            <a:tailEnd type="stealth" w="med" len="med"/>
          </a:ln>
        </p:spPr>
      </p:cxnSp>
      <p:sp>
        <p:nvSpPr>
          <p:cNvPr id="500" name="Google Shape;500;p28"/>
          <p:cNvSpPr txBox="1"/>
          <p:nvPr/>
        </p:nvSpPr>
        <p:spPr>
          <a:xfrm>
            <a:off x="6663025" y="1554713"/>
            <a:ext cx="1427100" cy="30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zh-TW" sz="1300">
                <a:solidFill>
                  <a:schemeClr val="dk2"/>
                </a:solidFill>
              </a:rPr>
              <a:t>data is in cache</a:t>
            </a:r>
            <a:endParaRPr sz="1300">
              <a:solidFill>
                <a:schemeClr val="dk2"/>
              </a:solidFill>
            </a:endParaRPr>
          </a:p>
        </p:txBody>
      </p:sp>
      <p:sp>
        <p:nvSpPr>
          <p:cNvPr id="501" name="Google Shape;501;p28"/>
          <p:cNvSpPr txBox="1"/>
          <p:nvPr/>
        </p:nvSpPr>
        <p:spPr>
          <a:xfrm>
            <a:off x="7568550" y="2487613"/>
            <a:ext cx="1427100" cy="30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zh-TW" sz="1300">
                <a:solidFill>
                  <a:schemeClr val="dk2"/>
                </a:solidFill>
              </a:rPr>
              <a:t>data is not in cache</a:t>
            </a:r>
            <a:endParaRPr sz="1300">
              <a:solidFill>
                <a:schemeClr val="dk2"/>
              </a:solidFill>
            </a:endParaRPr>
          </a:p>
        </p:txBody>
      </p:sp>
      <p:sp>
        <p:nvSpPr>
          <p:cNvPr id="502" name="Google Shape;502;p28"/>
          <p:cNvSpPr txBox="1"/>
          <p:nvPr/>
        </p:nvSpPr>
        <p:spPr>
          <a:xfrm>
            <a:off x="6663025" y="4510838"/>
            <a:ext cx="1427100" cy="30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zh-TW" sz="1300">
                <a:solidFill>
                  <a:schemeClr val="dk2"/>
                </a:solidFill>
              </a:rPr>
              <a:t>wait for 3T</a:t>
            </a:r>
            <a:endParaRPr sz="1300">
              <a:solidFill>
                <a:schemeClr val="dk2"/>
              </a:solidFill>
            </a:endParaRPr>
          </a:p>
        </p:txBody>
      </p:sp>
      <p:sp>
        <p:nvSpPr>
          <p:cNvPr id="503" name="Google Shape;503;p28"/>
          <p:cNvSpPr txBox="1"/>
          <p:nvPr/>
        </p:nvSpPr>
        <p:spPr>
          <a:xfrm>
            <a:off x="4954063" y="3527135"/>
            <a:ext cx="14271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zh-TW" sz="1300">
                <a:solidFill>
                  <a:schemeClr val="dk2"/>
                </a:solidFill>
              </a:rPr>
              <a:t>receive data</a:t>
            </a:r>
            <a:endParaRPr sz="1300">
              <a:solidFill>
                <a:schemeClr val="dk2"/>
              </a:solidFill>
            </a:endParaRPr>
          </a:p>
          <a:p>
            <a:pPr marL="0" lvl="0" indent="0" algn="ctr" rtl="0">
              <a:spcBef>
                <a:spcPts val="0"/>
              </a:spcBef>
              <a:spcAft>
                <a:spcPts val="0"/>
              </a:spcAft>
              <a:buNone/>
            </a:pPr>
            <a:r>
              <a:rPr lang="zh-TW" sz="1300">
                <a:solidFill>
                  <a:schemeClr val="dk2"/>
                </a:solidFill>
              </a:rPr>
              <a:t>from SDRAM</a:t>
            </a:r>
            <a:endParaRPr sz="1300">
              <a:solidFill>
                <a:schemeClr val="dk2"/>
              </a:solidFill>
            </a:endParaRPr>
          </a:p>
        </p:txBody>
      </p:sp>
      <p:sp>
        <p:nvSpPr>
          <p:cNvPr id="504" name="Google Shape;504;p28"/>
          <p:cNvSpPr/>
          <p:nvPr/>
        </p:nvSpPr>
        <p:spPr>
          <a:xfrm>
            <a:off x="5867988" y="3078350"/>
            <a:ext cx="210300" cy="232500"/>
          </a:xfrm>
          <a:prstGeom prst="star6">
            <a:avLst>
              <a:gd name="adj" fmla="val 28868"/>
              <a:gd name="hf" fmla="val 115470"/>
            </a:avLst>
          </a:prstGeom>
          <a:solidFill>
            <a:srgbClr val="E066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05" name="Google Shape;505;p28"/>
          <p:cNvSpPr/>
          <p:nvPr/>
        </p:nvSpPr>
        <p:spPr>
          <a:xfrm>
            <a:off x="6827175" y="2162638"/>
            <a:ext cx="210300" cy="232500"/>
          </a:xfrm>
          <a:prstGeom prst="star6">
            <a:avLst>
              <a:gd name="adj" fmla="val 28868"/>
              <a:gd name="hf" fmla="val 115470"/>
            </a:avLst>
          </a:prstGeom>
          <a:solidFill>
            <a:srgbClr val="E066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06" name="Google Shape;506;p28"/>
          <p:cNvSpPr/>
          <p:nvPr/>
        </p:nvSpPr>
        <p:spPr>
          <a:xfrm>
            <a:off x="7786175" y="3067288"/>
            <a:ext cx="210300" cy="232500"/>
          </a:xfrm>
          <a:prstGeom prst="star6">
            <a:avLst>
              <a:gd name="adj" fmla="val 28868"/>
              <a:gd name="hf" fmla="val 115470"/>
            </a:avLst>
          </a:prstGeom>
          <a:solidFill>
            <a:srgbClr val="6D9EE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07" name="Google Shape;507;p28"/>
          <p:cNvSpPr/>
          <p:nvPr/>
        </p:nvSpPr>
        <p:spPr>
          <a:xfrm>
            <a:off x="5100875" y="1452025"/>
            <a:ext cx="210300" cy="232500"/>
          </a:xfrm>
          <a:prstGeom prst="star6">
            <a:avLst>
              <a:gd name="adj" fmla="val 28868"/>
              <a:gd name="hf" fmla="val 115470"/>
            </a:avLst>
          </a:prstGeom>
          <a:solidFill>
            <a:srgbClr val="6D9EE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08" name="Google Shape;508;p28"/>
          <p:cNvSpPr/>
          <p:nvPr/>
        </p:nvSpPr>
        <p:spPr>
          <a:xfrm>
            <a:off x="5100875" y="1731575"/>
            <a:ext cx="210300" cy="232500"/>
          </a:xfrm>
          <a:prstGeom prst="star6">
            <a:avLst>
              <a:gd name="adj" fmla="val 28868"/>
              <a:gd name="hf" fmla="val 115470"/>
            </a:avLst>
          </a:prstGeom>
          <a:solidFill>
            <a:srgbClr val="E066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09" name="Google Shape;509;p28"/>
          <p:cNvSpPr txBox="1"/>
          <p:nvPr/>
        </p:nvSpPr>
        <p:spPr>
          <a:xfrm>
            <a:off x="5198563" y="1430425"/>
            <a:ext cx="1090500" cy="25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TW" sz="1300">
                <a:solidFill>
                  <a:schemeClr val="dk2"/>
                </a:solidFill>
              </a:rPr>
              <a:t>fetch data</a:t>
            </a:r>
            <a:endParaRPr sz="1300">
              <a:solidFill>
                <a:schemeClr val="dk2"/>
              </a:solidFill>
            </a:endParaRPr>
          </a:p>
        </p:txBody>
      </p:sp>
      <p:sp>
        <p:nvSpPr>
          <p:cNvPr id="510" name="Google Shape;510;p28"/>
          <p:cNvSpPr txBox="1"/>
          <p:nvPr/>
        </p:nvSpPr>
        <p:spPr>
          <a:xfrm>
            <a:off x="5186425" y="1684525"/>
            <a:ext cx="1345800" cy="491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TW" sz="1300">
                <a:solidFill>
                  <a:schemeClr val="dk2"/>
                </a:solidFill>
              </a:rPr>
              <a:t>prefetch data</a:t>
            </a:r>
            <a:endParaRPr sz="1300">
              <a:solidFill>
                <a:schemeClr val="dk2"/>
              </a:solidFill>
            </a:endParaRPr>
          </a:p>
          <a:p>
            <a:pPr marL="0" lvl="0" indent="0" algn="l" rtl="0">
              <a:spcBef>
                <a:spcPts val="0"/>
              </a:spcBef>
              <a:spcAft>
                <a:spcPts val="0"/>
              </a:spcAft>
              <a:buNone/>
            </a:pPr>
            <a:r>
              <a:rPr lang="zh-TW" sz="1300">
                <a:solidFill>
                  <a:schemeClr val="dk2"/>
                </a:solidFill>
              </a:rPr>
              <a:t>  of (addr + 8)</a:t>
            </a:r>
            <a:endParaRPr sz="13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SDRAM controller</a:t>
            </a:r>
            <a:endParaRPr/>
          </a:p>
        </p:txBody>
      </p:sp>
      <p:sp>
        <p:nvSpPr>
          <p:cNvPr id="516" name="Google Shape;516;p29"/>
          <p:cNvSpPr txBox="1"/>
          <p:nvPr/>
        </p:nvSpPr>
        <p:spPr>
          <a:xfrm>
            <a:off x="314450" y="969700"/>
            <a:ext cx="1963200" cy="29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1800" u="sng">
                <a:solidFill>
                  <a:schemeClr val="dk2"/>
                </a:solidFill>
              </a:rPr>
              <a:t>Schedule</a:t>
            </a:r>
            <a:endParaRPr sz="1800" u="sng">
              <a:solidFill>
                <a:schemeClr val="dk2"/>
              </a:solidFill>
            </a:endParaRPr>
          </a:p>
        </p:txBody>
      </p:sp>
      <p:pic>
        <p:nvPicPr>
          <p:cNvPr id="517" name="Google Shape;517;p29"/>
          <p:cNvPicPr preferRelativeResize="0"/>
          <p:nvPr/>
        </p:nvPicPr>
        <p:blipFill>
          <a:blip r:embed="rId3">
            <a:alphaModFix/>
          </a:blip>
          <a:stretch>
            <a:fillRect/>
          </a:stretch>
        </p:blipFill>
        <p:spPr>
          <a:xfrm>
            <a:off x="314450" y="2495543"/>
            <a:ext cx="4429451" cy="1709157"/>
          </a:xfrm>
          <a:prstGeom prst="rect">
            <a:avLst/>
          </a:prstGeom>
          <a:noFill/>
          <a:ln>
            <a:noFill/>
          </a:ln>
        </p:spPr>
      </p:pic>
      <p:pic>
        <p:nvPicPr>
          <p:cNvPr id="518" name="Google Shape;518;p29"/>
          <p:cNvPicPr preferRelativeResize="0"/>
          <p:nvPr/>
        </p:nvPicPr>
        <p:blipFill>
          <a:blip r:embed="rId4">
            <a:alphaModFix/>
          </a:blip>
          <a:stretch>
            <a:fillRect/>
          </a:stretch>
        </p:blipFill>
        <p:spPr>
          <a:xfrm>
            <a:off x="4743900" y="2301100"/>
            <a:ext cx="4011950" cy="2277050"/>
          </a:xfrm>
          <a:prstGeom prst="rect">
            <a:avLst/>
          </a:prstGeom>
          <a:noFill/>
          <a:ln>
            <a:noFill/>
          </a:ln>
        </p:spPr>
      </p:pic>
      <p:cxnSp>
        <p:nvCxnSpPr>
          <p:cNvPr id="519" name="Google Shape;519;p29"/>
          <p:cNvCxnSpPr/>
          <p:nvPr/>
        </p:nvCxnSpPr>
        <p:spPr>
          <a:xfrm>
            <a:off x="510625" y="2172475"/>
            <a:ext cx="8225100" cy="2400"/>
          </a:xfrm>
          <a:prstGeom prst="straightConnector1">
            <a:avLst/>
          </a:prstGeom>
          <a:noFill/>
          <a:ln w="38100" cap="flat" cmpd="sng">
            <a:solidFill>
              <a:srgbClr val="CCCCCC"/>
            </a:solidFill>
            <a:prstDash val="solid"/>
            <a:round/>
            <a:headEnd type="none" w="med" len="med"/>
            <a:tailEnd type="none" w="med" len="med"/>
          </a:ln>
        </p:spPr>
      </p:cxnSp>
      <p:cxnSp>
        <p:nvCxnSpPr>
          <p:cNvPr id="520" name="Google Shape;520;p29"/>
          <p:cNvCxnSpPr/>
          <p:nvPr/>
        </p:nvCxnSpPr>
        <p:spPr>
          <a:xfrm>
            <a:off x="4784650" y="1461975"/>
            <a:ext cx="9900" cy="3281100"/>
          </a:xfrm>
          <a:prstGeom prst="straightConnector1">
            <a:avLst/>
          </a:prstGeom>
          <a:noFill/>
          <a:ln w="38100" cap="flat" cmpd="sng">
            <a:solidFill>
              <a:srgbClr val="CCCCCC"/>
            </a:solidFill>
            <a:prstDash val="solid"/>
            <a:round/>
            <a:headEnd type="none" w="med" len="med"/>
            <a:tailEnd type="none" w="med" len="med"/>
          </a:ln>
        </p:spPr>
      </p:cxnSp>
      <p:sp>
        <p:nvSpPr>
          <p:cNvPr id="521" name="Google Shape;521;p29"/>
          <p:cNvSpPr txBox="1"/>
          <p:nvPr/>
        </p:nvSpPr>
        <p:spPr>
          <a:xfrm>
            <a:off x="5382725" y="1448044"/>
            <a:ext cx="3027300" cy="59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2900">
                <a:solidFill>
                  <a:srgbClr val="B7B7B7"/>
                </a:solidFill>
              </a:rPr>
              <a:t>Data is in cache</a:t>
            </a:r>
            <a:endParaRPr sz="2900">
              <a:solidFill>
                <a:srgbClr val="B7B7B7"/>
              </a:solidFill>
            </a:endParaRPr>
          </a:p>
        </p:txBody>
      </p:sp>
      <p:sp>
        <p:nvSpPr>
          <p:cNvPr id="522" name="Google Shape;522;p29"/>
          <p:cNvSpPr txBox="1"/>
          <p:nvPr/>
        </p:nvSpPr>
        <p:spPr>
          <a:xfrm>
            <a:off x="981825" y="1483363"/>
            <a:ext cx="3281100" cy="59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2900">
                <a:solidFill>
                  <a:srgbClr val="B7B7B7"/>
                </a:solidFill>
              </a:rPr>
              <a:t>Data isn’t in cache</a:t>
            </a:r>
            <a:endParaRPr sz="2900">
              <a:solidFill>
                <a:srgbClr val="B7B7B7"/>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SDRAM controller</a:t>
            </a:r>
            <a:endParaRPr/>
          </a:p>
        </p:txBody>
      </p:sp>
      <p:sp>
        <p:nvSpPr>
          <p:cNvPr id="528" name="Google Shape;528;p30"/>
          <p:cNvSpPr txBox="1"/>
          <p:nvPr/>
        </p:nvSpPr>
        <p:spPr>
          <a:xfrm>
            <a:off x="314450" y="969700"/>
            <a:ext cx="1963200" cy="39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1800" u="sng">
                <a:solidFill>
                  <a:schemeClr val="dk2"/>
                </a:solidFill>
              </a:rPr>
              <a:t>Our work</a:t>
            </a:r>
            <a:endParaRPr sz="1800" u="sng">
              <a:solidFill>
                <a:schemeClr val="dk2"/>
              </a:solidFill>
            </a:endParaRPr>
          </a:p>
        </p:txBody>
      </p:sp>
      <p:sp>
        <p:nvSpPr>
          <p:cNvPr id="529" name="Google Shape;529;p30"/>
          <p:cNvSpPr txBox="1">
            <a:spLocks noGrp="1"/>
          </p:cNvSpPr>
          <p:nvPr>
            <p:ph type="body" idx="1"/>
          </p:nvPr>
        </p:nvSpPr>
        <p:spPr>
          <a:xfrm>
            <a:off x="602100" y="1367500"/>
            <a:ext cx="8169900" cy="35565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zh-TW"/>
              <a:t>We observe that if this cycle CPU is accessing address “x” then the next cycle CPU </a:t>
            </a:r>
            <a:r>
              <a:rPr lang="zh-TW" u="sng">
                <a:solidFill>
                  <a:srgbClr val="FF0000"/>
                </a:solidFill>
              </a:rPr>
              <a:t>will likely access address “x+4”</a:t>
            </a:r>
            <a:r>
              <a:rPr lang="zh-TW"/>
              <a:t>.</a:t>
            </a:r>
            <a:endParaRPr/>
          </a:p>
          <a:p>
            <a:pPr marL="457200" lvl="0" indent="-342900" algn="l" rtl="0">
              <a:spcBef>
                <a:spcPts val="0"/>
              </a:spcBef>
              <a:spcAft>
                <a:spcPts val="0"/>
              </a:spcAft>
              <a:buSzPts val="1800"/>
              <a:buChar char="●"/>
            </a:pPr>
            <a:r>
              <a:rPr lang="zh-TW"/>
              <a:t>Since it costs 3 cycles from we send a request to SDRAM to we get the data, we need to have at least 2 caches to store the prefetch datas.</a:t>
            </a:r>
            <a:endParaRPr/>
          </a:p>
          <a:p>
            <a:pPr marL="457200" lvl="0" indent="-342900" algn="l" rtl="0">
              <a:spcBef>
                <a:spcPts val="0"/>
              </a:spcBef>
              <a:spcAft>
                <a:spcPts val="0"/>
              </a:spcAft>
              <a:buSzPts val="1800"/>
              <a:buChar char="●"/>
            </a:pPr>
            <a:r>
              <a:rPr lang="zh-TW"/>
              <a:t>Therefore, </a:t>
            </a:r>
            <a:r>
              <a:rPr lang="zh-TW" u="sng">
                <a:solidFill>
                  <a:srgbClr val="FF0000"/>
                </a:solidFill>
              </a:rPr>
              <a:t>we use 2 caches</a:t>
            </a:r>
            <a:r>
              <a:rPr lang="zh-TW"/>
              <a:t> where cache n (n = 0, 1) saves the data whose addr[2] == n, and every time we send back a data of address “x” to arbiter we will immediately </a:t>
            </a:r>
            <a:r>
              <a:rPr lang="zh-TW" u="sng">
                <a:solidFill>
                  <a:srgbClr val="FF0000"/>
                </a:solidFill>
              </a:rPr>
              <a:t>go prefetch the data of address “x+8”</a:t>
            </a:r>
            <a:r>
              <a:rPr lang="zh-TW"/>
              <a:t> and save it in the corresponding cache.</a:t>
            </a:r>
            <a:endParaRPr/>
          </a:p>
          <a:p>
            <a:pPr marL="457200" lvl="0" indent="-342900" algn="l" rtl="0">
              <a:spcBef>
                <a:spcPts val="0"/>
              </a:spcBef>
              <a:spcAft>
                <a:spcPts val="0"/>
              </a:spcAft>
              <a:buSzPts val="1800"/>
              <a:buChar char="●"/>
            </a:pPr>
            <a:r>
              <a:rPr lang="zh-TW"/>
              <a:t>At the best situation (we’ve guessed the prefetch address correctly), the latency of accessing a data from SDRAM will be shortened to </a:t>
            </a:r>
            <a:r>
              <a:rPr lang="zh-TW" u="sng">
                <a:solidFill>
                  <a:srgbClr val="FF0000"/>
                </a:solidFill>
              </a:rPr>
              <a:t>2 CYCLES</a:t>
            </a:r>
            <a:r>
              <a:rPr lang="zh-TW"/>
              <a: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Simulation</a:t>
            </a:r>
            <a:endParaRPr/>
          </a:p>
        </p:txBody>
      </p:sp>
      <p:sp>
        <p:nvSpPr>
          <p:cNvPr id="535" name="Google Shape;535;p31"/>
          <p:cNvSpPr txBox="1">
            <a:spLocks noGrp="1"/>
          </p:cNvSpPr>
          <p:nvPr>
            <p:ph type="body" idx="1"/>
          </p:nvPr>
        </p:nvSpPr>
        <p:spPr>
          <a:xfrm>
            <a:off x="602100" y="1017725"/>
            <a:ext cx="8169900" cy="35565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zh-TW"/>
              <a:t>FIR + MM + QSORT</a:t>
            </a:r>
            <a:endParaRPr/>
          </a:p>
          <a:p>
            <a:pPr marL="457200" lvl="0" indent="-342900" algn="l" rtl="0">
              <a:spcBef>
                <a:spcPts val="0"/>
              </a:spcBef>
              <a:spcAft>
                <a:spcPts val="0"/>
              </a:spcAft>
              <a:buSzPts val="1800"/>
              <a:buChar char="●"/>
            </a:pPr>
            <a:r>
              <a:rPr lang="zh-TW"/>
              <a:t>Compile optimization: O3</a:t>
            </a:r>
            <a:endParaRPr/>
          </a:p>
          <a:p>
            <a:pPr marL="457200" lvl="0" indent="-342900" algn="l" rtl="0">
              <a:spcBef>
                <a:spcPts val="0"/>
              </a:spcBef>
              <a:spcAft>
                <a:spcPts val="0"/>
              </a:spcAft>
              <a:buSzPts val="1800"/>
              <a:buChar char="●"/>
            </a:pPr>
            <a:r>
              <a:rPr lang="zh-TW"/>
              <a:t>mprj == AB00_0000</a:t>
            </a:r>
            <a:endParaRPr/>
          </a:p>
          <a:p>
            <a:pPr marL="914400" lvl="1" indent="-317500" algn="l" rtl="0">
              <a:spcBef>
                <a:spcPts val="0"/>
              </a:spcBef>
              <a:spcAft>
                <a:spcPts val="0"/>
              </a:spcAft>
              <a:buSzPts val="1400"/>
              <a:buChar char="○"/>
            </a:pPr>
            <a:r>
              <a:rPr lang="zh-TW"/>
              <a:t>Calculation start</a:t>
            </a:r>
            <a:endParaRPr/>
          </a:p>
          <a:p>
            <a:pPr marL="457200" lvl="0" indent="-342900" algn="l" rtl="0">
              <a:spcBef>
                <a:spcPts val="0"/>
              </a:spcBef>
              <a:spcAft>
                <a:spcPts val="0"/>
              </a:spcAft>
              <a:buSzPts val="1800"/>
              <a:buChar char="●"/>
            </a:pPr>
            <a:r>
              <a:rPr lang="zh-TW"/>
              <a:t>mprj == AB10_0000</a:t>
            </a:r>
            <a:endParaRPr/>
          </a:p>
          <a:p>
            <a:pPr marL="914400" lvl="1" indent="-317500" algn="l" rtl="0">
              <a:spcBef>
                <a:spcPts val="0"/>
              </a:spcBef>
              <a:spcAft>
                <a:spcPts val="0"/>
              </a:spcAft>
              <a:buSzPts val="1400"/>
              <a:buChar char="○"/>
            </a:pPr>
            <a:r>
              <a:rPr lang="zh-TW"/>
              <a:t>Calculation finish</a:t>
            </a:r>
            <a:endParaRPr/>
          </a:p>
        </p:txBody>
      </p:sp>
      <p:pic>
        <p:nvPicPr>
          <p:cNvPr id="536" name="Google Shape;536;p31"/>
          <p:cNvPicPr preferRelativeResize="0"/>
          <p:nvPr/>
        </p:nvPicPr>
        <p:blipFill rotWithShape="1">
          <a:blip r:embed="rId3">
            <a:alphaModFix/>
          </a:blip>
          <a:srcRect r="53051"/>
          <a:stretch/>
        </p:blipFill>
        <p:spPr>
          <a:xfrm>
            <a:off x="765975" y="3326175"/>
            <a:ext cx="2709874" cy="723900"/>
          </a:xfrm>
          <a:prstGeom prst="rect">
            <a:avLst/>
          </a:prstGeom>
          <a:noFill/>
          <a:ln>
            <a:noFill/>
          </a:ln>
        </p:spPr>
      </p:pic>
      <p:pic>
        <p:nvPicPr>
          <p:cNvPr id="537" name="Google Shape;537;p31"/>
          <p:cNvPicPr preferRelativeResize="0"/>
          <p:nvPr/>
        </p:nvPicPr>
        <p:blipFill>
          <a:blip r:embed="rId4">
            <a:alphaModFix/>
          </a:blip>
          <a:stretch>
            <a:fillRect/>
          </a:stretch>
        </p:blipFill>
        <p:spPr>
          <a:xfrm>
            <a:off x="4073708" y="0"/>
            <a:ext cx="2397983" cy="5143499"/>
          </a:xfrm>
          <a:prstGeom prst="rect">
            <a:avLst/>
          </a:prstGeom>
          <a:noFill/>
          <a:ln>
            <a:noFill/>
          </a:ln>
        </p:spPr>
      </p:pic>
      <p:pic>
        <p:nvPicPr>
          <p:cNvPr id="538" name="Google Shape;538;p31"/>
          <p:cNvPicPr preferRelativeResize="0"/>
          <p:nvPr/>
        </p:nvPicPr>
        <p:blipFill>
          <a:blip r:embed="rId5">
            <a:alphaModFix/>
          </a:blip>
          <a:stretch>
            <a:fillRect/>
          </a:stretch>
        </p:blipFill>
        <p:spPr>
          <a:xfrm>
            <a:off x="6618909" y="0"/>
            <a:ext cx="1592731"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Block Diagram</a:t>
            </a:r>
            <a:endParaRPr/>
          </a:p>
        </p:txBody>
      </p:sp>
      <p:pic>
        <p:nvPicPr>
          <p:cNvPr id="62" name="Google Shape;62;p14"/>
          <p:cNvPicPr preferRelativeResize="0"/>
          <p:nvPr/>
        </p:nvPicPr>
        <p:blipFill rotWithShape="1">
          <a:blip r:embed="rId3">
            <a:alphaModFix/>
          </a:blip>
          <a:srcRect l="3897" t="4725" r="4619" b="4215"/>
          <a:stretch/>
        </p:blipFill>
        <p:spPr>
          <a:xfrm>
            <a:off x="2690875" y="297325"/>
            <a:ext cx="4762826" cy="455977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Result (Hardware)</a:t>
            </a:r>
            <a:endParaRPr/>
          </a:p>
        </p:txBody>
      </p:sp>
      <p:sp>
        <p:nvSpPr>
          <p:cNvPr id="544" name="Google Shape;544;p32"/>
          <p:cNvSpPr txBox="1"/>
          <p:nvPr/>
        </p:nvSpPr>
        <p:spPr>
          <a:xfrm>
            <a:off x="1106850" y="1387200"/>
            <a:ext cx="6854400" cy="1034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zh-TW">
                <a:solidFill>
                  <a:schemeClr val="dk2"/>
                </a:solidFill>
              </a:rPr>
              <a:t>(1) Setup: 2.93 ms</a:t>
            </a:r>
            <a:endParaRPr>
              <a:solidFill>
                <a:schemeClr val="dk2"/>
              </a:solidFill>
            </a:endParaRPr>
          </a:p>
          <a:p>
            <a:pPr marL="0" lvl="0" indent="0" algn="l" rtl="0">
              <a:lnSpc>
                <a:spcPct val="115000"/>
              </a:lnSpc>
              <a:spcBef>
                <a:spcPts val="0"/>
              </a:spcBef>
              <a:spcAft>
                <a:spcPts val="0"/>
              </a:spcAft>
              <a:buNone/>
            </a:pPr>
            <a:r>
              <a:rPr lang="zh-TW">
                <a:solidFill>
                  <a:schemeClr val="dk2"/>
                </a:solidFill>
              </a:rPr>
              <a:t>(2) Calculation: 4.81(fir) - 0.98(uart) + 2.95(mm) - 0.97(uart) + 0.77(qs) = 6.58ms</a:t>
            </a:r>
            <a:endParaRPr>
              <a:solidFill>
                <a:schemeClr val="dk2"/>
              </a:solidFill>
            </a:endParaRPr>
          </a:p>
          <a:p>
            <a:pPr marL="0" lvl="0" indent="0" algn="l" rtl="0">
              <a:lnSpc>
                <a:spcPct val="115000"/>
              </a:lnSpc>
              <a:spcBef>
                <a:spcPts val="0"/>
              </a:spcBef>
              <a:spcAft>
                <a:spcPts val="0"/>
              </a:spcAft>
              <a:buNone/>
            </a:pPr>
            <a:r>
              <a:rPr lang="zh-TW">
                <a:solidFill>
                  <a:schemeClr val="dk2"/>
                </a:solidFill>
              </a:rPr>
              <a:t>(3) Check answer: 0.68(fir) + 0.24(mm) + 0.62(qs) = 1.54</a:t>
            </a:r>
            <a:endParaRPr>
              <a:solidFill>
                <a:schemeClr val="dk2"/>
              </a:solidFill>
            </a:endParaRPr>
          </a:p>
        </p:txBody>
      </p:sp>
      <p:sp>
        <p:nvSpPr>
          <p:cNvPr id="545" name="Google Shape;545;p32"/>
          <p:cNvSpPr txBox="1"/>
          <p:nvPr/>
        </p:nvSpPr>
        <p:spPr>
          <a:xfrm>
            <a:off x="847050" y="1017725"/>
            <a:ext cx="1963200" cy="39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1800" u="sng">
                <a:solidFill>
                  <a:schemeClr val="dk2"/>
                </a:solidFill>
              </a:rPr>
              <a:t>Original (Lab6)</a:t>
            </a:r>
            <a:endParaRPr sz="1800" u="sng">
              <a:solidFill>
                <a:schemeClr val="dk2"/>
              </a:solidFill>
            </a:endParaRPr>
          </a:p>
        </p:txBody>
      </p:sp>
      <p:sp>
        <p:nvSpPr>
          <p:cNvPr id="546" name="Google Shape;546;p32"/>
          <p:cNvSpPr txBox="1"/>
          <p:nvPr/>
        </p:nvSpPr>
        <p:spPr>
          <a:xfrm>
            <a:off x="847050" y="2192775"/>
            <a:ext cx="1963200" cy="39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1800" u="sng">
                <a:solidFill>
                  <a:schemeClr val="dk2"/>
                </a:solidFill>
              </a:rPr>
              <a:t>Our work</a:t>
            </a:r>
            <a:endParaRPr sz="1800" u="sng">
              <a:solidFill>
                <a:schemeClr val="dk2"/>
              </a:solidFill>
            </a:endParaRPr>
          </a:p>
        </p:txBody>
      </p:sp>
      <p:sp>
        <p:nvSpPr>
          <p:cNvPr id="547" name="Google Shape;547;p32"/>
          <p:cNvSpPr txBox="1"/>
          <p:nvPr/>
        </p:nvSpPr>
        <p:spPr>
          <a:xfrm>
            <a:off x="1106850" y="2559225"/>
            <a:ext cx="6854400" cy="930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zh-TW">
                <a:solidFill>
                  <a:schemeClr val="dk2"/>
                </a:solidFill>
              </a:rPr>
              <a:t>(1) Setup: 1.46ms</a:t>
            </a:r>
            <a:endParaRPr>
              <a:solidFill>
                <a:schemeClr val="dk2"/>
              </a:solidFill>
            </a:endParaRPr>
          </a:p>
          <a:p>
            <a:pPr marL="0" lvl="0" indent="0" algn="l" rtl="0">
              <a:lnSpc>
                <a:spcPct val="115000"/>
              </a:lnSpc>
              <a:spcBef>
                <a:spcPts val="0"/>
              </a:spcBef>
              <a:spcAft>
                <a:spcPts val="0"/>
              </a:spcAft>
              <a:buNone/>
            </a:pPr>
            <a:r>
              <a:rPr lang="zh-TW">
                <a:solidFill>
                  <a:schemeClr val="dk2"/>
                </a:solidFill>
              </a:rPr>
              <a:t>(2) Calculation: 0.07ms</a:t>
            </a:r>
            <a:endParaRPr>
              <a:solidFill>
                <a:schemeClr val="dk2"/>
              </a:solidFill>
            </a:endParaRPr>
          </a:p>
          <a:p>
            <a:pPr marL="0" lvl="0" indent="0" algn="l" rtl="0">
              <a:lnSpc>
                <a:spcPct val="115000"/>
              </a:lnSpc>
              <a:spcBef>
                <a:spcPts val="0"/>
              </a:spcBef>
              <a:spcAft>
                <a:spcPts val="0"/>
              </a:spcAft>
              <a:buNone/>
            </a:pPr>
            <a:r>
              <a:rPr lang="zh-TW">
                <a:solidFill>
                  <a:schemeClr val="dk2"/>
                </a:solidFill>
              </a:rPr>
              <a:t>(3) Check answer: 0.12 ms</a:t>
            </a:r>
            <a:endParaRPr>
              <a:solidFill>
                <a:schemeClr val="dk2"/>
              </a:solidFill>
            </a:endParaRPr>
          </a:p>
          <a:p>
            <a:pPr marL="0" lvl="0" indent="0" algn="l" rtl="0">
              <a:lnSpc>
                <a:spcPct val="115000"/>
              </a:lnSpc>
              <a:spcBef>
                <a:spcPts val="0"/>
              </a:spcBef>
              <a:spcAft>
                <a:spcPts val="0"/>
              </a:spcAft>
              <a:buNone/>
            </a:pPr>
            <a:endParaRPr>
              <a:solidFill>
                <a:schemeClr val="dk2"/>
              </a:solidFill>
            </a:endParaRPr>
          </a:p>
        </p:txBody>
      </p:sp>
      <p:sp>
        <p:nvSpPr>
          <p:cNvPr id="548" name="Google Shape;548;p32"/>
          <p:cNvSpPr txBox="1"/>
          <p:nvPr/>
        </p:nvSpPr>
        <p:spPr>
          <a:xfrm>
            <a:off x="842900" y="3444025"/>
            <a:ext cx="6854400" cy="647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zh-TW" sz="1800" b="1">
                <a:solidFill>
                  <a:schemeClr val="dk2"/>
                </a:solidFill>
              </a:rPr>
              <a:t>Calculation improvement: 9300%</a:t>
            </a:r>
            <a:endParaRPr sz="1800" b="1">
              <a:solidFill>
                <a:schemeClr val="dk2"/>
              </a:solidFill>
            </a:endParaRPr>
          </a:p>
          <a:p>
            <a:pPr marL="0" lvl="0" indent="0" algn="l" rtl="0">
              <a:lnSpc>
                <a:spcPct val="115000"/>
              </a:lnSpc>
              <a:spcBef>
                <a:spcPts val="0"/>
              </a:spcBef>
              <a:spcAft>
                <a:spcPts val="0"/>
              </a:spcAft>
              <a:buNone/>
            </a:pPr>
            <a:r>
              <a:rPr lang="zh-TW" sz="1800" b="1">
                <a:solidFill>
                  <a:schemeClr val="dk2"/>
                </a:solidFill>
              </a:rPr>
              <a:t>Calculation cycle: 2800 </a:t>
            </a:r>
            <a:endParaRPr sz="1500" b="1">
              <a:solidFill>
                <a:schemeClr val="dk2"/>
              </a:solidFill>
            </a:endParaRPr>
          </a:p>
        </p:txBody>
      </p:sp>
      <p:sp>
        <p:nvSpPr>
          <p:cNvPr id="549" name="Google Shape;549;p32"/>
          <p:cNvSpPr txBox="1"/>
          <p:nvPr/>
        </p:nvSpPr>
        <p:spPr>
          <a:xfrm>
            <a:off x="3683300" y="4200650"/>
            <a:ext cx="1173600" cy="39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
        <p:nvSpPr>
          <p:cNvPr id="550" name="Google Shape;550;p32"/>
          <p:cNvSpPr txBox="1"/>
          <p:nvPr/>
        </p:nvSpPr>
        <p:spPr>
          <a:xfrm>
            <a:off x="1144800" y="4113200"/>
            <a:ext cx="68544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1200">
                <a:solidFill>
                  <a:schemeClr val="dk2"/>
                </a:solidFill>
              </a:rPr>
              <a:t>(including sending FIR coefficients, sending DMA configurations, DMA transporting data from SDRAM, calculation of 3 functions, and DMA sending back data to SDRAM)</a:t>
            </a:r>
            <a:endParaRPr sz="1800">
              <a:solidFill>
                <a:schemeClr val="dk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Result (UART)</a:t>
            </a:r>
            <a:endParaRPr/>
          </a:p>
        </p:txBody>
      </p:sp>
      <p:sp>
        <p:nvSpPr>
          <p:cNvPr id="556" name="Google Shape;556;p33"/>
          <p:cNvSpPr txBox="1"/>
          <p:nvPr/>
        </p:nvSpPr>
        <p:spPr>
          <a:xfrm>
            <a:off x="574250" y="1339175"/>
            <a:ext cx="6854400" cy="647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zh-TW">
                <a:solidFill>
                  <a:schemeClr val="dk2"/>
                </a:solidFill>
              </a:rPr>
              <a:t>(1) interrupts to trigger ISR : 1   </a:t>
            </a:r>
            <a:endParaRPr>
              <a:solidFill>
                <a:schemeClr val="dk2"/>
              </a:solidFill>
            </a:endParaRPr>
          </a:p>
          <a:p>
            <a:pPr marL="0" lvl="0" indent="0" algn="l" rtl="0">
              <a:lnSpc>
                <a:spcPct val="115000"/>
              </a:lnSpc>
              <a:spcBef>
                <a:spcPts val="0"/>
              </a:spcBef>
              <a:spcAft>
                <a:spcPts val="0"/>
              </a:spcAft>
              <a:buNone/>
            </a:pPr>
            <a:r>
              <a:rPr lang="zh-TW">
                <a:solidFill>
                  <a:schemeClr val="dk2"/>
                </a:solidFill>
              </a:rPr>
              <a:t>(2) time spent in one ISR : 0.9 (ms) = 36000 (cycles)</a:t>
            </a:r>
            <a:endParaRPr>
              <a:solidFill>
                <a:schemeClr val="dk2"/>
              </a:solidFill>
            </a:endParaRPr>
          </a:p>
        </p:txBody>
      </p:sp>
      <p:sp>
        <p:nvSpPr>
          <p:cNvPr id="557" name="Google Shape;557;p33"/>
          <p:cNvSpPr txBox="1"/>
          <p:nvPr/>
        </p:nvSpPr>
        <p:spPr>
          <a:xfrm>
            <a:off x="314450" y="969700"/>
            <a:ext cx="1963200" cy="39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1800" u="sng">
                <a:solidFill>
                  <a:schemeClr val="dk2"/>
                </a:solidFill>
              </a:rPr>
              <a:t>Original</a:t>
            </a:r>
            <a:endParaRPr sz="1800" u="sng">
              <a:solidFill>
                <a:schemeClr val="dk2"/>
              </a:solidFill>
            </a:endParaRPr>
          </a:p>
        </p:txBody>
      </p:sp>
      <p:sp>
        <p:nvSpPr>
          <p:cNvPr id="558" name="Google Shape;558;p33"/>
          <p:cNvSpPr txBox="1"/>
          <p:nvPr/>
        </p:nvSpPr>
        <p:spPr>
          <a:xfrm>
            <a:off x="314450" y="1881750"/>
            <a:ext cx="1963200" cy="39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1800" u="sng">
                <a:solidFill>
                  <a:schemeClr val="dk2"/>
                </a:solidFill>
              </a:rPr>
              <a:t>Our work</a:t>
            </a:r>
            <a:endParaRPr sz="1800" u="sng">
              <a:solidFill>
                <a:schemeClr val="dk2"/>
              </a:solidFill>
            </a:endParaRPr>
          </a:p>
        </p:txBody>
      </p:sp>
      <p:sp>
        <p:nvSpPr>
          <p:cNvPr id="559" name="Google Shape;559;p33"/>
          <p:cNvSpPr txBox="1"/>
          <p:nvPr/>
        </p:nvSpPr>
        <p:spPr>
          <a:xfrm>
            <a:off x="574250" y="2248200"/>
            <a:ext cx="6854400" cy="647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zh-TW">
                <a:solidFill>
                  <a:schemeClr val="dk2"/>
                </a:solidFill>
              </a:rPr>
              <a:t>(1) interrupts to trigger ISR : n   </a:t>
            </a:r>
            <a:endParaRPr>
              <a:solidFill>
                <a:schemeClr val="dk2"/>
              </a:solidFill>
            </a:endParaRPr>
          </a:p>
          <a:p>
            <a:pPr marL="0" lvl="0" indent="0" algn="l" rtl="0">
              <a:lnSpc>
                <a:spcPct val="115000"/>
              </a:lnSpc>
              <a:spcBef>
                <a:spcPts val="0"/>
              </a:spcBef>
              <a:spcAft>
                <a:spcPts val="0"/>
              </a:spcAft>
              <a:buNone/>
            </a:pPr>
            <a:r>
              <a:rPr lang="zh-TW">
                <a:solidFill>
                  <a:schemeClr val="dk2"/>
                </a:solidFill>
              </a:rPr>
              <a:t>(2) time spent in one ISR : </a:t>
            </a:r>
            <a:endParaRPr>
              <a:solidFill>
                <a:schemeClr val="dk2"/>
              </a:solidFill>
            </a:endParaRPr>
          </a:p>
        </p:txBody>
      </p:sp>
      <p:graphicFrame>
        <p:nvGraphicFramePr>
          <p:cNvPr id="560" name="Google Shape;560;p33"/>
          <p:cNvGraphicFramePr/>
          <p:nvPr/>
        </p:nvGraphicFramePr>
        <p:xfrm>
          <a:off x="960125" y="2861225"/>
          <a:ext cx="3955100" cy="1981050"/>
        </p:xfrm>
        <a:graphic>
          <a:graphicData uri="http://schemas.openxmlformats.org/drawingml/2006/table">
            <a:tbl>
              <a:tblPr>
                <a:noFill/>
                <a:tableStyleId>{380C85D5-E451-45A3-BC20-CFE82CF06DA1}</a:tableStyleId>
              </a:tblPr>
              <a:tblGrid>
                <a:gridCol w="394400">
                  <a:extLst>
                    <a:ext uri="{9D8B030D-6E8A-4147-A177-3AD203B41FA5}">
                      <a16:colId xmlns:a16="http://schemas.microsoft.com/office/drawing/2014/main" val="20000"/>
                    </a:ext>
                  </a:extLst>
                </a:gridCol>
                <a:gridCol w="1067675">
                  <a:extLst>
                    <a:ext uri="{9D8B030D-6E8A-4147-A177-3AD203B41FA5}">
                      <a16:colId xmlns:a16="http://schemas.microsoft.com/office/drawing/2014/main" val="20001"/>
                    </a:ext>
                  </a:extLst>
                </a:gridCol>
                <a:gridCol w="1101750">
                  <a:extLst>
                    <a:ext uri="{9D8B030D-6E8A-4147-A177-3AD203B41FA5}">
                      <a16:colId xmlns:a16="http://schemas.microsoft.com/office/drawing/2014/main" val="20002"/>
                    </a:ext>
                  </a:extLst>
                </a:gridCol>
                <a:gridCol w="1391275">
                  <a:extLst>
                    <a:ext uri="{9D8B030D-6E8A-4147-A177-3AD203B41FA5}">
                      <a16:colId xmlns:a16="http://schemas.microsoft.com/office/drawing/2014/main" val="20003"/>
                    </a:ext>
                  </a:extLst>
                </a:gridCol>
              </a:tblGrid>
              <a:tr h="381000">
                <a:tc>
                  <a:txBody>
                    <a:bodyPr/>
                    <a:lstStyle/>
                    <a:p>
                      <a:pPr marL="0" lvl="0" indent="0" algn="ctr" rtl="0">
                        <a:spcBef>
                          <a:spcPts val="0"/>
                        </a:spcBef>
                        <a:spcAft>
                          <a:spcPts val="0"/>
                        </a:spcAft>
                        <a:buNone/>
                      </a:pPr>
                      <a:r>
                        <a:rPr lang="zh-TW"/>
                        <a:t>n</a:t>
                      </a:r>
                      <a:endParaRPr/>
                    </a:p>
                  </a:txBody>
                  <a:tcPr marL="91425" marR="91425" marT="91425" marB="91425"/>
                </a:tc>
                <a:tc>
                  <a:txBody>
                    <a:bodyPr/>
                    <a:lstStyle/>
                    <a:p>
                      <a:pPr marL="0" lvl="0" indent="0" algn="ctr" rtl="0">
                        <a:spcBef>
                          <a:spcPts val="0"/>
                        </a:spcBef>
                        <a:spcAft>
                          <a:spcPts val="0"/>
                        </a:spcAft>
                        <a:buNone/>
                      </a:pPr>
                      <a:r>
                        <a:rPr lang="zh-TW"/>
                        <a:t>time</a:t>
                      </a:r>
                      <a:endParaRPr/>
                    </a:p>
                  </a:txBody>
                  <a:tcPr marL="91425" marR="91425" marT="91425" marB="91425"/>
                </a:tc>
                <a:tc>
                  <a:txBody>
                    <a:bodyPr/>
                    <a:lstStyle/>
                    <a:p>
                      <a:pPr marL="0" lvl="0" indent="0" algn="ctr" rtl="0">
                        <a:spcBef>
                          <a:spcPts val="0"/>
                        </a:spcBef>
                        <a:spcAft>
                          <a:spcPts val="0"/>
                        </a:spcAft>
                        <a:buNone/>
                      </a:pPr>
                      <a:r>
                        <a:rPr lang="zh-TW"/>
                        <a:t>cycle</a:t>
                      </a:r>
                      <a:endParaRPr/>
                    </a:p>
                  </a:txBody>
                  <a:tcPr marL="91425" marR="91425" marT="91425" marB="91425"/>
                </a:tc>
                <a:tc>
                  <a:txBody>
                    <a:bodyPr/>
                    <a:lstStyle/>
                    <a:p>
                      <a:pPr marL="0" lvl="0" indent="0" algn="ctr" rtl="0">
                        <a:spcBef>
                          <a:spcPts val="0"/>
                        </a:spcBef>
                        <a:spcAft>
                          <a:spcPts val="0"/>
                        </a:spcAft>
                        <a:buNone/>
                      </a:pPr>
                      <a:r>
                        <a:rPr lang="zh-TW"/>
                        <a:t>cycle / interrupt</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zh-TW"/>
                        <a:t>2</a:t>
                      </a:r>
                      <a:endParaRPr/>
                    </a:p>
                  </a:txBody>
                  <a:tcPr marL="91425" marR="91425" marT="91425" marB="91425"/>
                </a:tc>
                <a:tc>
                  <a:txBody>
                    <a:bodyPr/>
                    <a:lstStyle/>
                    <a:p>
                      <a:pPr marL="0" lvl="0" indent="0" algn="ctr" rtl="0">
                        <a:spcBef>
                          <a:spcPts val="0"/>
                        </a:spcBef>
                        <a:spcAft>
                          <a:spcPts val="0"/>
                        </a:spcAft>
                        <a:buNone/>
                      </a:pPr>
                      <a:r>
                        <a:rPr lang="zh-TW">
                          <a:solidFill>
                            <a:schemeClr val="dk1"/>
                          </a:solidFill>
                        </a:rPr>
                        <a:t>0.48 (ms)</a:t>
                      </a:r>
                      <a:endParaRPr/>
                    </a:p>
                  </a:txBody>
                  <a:tcPr marL="91425" marR="91425" marT="91425" marB="91425"/>
                </a:tc>
                <a:tc>
                  <a:txBody>
                    <a:bodyPr/>
                    <a:lstStyle/>
                    <a:p>
                      <a:pPr marL="0" lvl="0" indent="0" algn="ctr" rtl="0">
                        <a:spcBef>
                          <a:spcPts val="0"/>
                        </a:spcBef>
                        <a:spcAft>
                          <a:spcPts val="0"/>
                        </a:spcAft>
                        <a:buNone/>
                      </a:pPr>
                      <a:r>
                        <a:rPr lang="zh-TW"/>
                        <a:t>19200 </a:t>
                      </a:r>
                      <a:endParaRPr/>
                    </a:p>
                  </a:txBody>
                  <a:tcPr marL="91425" marR="91425" marT="91425" marB="91425"/>
                </a:tc>
                <a:tc>
                  <a:txBody>
                    <a:bodyPr/>
                    <a:lstStyle/>
                    <a:p>
                      <a:pPr marL="0" lvl="0" indent="0" algn="ctr" rtl="0">
                        <a:spcBef>
                          <a:spcPts val="0"/>
                        </a:spcBef>
                        <a:spcAft>
                          <a:spcPts val="0"/>
                        </a:spcAft>
                        <a:buNone/>
                      </a:pPr>
                      <a:r>
                        <a:rPr lang="zh-TW"/>
                        <a:t>9600</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zh-TW"/>
                        <a:t>3</a:t>
                      </a:r>
                      <a:endParaRPr/>
                    </a:p>
                  </a:txBody>
                  <a:tcPr marL="91425" marR="91425" marT="91425" marB="91425"/>
                </a:tc>
                <a:tc>
                  <a:txBody>
                    <a:bodyPr/>
                    <a:lstStyle/>
                    <a:p>
                      <a:pPr marL="0" lvl="0" indent="0" algn="ctr" rtl="0">
                        <a:spcBef>
                          <a:spcPts val="0"/>
                        </a:spcBef>
                        <a:spcAft>
                          <a:spcPts val="0"/>
                        </a:spcAft>
                        <a:buNone/>
                      </a:pPr>
                      <a:r>
                        <a:rPr lang="zh-TW"/>
                        <a:t>0.60 (ms)</a:t>
                      </a:r>
                      <a:endParaRPr/>
                    </a:p>
                  </a:txBody>
                  <a:tcPr marL="91425" marR="91425" marT="91425" marB="91425"/>
                </a:tc>
                <a:tc>
                  <a:txBody>
                    <a:bodyPr/>
                    <a:lstStyle/>
                    <a:p>
                      <a:pPr marL="0" lvl="0" indent="0" algn="ctr" rtl="0">
                        <a:spcBef>
                          <a:spcPts val="0"/>
                        </a:spcBef>
                        <a:spcAft>
                          <a:spcPts val="0"/>
                        </a:spcAft>
                        <a:buNone/>
                      </a:pPr>
                      <a:r>
                        <a:rPr lang="zh-TW"/>
                        <a:t>24000</a:t>
                      </a:r>
                      <a:endParaRPr/>
                    </a:p>
                  </a:txBody>
                  <a:tcPr marL="91425" marR="91425" marT="91425" marB="91425"/>
                </a:tc>
                <a:tc>
                  <a:txBody>
                    <a:bodyPr/>
                    <a:lstStyle/>
                    <a:p>
                      <a:pPr marL="0" lvl="0" indent="0" algn="ctr" rtl="0">
                        <a:spcBef>
                          <a:spcPts val="0"/>
                        </a:spcBef>
                        <a:spcAft>
                          <a:spcPts val="0"/>
                        </a:spcAft>
                        <a:buNone/>
                      </a:pPr>
                      <a:r>
                        <a:rPr lang="zh-TW"/>
                        <a:t>8000</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zh-TW"/>
                        <a:t>4</a:t>
                      </a:r>
                      <a:endParaRPr/>
                    </a:p>
                  </a:txBody>
                  <a:tcPr marL="91425" marR="91425" marT="91425" marB="91425"/>
                </a:tc>
                <a:tc>
                  <a:txBody>
                    <a:bodyPr/>
                    <a:lstStyle/>
                    <a:p>
                      <a:pPr marL="0" lvl="0" indent="0" algn="ctr" rtl="0">
                        <a:spcBef>
                          <a:spcPts val="0"/>
                        </a:spcBef>
                        <a:spcAft>
                          <a:spcPts val="0"/>
                        </a:spcAft>
                        <a:buNone/>
                      </a:pPr>
                      <a:r>
                        <a:rPr lang="zh-TW"/>
                        <a:t>0.72 (ms)</a:t>
                      </a:r>
                      <a:endParaRPr/>
                    </a:p>
                  </a:txBody>
                  <a:tcPr marL="91425" marR="91425" marT="91425" marB="91425"/>
                </a:tc>
                <a:tc>
                  <a:txBody>
                    <a:bodyPr/>
                    <a:lstStyle/>
                    <a:p>
                      <a:pPr marL="0" lvl="0" indent="0" algn="ctr" rtl="0">
                        <a:spcBef>
                          <a:spcPts val="0"/>
                        </a:spcBef>
                        <a:spcAft>
                          <a:spcPts val="0"/>
                        </a:spcAft>
                        <a:buNone/>
                      </a:pPr>
                      <a:r>
                        <a:rPr lang="zh-TW"/>
                        <a:t>28800</a:t>
                      </a:r>
                      <a:endParaRPr/>
                    </a:p>
                  </a:txBody>
                  <a:tcPr marL="91425" marR="91425" marT="91425" marB="91425"/>
                </a:tc>
                <a:tc>
                  <a:txBody>
                    <a:bodyPr/>
                    <a:lstStyle/>
                    <a:p>
                      <a:pPr marL="0" lvl="0" indent="0" algn="ctr" rtl="0">
                        <a:spcBef>
                          <a:spcPts val="0"/>
                        </a:spcBef>
                        <a:spcAft>
                          <a:spcPts val="0"/>
                        </a:spcAft>
                        <a:buNone/>
                      </a:pPr>
                      <a:r>
                        <a:rPr lang="zh-TW"/>
                        <a:t>7200</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zh-TW"/>
                        <a:t>5</a:t>
                      </a:r>
                      <a:endParaRPr/>
                    </a:p>
                  </a:txBody>
                  <a:tcPr marL="91425" marR="91425" marT="91425" marB="91425"/>
                </a:tc>
                <a:tc>
                  <a:txBody>
                    <a:bodyPr/>
                    <a:lstStyle/>
                    <a:p>
                      <a:pPr marL="0" lvl="0" indent="0" algn="ctr" rtl="0">
                        <a:spcBef>
                          <a:spcPts val="0"/>
                        </a:spcBef>
                        <a:spcAft>
                          <a:spcPts val="0"/>
                        </a:spcAft>
                        <a:buNone/>
                      </a:pPr>
                      <a:r>
                        <a:rPr lang="zh-TW"/>
                        <a:t>0.85 (ms)</a:t>
                      </a:r>
                      <a:endParaRPr/>
                    </a:p>
                  </a:txBody>
                  <a:tcPr marL="91425" marR="91425" marT="91425" marB="91425"/>
                </a:tc>
                <a:tc>
                  <a:txBody>
                    <a:bodyPr/>
                    <a:lstStyle/>
                    <a:p>
                      <a:pPr marL="0" lvl="0" indent="0" algn="ctr" rtl="0">
                        <a:spcBef>
                          <a:spcPts val="0"/>
                        </a:spcBef>
                        <a:spcAft>
                          <a:spcPts val="0"/>
                        </a:spcAft>
                        <a:buNone/>
                      </a:pPr>
                      <a:r>
                        <a:rPr lang="zh-TW"/>
                        <a:t>34000</a:t>
                      </a:r>
                      <a:endParaRPr/>
                    </a:p>
                  </a:txBody>
                  <a:tcPr marL="91425" marR="91425" marT="91425" marB="91425"/>
                </a:tc>
                <a:tc>
                  <a:txBody>
                    <a:bodyPr/>
                    <a:lstStyle/>
                    <a:p>
                      <a:pPr marL="0" lvl="0" indent="0" algn="ctr" rtl="0">
                        <a:spcBef>
                          <a:spcPts val="0"/>
                        </a:spcBef>
                        <a:spcAft>
                          <a:spcPts val="0"/>
                        </a:spcAft>
                        <a:buNone/>
                      </a:pPr>
                      <a:r>
                        <a:rPr lang="zh-TW"/>
                        <a:t>6800</a:t>
                      </a:r>
                      <a:endParaRPr/>
                    </a:p>
                  </a:txBody>
                  <a:tcPr marL="91425" marR="91425" marT="91425" marB="91425"/>
                </a:tc>
                <a:extLst>
                  <a:ext uri="{0D108BD9-81ED-4DB2-BD59-A6C34878D82A}">
                    <a16:rowId xmlns:a16="http://schemas.microsoft.com/office/drawing/2014/main" val="10004"/>
                  </a:ext>
                </a:extLst>
              </a:tr>
            </a:tbl>
          </a:graphicData>
        </a:graphic>
      </p:graphicFrame>
      <p:pic>
        <p:nvPicPr>
          <p:cNvPr id="561" name="Google Shape;561;p33" title="Chart"/>
          <p:cNvPicPr preferRelativeResize="0"/>
          <p:nvPr/>
        </p:nvPicPr>
        <p:blipFill>
          <a:blip r:embed="rId3">
            <a:alphaModFix/>
          </a:blip>
          <a:stretch>
            <a:fillRect/>
          </a:stretch>
        </p:blipFill>
        <p:spPr>
          <a:xfrm>
            <a:off x="5076150" y="2725887"/>
            <a:ext cx="3641535" cy="2251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FIR</a:t>
            </a:r>
            <a:endParaRPr/>
          </a:p>
        </p:txBody>
      </p:sp>
      <p:grpSp>
        <p:nvGrpSpPr>
          <p:cNvPr id="68" name="Google Shape;68;p15"/>
          <p:cNvGrpSpPr/>
          <p:nvPr/>
        </p:nvGrpSpPr>
        <p:grpSpPr>
          <a:xfrm>
            <a:off x="311700" y="1472950"/>
            <a:ext cx="8405350" cy="2197588"/>
            <a:chOff x="311700" y="1472950"/>
            <a:chExt cx="8405350" cy="2197588"/>
          </a:xfrm>
        </p:grpSpPr>
        <p:sp>
          <p:nvSpPr>
            <p:cNvPr id="69" name="Google Shape;69;p15"/>
            <p:cNvSpPr/>
            <p:nvPr/>
          </p:nvSpPr>
          <p:spPr>
            <a:xfrm>
              <a:off x="3740675" y="2102738"/>
              <a:ext cx="2924400" cy="1567800"/>
            </a:xfrm>
            <a:prstGeom prst="rect">
              <a:avLst/>
            </a:prstGeom>
            <a:solidFill>
              <a:srgbClr val="C9DAF8"/>
            </a:solidFill>
            <a:ln w="9525" cap="flat" cmpd="sng">
              <a:solidFill>
                <a:srgbClr val="A4C2F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0" name="Google Shape;70;p15"/>
            <p:cNvSpPr/>
            <p:nvPr/>
          </p:nvSpPr>
          <p:spPr>
            <a:xfrm>
              <a:off x="905700" y="2102738"/>
              <a:ext cx="1009200" cy="1567800"/>
            </a:xfrm>
            <a:prstGeom prst="rect">
              <a:avLst/>
            </a:prstGeom>
            <a:solidFill>
              <a:srgbClr val="D9EAD3"/>
            </a:solidFill>
            <a:ln w="9525" cap="flat" cmpd="sng">
              <a:solidFill>
                <a:srgbClr val="B6D7A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a:solidFill>
                    <a:schemeClr val="dk2"/>
                  </a:solidFill>
                </a:rPr>
                <a:t>CPU</a:t>
              </a:r>
              <a:endParaRPr>
                <a:solidFill>
                  <a:schemeClr val="dk2"/>
                </a:solidFill>
              </a:endParaRPr>
            </a:p>
          </p:txBody>
        </p:sp>
        <p:sp>
          <p:nvSpPr>
            <p:cNvPr id="71" name="Google Shape;71;p15"/>
            <p:cNvSpPr/>
            <p:nvPr/>
          </p:nvSpPr>
          <p:spPr>
            <a:xfrm>
              <a:off x="2610275" y="2102738"/>
              <a:ext cx="367800" cy="1567800"/>
            </a:xfrm>
            <a:prstGeom prst="rect">
              <a:avLst/>
            </a:prstGeom>
            <a:solidFill>
              <a:srgbClr val="D0E0E3"/>
            </a:solidFill>
            <a:ln w="9525" cap="flat" cmpd="sng">
              <a:solidFill>
                <a:srgbClr val="A2C4C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2" name="Google Shape;72;p15"/>
            <p:cNvSpPr/>
            <p:nvPr/>
          </p:nvSpPr>
          <p:spPr>
            <a:xfrm>
              <a:off x="7643350" y="2102738"/>
              <a:ext cx="1073700" cy="1567800"/>
            </a:xfrm>
            <a:prstGeom prst="rect">
              <a:avLst/>
            </a:prstGeom>
            <a:solidFill>
              <a:srgbClr val="D9D2E9"/>
            </a:solidFill>
            <a:ln w="9525" cap="flat" cmpd="sng">
              <a:solidFill>
                <a:srgbClr val="B4A7D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a:solidFill>
                    <a:schemeClr val="dk2"/>
                  </a:solidFill>
                </a:rPr>
                <a:t>FIR</a:t>
              </a:r>
              <a:endParaRPr>
                <a:solidFill>
                  <a:schemeClr val="dk2"/>
                </a:solidFill>
              </a:endParaRPr>
            </a:p>
            <a:p>
              <a:pPr marL="0" lvl="0" indent="0" algn="ctr" rtl="0">
                <a:spcBef>
                  <a:spcPts val="0"/>
                </a:spcBef>
                <a:spcAft>
                  <a:spcPts val="0"/>
                </a:spcAft>
                <a:buNone/>
              </a:pPr>
              <a:r>
                <a:rPr lang="zh-TW">
                  <a:solidFill>
                    <a:schemeClr val="dk2"/>
                  </a:solidFill>
                </a:rPr>
                <a:t>DMA</a:t>
              </a:r>
              <a:endParaRPr>
                <a:solidFill>
                  <a:schemeClr val="dk2"/>
                </a:solidFill>
              </a:endParaRPr>
            </a:p>
          </p:txBody>
        </p:sp>
        <p:cxnSp>
          <p:nvCxnSpPr>
            <p:cNvPr id="73" name="Google Shape;73;p15"/>
            <p:cNvCxnSpPr>
              <a:stCxn id="70" idx="3"/>
              <a:endCxn id="71" idx="1"/>
            </p:cNvCxnSpPr>
            <p:nvPr/>
          </p:nvCxnSpPr>
          <p:spPr>
            <a:xfrm>
              <a:off x="1914900" y="2886638"/>
              <a:ext cx="695400" cy="0"/>
            </a:xfrm>
            <a:prstGeom prst="straightConnector1">
              <a:avLst/>
            </a:prstGeom>
            <a:noFill/>
            <a:ln w="9525" cap="flat" cmpd="sng">
              <a:solidFill>
                <a:schemeClr val="dk2"/>
              </a:solidFill>
              <a:prstDash val="solid"/>
              <a:round/>
              <a:headEnd type="none" w="med" len="med"/>
              <a:tailEnd type="triangle" w="med" len="med"/>
            </a:ln>
          </p:spPr>
        </p:cxnSp>
        <p:sp>
          <p:nvSpPr>
            <p:cNvPr id="74" name="Google Shape;74;p15"/>
            <p:cNvSpPr txBox="1"/>
            <p:nvPr/>
          </p:nvSpPr>
          <p:spPr>
            <a:xfrm>
              <a:off x="1891650" y="2468471"/>
              <a:ext cx="741900" cy="57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zh-TW" sz="1000">
                  <a:solidFill>
                    <a:schemeClr val="dk2"/>
                  </a:solidFill>
                </a:rPr>
                <a:t>wishbone</a:t>
              </a:r>
              <a:endParaRPr sz="1000">
                <a:solidFill>
                  <a:schemeClr val="dk2"/>
                </a:solidFill>
              </a:endParaRPr>
            </a:p>
            <a:p>
              <a:pPr marL="0" lvl="0" indent="0" algn="ctr" rtl="0">
                <a:spcBef>
                  <a:spcPts val="0"/>
                </a:spcBef>
                <a:spcAft>
                  <a:spcPts val="0"/>
                </a:spcAft>
                <a:buNone/>
              </a:pPr>
              <a:r>
                <a:rPr lang="zh-TW" sz="1000">
                  <a:solidFill>
                    <a:schemeClr val="dk2"/>
                  </a:solidFill>
                </a:rPr>
                <a:t>signals</a:t>
              </a:r>
              <a:endParaRPr sz="1000">
                <a:solidFill>
                  <a:schemeClr val="dk2"/>
                </a:solidFill>
              </a:endParaRPr>
            </a:p>
          </p:txBody>
        </p:sp>
        <p:cxnSp>
          <p:nvCxnSpPr>
            <p:cNvPr id="75" name="Google Shape;75;p15"/>
            <p:cNvCxnSpPr/>
            <p:nvPr/>
          </p:nvCxnSpPr>
          <p:spPr>
            <a:xfrm>
              <a:off x="2978075" y="2719271"/>
              <a:ext cx="762600" cy="0"/>
            </a:xfrm>
            <a:prstGeom prst="straightConnector1">
              <a:avLst/>
            </a:prstGeom>
            <a:noFill/>
            <a:ln w="9525" cap="flat" cmpd="sng">
              <a:solidFill>
                <a:schemeClr val="dk2"/>
              </a:solidFill>
              <a:prstDash val="solid"/>
              <a:round/>
              <a:headEnd type="none" w="med" len="med"/>
              <a:tailEnd type="triangle" w="med" len="med"/>
            </a:ln>
          </p:spPr>
        </p:cxnSp>
        <p:sp>
          <p:nvSpPr>
            <p:cNvPr id="76" name="Google Shape;76;p15"/>
            <p:cNvSpPr txBox="1"/>
            <p:nvPr/>
          </p:nvSpPr>
          <p:spPr>
            <a:xfrm>
              <a:off x="2978075" y="2454809"/>
              <a:ext cx="762600" cy="26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zh-TW" sz="1000">
                  <a:solidFill>
                    <a:schemeClr val="dk2"/>
                  </a:solidFill>
                </a:rPr>
                <a:t>clk</a:t>
              </a:r>
              <a:endParaRPr sz="1000">
                <a:solidFill>
                  <a:schemeClr val="dk2"/>
                </a:solidFill>
              </a:endParaRPr>
            </a:p>
          </p:txBody>
        </p:sp>
        <p:cxnSp>
          <p:nvCxnSpPr>
            <p:cNvPr id="77" name="Google Shape;77;p15"/>
            <p:cNvCxnSpPr/>
            <p:nvPr/>
          </p:nvCxnSpPr>
          <p:spPr>
            <a:xfrm>
              <a:off x="2978075" y="3099803"/>
              <a:ext cx="762600" cy="0"/>
            </a:xfrm>
            <a:prstGeom prst="straightConnector1">
              <a:avLst/>
            </a:prstGeom>
            <a:noFill/>
            <a:ln w="9525" cap="flat" cmpd="sng">
              <a:solidFill>
                <a:schemeClr val="dk2"/>
              </a:solidFill>
              <a:prstDash val="solid"/>
              <a:round/>
              <a:headEnd type="none" w="med" len="med"/>
              <a:tailEnd type="triangle" w="med" len="med"/>
            </a:ln>
          </p:spPr>
        </p:cxnSp>
        <p:cxnSp>
          <p:nvCxnSpPr>
            <p:cNvPr id="78" name="Google Shape;78;p15"/>
            <p:cNvCxnSpPr/>
            <p:nvPr/>
          </p:nvCxnSpPr>
          <p:spPr>
            <a:xfrm>
              <a:off x="2978125" y="3483181"/>
              <a:ext cx="762600" cy="0"/>
            </a:xfrm>
            <a:prstGeom prst="straightConnector1">
              <a:avLst/>
            </a:prstGeom>
            <a:noFill/>
            <a:ln w="9525" cap="flat" cmpd="sng">
              <a:solidFill>
                <a:schemeClr val="dk2"/>
              </a:solidFill>
              <a:prstDash val="solid"/>
              <a:round/>
              <a:headEnd type="none" w="med" len="med"/>
              <a:tailEnd type="triangle" w="med" len="med"/>
            </a:ln>
          </p:spPr>
        </p:cxnSp>
        <p:sp>
          <p:nvSpPr>
            <p:cNvPr id="79" name="Google Shape;79;p15"/>
            <p:cNvSpPr txBox="1"/>
            <p:nvPr/>
          </p:nvSpPr>
          <p:spPr>
            <a:xfrm>
              <a:off x="2978125" y="2839453"/>
              <a:ext cx="762600" cy="26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zh-TW" sz="1000">
                  <a:solidFill>
                    <a:schemeClr val="dk2"/>
                  </a:solidFill>
                </a:rPr>
                <a:t>rst</a:t>
              </a:r>
              <a:endParaRPr sz="1000">
                <a:solidFill>
                  <a:schemeClr val="dk2"/>
                </a:solidFill>
              </a:endParaRPr>
            </a:p>
          </p:txBody>
        </p:sp>
        <p:sp>
          <p:nvSpPr>
            <p:cNvPr id="80" name="Google Shape;80;p15"/>
            <p:cNvSpPr txBox="1"/>
            <p:nvPr/>
          </p:nvSpPr>
          <p:spPr>
            <a:xfrm>
              <a:off x="2978113" y="3180172"/>
              <a:ext cx="762600" cy="26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zh-TW" sz="1000">
                  <a:solidFill>
                    <a:schemeClr val="dk2"/>
                  </a:solidFill>
                </a:rPr>
                <a:t>ap_start</a:t>
              </a:r>
              <a:endParaRPr sz="1000">
                <a:solidFill>
                  <a:schemeClr val="dk2"/>
                </a:solidFill>
              </a:endParaRPr>
            </a:p>
          </p:txBody>
        </p:sp>
        <p:cxnSp>
          <p:nvCxnSpPr>
            <p:cNvPr id="81" name="Google Shape;81;p15"/>
            <p:cNvCxnSpPr/>
            <p:nvPr/>
          </p:nvCxnSpPr>
          <p:spPr>
            <a:xfrm rot="10800000" flipH="1">
              <a:off x="6665000" y="3195463"/>
              <a:ext cx="975600" cy="3000"/>
            </a:xfrm>
            <a:prstGeom prst="straightConnector1">
              <a:avLst/>
            </a:prstGeom>
            <a:noFill/>
            <a:ln w="9525" cap="flat" cmpd="sng">
              <a:solidFill>
                <a:schemeClr val="dk2"/>
              </a:solidFill>
              <a:prstDash val="solid"/>
              <a:round/>
              <a:headEnd type="none" w="med" len="med"/>
              <a:tailEnd type="triangle" w="med" len="med"/>
            </a:ln>
          </p:spPr>
        </p:cxnSp>
        <p:cxnSp>
          <p:nvCxnSpPr>
            <p:cNvPr id="82" name="Google Shape;82;p15"/>
            <p:cNvCxnSpPr/>
            <p:nvPr/>
          </p:nvCxnSpPr>
          <p:spPr>
            <a:xfrm flipH="1">
              <a:off x="6664175" y="2529261"/>
              <a:ext cx="972900" cy="1800"/>
            </a:xfrm>
            <a:prstGeom prst="straightConnector1">
              <a:avLst/>
            </a:prstGeom>
            <a:noFill/>
            <a:ln w="9525" cap="flat" cmpd="sng">
              <a:solidFill>
                <a:schemeClr val="dk2"/>
              </a:solidFill>
              <a:prstDash val="solid"/>
              <a:round/>
              <a:headEnd type="none" w="med" len="med"/>
              <a:tailEnd type="triangle" w="med" len="med"/>
            </a:ln>
          </p:spPr>
        </p:cxnSp>
        <p:sp>
          <p:nvSpPr>
            <p:cNvPr id="83" name="Google Shape;83;p15"/>
            <p:cNvSpPr txBox="1"/>
            <p:nvPr/>
          </p:nvSpPr>
          <p:spPr>
            <a:xfrm>
              <a:off x="6712800" y="2083390"/>
              <a:ext cx="875700" cy="31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zh-TW" sz="1000">
                  <a:solidFill>
                    <a:schemeClr val="dk2"/>
                  </a:solidFill>
                </a:rPr>
                <a:t>indata</a:t>
              </a:r>
              <a:endParaRPr sz="1000">
                <a:solidFill>
                  <a:schemeClr val="dk2"/>
                </a:solidFill>
              </a:endParaRPr>
            </a:p>
            <a:p>
              <a:pPr marL="0" lvl="0" indent="0" algn="ctr" rtl="0">
                <a:spcBef>
                  <a:spcPts val="0"/>
                </a:spcBef>
                <a:spcAft>
                  <a:spcPts val="0"/>
                </a:spcAft>
                <a:buNone/>
              </a:pPr>
              <a:r>
                <a:rPr lang="zh-TW" sz="1000">
                  <a:solidFill>
                    <a:schemeClr val="dk2"/>
                  </a:solidFill>
                </a:rPr>
                <a:t>(axi-stream)</a:t>
              </a:r>
              <a:endParaRPr sz="1000">
                <a:solidFill>
                  <a:schemeClr val="dk2"/>
                </a:solidFill>
              </a:endParaRPr>
            </a:p>
          </p:txBody>
        </p:sp>
        <p:sp>
          <p:nvSpPr>
            <p:cNvPr id="84" name="Google Shape;84;p15"/>
            <p:cNvSpPr txBox="1"/>
            <p:nvPr/>
          </p:nvSpPr>
          <p:spPr>
            <a:xfrm>
              <a:off x="6711125" y="2763523"/>
              <a:ext cx="831600" cy="35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zh-TW" sz="1000">
                  <a:solidFill>
                    <a:schemeClr val="dk2"/>
                  </a:solidFill>
                </a:rPr>
                <a:t>outdata</a:t>
              </a:r>
              <a:endParaRPr sz="1000">
                <a:solidFill>
                  <a:schemeClr val="dk2"/>
                </a:solidFill>
              </a:endParaRPr>
            </a:p>
            <a:p>
              <a:pPr marL="0" lvl="0" indent="0" algn="ctr" rtl="0">
                <a:spcBef>
                  <a:spcPts val="0"/>
                </a:spcBef>
                <a:spcAft>
                  <a:spcPts val="0"/>
                </a:spcAft>
                <a:buNone/>
              </a:pPr>
              <a:r>
                <a:rPr lang="zh-TW" sz="1000">
                  <a:solidFill>
                    <a:schemeClr val="dk2"/>
                  </a:solidFill>
                </a:rPr>
                <a:t>(valid/data)</a:t>
              </a:r>
              <a:endParaRPr sz="1000">
                <a:solidFill>
                  <a:schemeClr val="dk2"/>
                </a:solidFill>
              </a:endParaRPr>
            </a:p>
          </p:txBody>
        </p:sp>
        <p:sp>
          <p:nvSpPr>
            <p:cNvPr id="85" name="Google Shape;85;p15"/>
            <p:cNvSpPr txBox="1"/>
            <p:nvPr/>
          </p:nvSpPr>
          <p:spPr>
            <a:xfrm>
              <a:off x="311700" y="1472950"/>
              <a:ext cx="1963200" cy="29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1800" u="sng">
                  <a:solidFill>
                    <a:schemeClr val="dk2"/>
                  </a:solidFill>
                </a:rPr>
                <a:t>Block diagram</a:t>
              </a:r>
              <a:endParaRPr sz="1800" u="sng">
                <a:solidFill>
                  <a:schemeClr val="dk2"/>
                </a:solidFill>
              </a:endParaRPr>
            </a:p>
          </p:txBody>
        </p:sp>
        <p:cxnSp>
          <p:nvCxnSpPr>
            <p:cNvPr id="86" name="Google Shape;86;p15"/>
            <p:cNvCxnSpPr/>
            <p:nvPr/>
          </p:nvCxnSpPr>
          <p:spPr>
            <a:xfrm>
              <a:off x="6361500" y="2529263"/>
              <a:ext cx="306000" cy="1200"/>
            </a:xfrm>
            <a:prstGeom prst="straightConnector1">
              <a:avLst/>
            </a:prstGeom>
            <a:noFill/>
            <a:ln w="9525" cap="flat" cmpd="sng">
              <a:solidFill>
                <a:srgbClr val="3C78D8"/>
              </a:solidFill>
              <a:prstDash val="solid"/>
              <a:round/>
              <a:headEnd type="none" w="med" len="med"/>
              <a:tailEnd type="none" w="med" len="med"/>
            </a:ln>
          </p:spPr>
        </p:cxnSp>
        <p:sp>
          <p:nvSpPr>
            <p:cNvPr id="87" name="Google Shape;87;p15"/>
            <p:cNvSpPr txBox="1"/>
            <p:nvPr/>
          </p:nvSpPr>
          <p:spPr>
            <a:xfrm>
              <a:off x="5327413" y="3274325"/>
              <a:ext cx="1963200" cy="35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1800">
                  <a:solidFill>
                    <a:schemeClr val="dk2"/>
                  </a:solidFill>
                </a:rPr>
                <a:t>FIR module</a:t>
              </a:r>
              <a:endParaRPr sz="1800">
                <a:solidFill>
                  <a:schemeClr val="dk2"/>
                </a:solidFill>
              </a:endParaRPr>
            </a:p>
          </p:txBody>
        </p:sp>
        <p:cxnSp>
          <p:nvCxnSpPr>
            <p:cNvPr id="88" name="Google Shape;88;p15"/>
            <p:cNvCxnSpPr/>
            <p:nvPr/>
          </p:nvCxnSpPr>
          <p:spPr>
            <a:xfrm>
              <a:off x="5747875" y="2891663"/>
              <a:ext cx="621300" cy="0"/>
            </a:xfrm>
            <a:prstGeom prst="straightConnector1">
              <a:avLst/>
            </a:prstGeom>
            <a:noFill/>
            <a:ln w="9525" cap="flat" cmpd="sng">
              <a:solidFill>
                <a:srgbClr val="3C78D8"/>
              </a:solidFill>
              <a:prstDash val="solid"/>
              <a:round/>
              <a:headEnd type="none" w="med" len="med"/>
              <a:tailEnd type="none" w="med" len="med"/>
            </a:ln>
          </p:spPr>
        </p:cxnSp>
        <p:cxnSp>
          <p:nvCxnSpPr>
            <p:cNvPr id="89" name="Google Shape;89;p15"/>
            <p:cNvCxnSpPr/>
            <p:nvPr/>
          </p:nvCxnSpPr>
          <p:spPr>
            <a:xfrm>
              <a:off x="3949050" y="3196438"/>
              <a:ext cx="2715900" cy="0"/>
            </a:xfrm>
            <a:prstGeom prst="straightConnector1">
              <a:avLst/>
            </a:prstGeom>
            <a:noFill/>
            <a:ln w="9525" cap="flat" cmpd="sng">
              <a:solidFill>
                <a:srgbClr val="3C78D8"/>
              </a:solidFill>
              <a:prstDash val="solid"/>
              <a:round/>
              <a:headEnd type="none" w="med" len="med"/>
              <a:tailEnd type="none" w="med" len="med"/>
            </a:ln>
          </p:spPr>
        </p:cxnSp>
        <p:grpSp>
          <p:nvGrpSpPr>
            <p:cNvPr id="90" name="Google Shape;90;p15"/>
            <p:cNvGrpSpPr/>
            <p:nvPr/>
          </p:nvGrpSpPr>
          <p:grpSpPr>
            <a:xfrm>
              <a:off x="5214563" y="2631838"/>
              <a:ext cx="160800" cy="311100"/>
              <a:chOff x="5728313" y="1690700"/>
              <a:chExt cx="160800" cy="311100"/>
            </a:xfrm>
          </p:grpSpPr>
          <p:sp>
            <p:nvSpPr>
              <p:cNvPr id="91" name="Google Shape;91;p15"/>
              <p:cNvSpPr/>
              <p:nvPr/>
            </p:nvSpPr>
            <p:spPr>
              <a:xfrm>
                <a:off x="5728313" y="1690700"/>
                <a:ext cx="160800" cy="311100"/>
              </a:xfrm>
              <a:prstGeom prst="rect">
                <a:avLst/>
              </a:prstGeom>
              <a:solidFill>
                <a:srgbClr val="A4C2F4"/>
              </a:solidFill>
              <a:ln w="9525"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900"/>
              </a:p>
            </p:txBody>
          </p:sp>
          <p:sp>
            <p:nvSpPr>
              <p:cNvPr id="92" name="Google Shape;92;p15"/>
              <p:cNvSpPr/>
              <p:nvPr/>
            </p:nvSpPr>
            <p:spPr>
              <a:xfrm rot="10800000">
                <a:off x="5773075" y="1690700"/>
                <a:ext cx="68100" cy="56700"/>
              </a:xfrm>
              <a:prstGeom prst="triangle">
                <a:avLst>
                  <a:gd name="adj" fmla="val 50000"/>
                </a:avLst>
              </a:prstGeom>
              <a:solidFill>
                <a:srgbClr val="C9DAF8"/>
              </a:solidFill>
              <a:ln w="9525"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93" name="Google Shape;93;p15"/>
            <p:cNvSpPr/>
            <p:nvPr/>
          </p:nvSpPr>
          <p:spPr>
            <a:xfrm rot="-5400000">
              <a:off x="5447088" y="2732638"/>
              <a:ext cx="489900" cy="105900"/>
            </a:xfrm>
            <a:prstGeom prst="trapezoid">
              <a:avLst>
                <a:gd name="adj" fmla="val 50992"/>
              </a:avLst>
            </a:prstGeom>
            <a:solidFill>
              <a:srgbClr val="A4C2F4"/>
            </a:solidFill>
            <a:ln w="9525"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94" name="Google Shape;94;p15"/>
            <p:cNvGrpSpPr/>
            <p:nvPr/>
          </p:nvGrpSpPr>
          <p:grpSpPr>
            <a:xfrm>
              <a:off x="4558975" y="2630038"/>
              <a:ext cx="160800" cy="311100"/>
              <a:chOff x="5728313" y="1690700"/>
              <a:chExt cx="160800" cy="311100"/>
            </a:xfrm>
          </p:grpSpPr>
          <p:sp>
            <p:nvSpPr>
              <p:cNvPr id="95" name="Google Shape;95;p15"/>
              <p:cNvSpPr/>
              <p:nvPr/>
            </p:nvSpPr>
            <p:spPr>
              <a:xfrm>
                <a:off x="5728313" y="1690700"/>
                <a:ext cx="160800" cy="311100"/>
              </a:xfrm>
              <a:prstGeom prst="rect">
                <a:avLst/>
              </a:prstGeom>
              <a:solidFill>
                <a:srgbClr val="A4C2F4"/>
              </a:solidFill>
              <a:ln w="9525"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900"/>
              </a:p>
            </p:txBody>
          </p:sp>
          <p:sp>
            <p:nvSpPr>
              <p:cNvPr id="96" name="Google Shape;96;p15"/>
              <p:cNvSpPr/>
              <p:nvPr/>
            </p:nvSpPr>
            <p:spPr>
              <a:xfrm rot="10800000">
                <a:off x="5773075" y="1690700"/>
                <a:ext cx="68100" cy="56700"/>
              </a:xfrm>
              <a:prstGeom prst="triangle">
                <a:avLst>
                  <a:gd name="adj" fmla="val 50000"/>
                </a:avLst>
              </a:prstGeom>
              <a:solidFill>
                <a:srgbClr val="C9DAF8"/>
              </a:solidFill>
              <a:ln w="9525"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97" name="Google Shape;97;p15"/>
            <p:cNvSpPr/>
            <p:nvPr/>
          </p:nvSpPr>
          <p:spPr>
            <a:xfrm>
              <a:off x="5245650" y="2204638"/>
              <a:ext cx="1009200" cy="271200"/>
            </a:xfrm>
            <a:prstGeom prst="rect">
              <a:avLst/>
            </a:prstGeom>
            <a:solidFill>
              <a:srgbClr val="A4C2F4"/>
            </a:solidFill>
            <a:ln w="9525" cap="flat" cmpd="sng">
              <a:solidFill>
                <a:srgbClr val="6D9EEB"/>
              </a:solidFill>
              <a:prstDash val="solid"/>
              <a:round/>
              <a:headEnd type="none" w="sm" len="sm"/>
              <a:tailEnd type="none" w="sm" len="sm"/>
            </a:ln>
          </p:spPr>
          <p:txBody>
            <a:bodyPr spcFirstLastPara="1" wrap="square" lIns="54000" tIns="91425" rIns="54000" bIns="91425" anchor="ctr" anchorCtr="0">
              <a:noAutofit/>
            </a:bodyPr>
            <a:lstStyle/>
            <a:p>
              <a:pPr marL="0" lvl="0" indent="0" algn="ctr" rtl="0">
                <a:spcBef>
                  <a:spcPts val="0"/>
                </a:spcBef>
                <a:spcAft>
                  <a:spcPts val="0"/>
                </a:spcAft>
                <a:buNone/>
              </a:pPr>
              <a:r>
                <a:rPr lang="zh-TW" sz="900">
                  <a:solidFill>
                    <a:schemeClr val="dk2"/>
                  </a:solidFill>
                </a:rPr>
                <a:t>data bram (16)</a:t>
              </a:r>
              <a:endParaRPr sz="900">
                <a:solidFill>
                  <a:schemeClr val="dk2"/>
                </a:solidFill>
              </a:endParaRPr>
            </a:p>
          </p:txBody>
        </p:sp>
        <p:sp>
          <p:nvSpPr>
            <p:cNvPr id="98" name="Google Shape;98;p15"/>
            <p:cNvSpPr/>
            <p:nvPr/>
          </p:nvSpPr>
          <p:spPr>
            <a:xfrm>
              <a:off x="3858846" y="2182238"/>
              <a:ext cx="1009200" cy="271200"/>
            </a:xfrm>
            <a:prstGeom prst="rect">
              <a:avLst/>
            </a:prstGeom>
            <a:solidFill>
              <a:srgbClr val="A4C2F4"/>
            </a:solidFill>
            <a:ln w="9525" cap="flat" cmpd="sng">
              <a:solidFill>
                <a:srgbClr val="6D9EEB"/>
              </a:solidFill>
              <a:prstDash val="solid"/>
              <a:round/>
              <a:headEnd type="none" w="sm" len="sm"/>
              <a:tailEnd type="none" w="sm" len="sm"/>
            </a:ln>
          </p:spPr>
          <p:txBody>
            <a:bodyPr spcFirstLastPara="1" wrap="square" lIns="54000" tIns="91425" rIns="54000" bIns="91425" anchor="ctr" anchorCtr="0">
              <a:noAutofit/>
            </a:bodyPr>
            <a:lstStyle/>
            <a:p>
              <a:pPr marL="0" lvl="0" indent="0" algn="ctr" rtl="0">
                <a:spcBef>
                  <a:spcPts val="0"/>
                </a:spcBef>
                <a:spcAft>
                  <a:spcPts val="0"/>
                </a:spcAft>
                <a:buNone/>
              </a:pPr>
              <a:r>
                <a:rPr lang="zh-TW" sz="900">
                  <a:solidFill>
                    <a:schemeClr val="dk2"/>
                  </a:solidFill>
                </a:rPr>
                <a:t>tap bram (11)</a:t>
              </a:r>
              <a:endParaRPr sz="900">
                <a:solidFill>
                  <a:schemeClr val="dk2"/>
                </a:solidFill>
              </a:endParaRPr>
            </a:p>
          </p:txBody>
        </p:sp>
        <p:cxnSp>
          <p:nvCxnSpPr>
            <p:cNvPr id="99" name="Google Shape;99;p15"/>
            <p:cNvCxnSpPr/>
            <p:nvPr/>
          </p:nvCxnSpPr>
          <p:spPr>
            <a:xfrm>
              <a:off x="5745800" y="2686288"/>
              <a:ext cx="179700" cy="600"/>
            </a:xfrm>
            <a:prstGeom prst="straightConnector1">
              <a:avLst/>
            </a:prstGeom>
            <a:noFill/>
            <a:ln w="9525" cap="flat" cmpd="sng">
              <a:solidFill>
                <a:srgbClr val="3C78D8"/>
              </a:solidFill>
              <a:prstDash val="solid"/>
              <a:round/>
              <a:headEnd type="none" w="med" len="med"/>
              <a:tailEnd type="none" w="med" len="med"/>
            </a:ln>
          </p:spPr>
        </p:cxnSp>
        <p:cxnSp>
          <p:nvCxnSpPr>
            <p:cNvPr id="100" name="Google Shape;100;p15"/>
            <p:cNvCxnSpPr/>
            <p:nvPr/>
          </p:nvCxnSpPr>
          <p:spPr>
            <a:xfrm>
              <a:off x="5375363" y="2786488"/>
              <a:ext cx="260700" cy="600"/>
            </a:xfrm>
            <a:prstGeom prst="straightConnector1">
              <a:avLst/>
            </a:prstGeom>
            <a:noFill/>
            <a:ln w="9525" cap="flat" cmpd="sng">
              <a:solidFill>
                <a:srgbClr val="3C78D8"/>
              </a:solidFill>
              <a:prstDash val="solid"/>
              <a:round/>
              <a:headEnd type="none" w="med" len="med"/>
              <a:tailEnd type="none" w="med" len="med"/>
            </a:ln>
          </p:spPr>
        </p:cxnSp>
        <p:cxnSp>
          <p:nvCxnSpPr>
            <p:cNvPr id="101" name="Google Shape;101;p15"/>
            <p:cNvCxnSpPr>
              <a:stCxn id="91" idx="1"/>
              <a:endCxn id="102" idx="6"/>
            </p:cNvCxnSpPr>
            <p:nvPr/>
          </p:nvCxnSpPr>
          <p:spPr>
            <a:xfrm rot="10800000">
              <a:off x="5085563" y="2787388"/>
              <a:ext cx="129000" cy="0"/>
            </a:xfrm>
            <a:prstGeom prst="straightConnector1">
              <a:avLst/>
            </a:prstGeom>
            <a:noFill/>
            <a:ln w="9525" cap="flat" cmpd="sng">
              <a:solidFill>
                <a:srgbClr val="3C78D8"/>
              </a:solidFill>
              <a:prstDash val="solid"/>
              <a:round/>
              <a:headEnd type="none" w="med" len="med"/>
              <a:tailEnd type="stealth" w="med" len="med"/>
            </a:ln>
          </p:spPr>
        </p:cxnSp>
        <p:cxnSp>
          <p:nvCxnSpPr>
            <p:cNvPr id="103" name="Google Shape;103;p15"/>
            <p:cNvCxnSpPr/>
            <p:nvPr/>
          </p:nvCxnSpPr>
          <p:spPr>
            <a:xfrm rot="10800000">
              <a:off x="4719813" y="2785588"/>
              <a:ext cx="129000" cy="0"/>
            </a:xfrm>
            <a:prstGeom prst="straightConnector1">
              <a:avLst/>
            </a:prstGeom>
            <a:noFill/>
            <a:ln w="9525" cap="flat" cmpd="sng">
              <a:solidFill>
                <a:srgbClr val="3C78D8"/>
              </a:solidFill>
              <a:prstDash val="solid"/>
              <a:round/>
              <a:headEnd type="none" w="med" len="med"/>
              <a:tailEnd type="stealth" w="med" len="med"/>
            </a:ln>
          </p:spPr>
        </p:cxnSp>
        <p:grpSp>
          <p:nvGrpSpPr>
            <p:cNvPr id="104" name="Google Shape;104;p15"/>
            <p:cNvGrpSpPr/>
            <p:nvPr/>
          </p:nvGrpSpPr>
          <p:grpSpPr>
            <a:xfrm>
              <a:off x="4826600" y="2587900"/>
              <a:ext cx="318900" cy="317838"/>
              <a:chOff x="4979000" y="1903988"/>
              <a:chExt cx="318900" cy="317838"/>
            </a:xfrm>
          </p:grpSpPr>
          <p:sp>
            <p:nvSpPr>
              <p:cNvPr id="102" name="Google Shape;102;p15"/>
              <p:cNvSpPr/>
              <p:nvPr/>
            </p:nvSpPr>
            <p:spPr>
              <a:xfrm>
                <a:off x="5001225" y="1985125"/>
                <a:ext cx="236700" cy="236700"/>
              </a:xfrm>
              <a:prstGeom prst="ellipse">
                <a:avLst/>
              </a:prstGeom>
              <a:solidFill>
                <a:srgbClr val="A4C2F4"/>
              </a:solidFill>
              <a:ln w="9525"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800"/>
              </a:p>
            </p:txBody>
          </p:sp>
          <p:sp>
            <p:nvSpPr>
              <p:cNvPr id="105" name="Google Shape;105;p15"/>
              <p:cNvSpPr txBox="1"/>
              <p:nvPr/>
            </p:nvSpPr>
            <p:spPr>
              <a:xfrm>
                <a:off x="4979000" y="1903988"/>
                <a:ext cx="318900" cy="31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2300">
                    <a:solidFill>
                      <a:schemeClr val="dk2"/>
                    </a:solidFill>
                  </a:rPr>
                  <a:t>*</a:t>
                </a:r>
                <a:endParaRPr sz="2300">
                  <a:solidFill>
                    <a:schemeClr val="dk2"/>
                  </a:solidFill>
                </a:endParaRPr>
              </a:p>
            </p:txBody>
          </p:sp>
        </p:grpSp>
        <p:grpSp>
          <p:nvGrpSpPr>
            <p:cNvPr id="106" name="Google Shape;106;p15"/>
            <p:cNvGrpSpPr/>
            <p:nvPr/>
          </p:nvGrpSpPr>
          <p:grpSpPr>
            <a:xfrm>
              <a:off x="4154325" y="2550050"/>
              <a:ext cx="318900" cy="346413"/>
              <a:chOff x="4963425" y="1875413"/>
              <a:chExt cx="318900" cy="346413"/>
            </a:xfrm>
          </p:grpSpPr>
          <p:sp>
            <p:nvSpPr>
              <p:cNvPr id="107" name="Google Shape;107;p15"/>
              <p:cNvSpPr/>
              <p:nvPr/>
            </p:nvSpPr>
            <p:spPr>
              <a:xfrm>
                <a:off x="5001225" y="1985125"/>
                <a:ext cx="236700" cy="236700"/>
              </a:xfrm>
              <a:prstGeom prst="ellipse">
                <a:avLst/>
              </a:prstGeom>
              <a:solidFill>
                <a:srgbClr val="A4C2F4"/>
              </a:solidFill>
              <a:ln w="9525"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800"/>
              </a:p>
            </p:txBody>
          </p:sp>
          <p:sp>
            <p:nvSpPr>
              <p:cNvPr id="108" name="Google Shape;108;p15"/>
              <p:cNvSpPr txBox="1"/>
              <p:nvPr/>
            </p:nvSpPr>
            <p:spPr>
              <a:xfrm>
                <a:off x="4963425" y="1875413"/>
                <a:ext cx="318900" cy="31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1800">
                    <a:solidFill>
                      <a:schemeClr val="dk2"/>
                    </a:solidFill>
                  </a:rPr>
                  <a:t>+</a:t>
                </a:r>
                <a:endParaRPr sz="1800">
                  <a:solidFill>
                    <a:schemeClr val="dk2"/>
                  </a:solidFill>
                </a:endParaRPr>
              </a:p>
            </p:txBody>
          </p:sp>
        </p:grpSp>
        <p:cxnSp>
          <p:nvCxnSpPr>
            <p:cNvPr id="109" name="Google Shape;109;p15"/>
            <p:cNvCxnSpPr/>
            <p:nvPr/>
          </p:nvCxnSpPr>
          <p:spPr>
            <a:xfrm rot="10800000">
              <a:off x="4429963" y="2785588"/>
              <a:ext cx="129000" cy="0"/>
            </a:xfrm>
            <a:prstGeom prst="straightConnector1">
              <a:avLst/>
            </a:prstGeom>
            <a:noFill/>
            <a:ln w="9525" cap="flat" cmpd="sng">
              <a:solidFill>
                <a:srgbClr val="3C78D8"/>
              </a:solidFill>
              <a:prstDash val="solid"/>
              <a:round/>
              <a:headEnd type="none" w="med" len="med"/>
              <a:tailEnd type="stealth" w="med" len="med"/>
            </a:ln>
          </p:spPr>
        </p:cxnSp>
        <p:cxnSp>
          <p:nvCxnSpPr>
            <p:cNvPr id="110" name="Google Shape;110;p15"/>
            <p:cNvCxnSpPr/>
            <p:nvPr/>
          </p:nvCxnSpPr>
          <p:spPr>
            <a:xfrm>
              <a:off x="3947500" y="2946375"/>
              <a:ext cx="0" cy="255900"/>
            </a:xfrm>
            <a:prstGeom prst="straightConnector1">
              <a:avLst/>
            </a:prstGeom>
            <a:noFill/>
            <a:ln w="9525" cap="flat" cmpd="sng">
              <a:solidFill>
                <a:srgbClr val="3C78D8"/>
              </a:solidFill>
              <a:prstDash val="solid"/>
              <a:round/>
              <a:headEnd type="none" w="med" len="med"/>
              <a:tailEnd type="none" w="med" len="med"/>
            </a:ln>
          </p:spPr>
        </p:cxnSp>
        <p:cxnSp>
          <p:nvCxnSpPr>
            <p:cNvPr id="111" name="Google Shape;111;p15"/>
            <p:cNvCxnSpPr/>
            <p:nvPr/>
          </p:nvCxnSpPr>
          <p:spPr>
            <a:xfrm>
              <a:off x="4044063" y="2787088"/>
              <a:ext cx="149100" cy="600"/>
            </a:xfrm>
            <a:prstGeom prst="straightConnector1">
              <a:avLst/>
            </a:prstGeom>
            <a:noFill/>
            <a:ln w="9525" cap="flat" cmpd="sng">
              <a:solidFill>
                <a:srgbClr val="3C78D8"/>
              </a:solidFill>
              <a:prstDash val="solid"/>
              <a:round/>
              <a:headEnd type="none" w="med" len="med"/>
              <a:tailEnd type="stealth" w="med" len="med"/>
            </a:ln>
          </p:spPr>
        </p:cxnSp>
        <p:cxnSp>
          <p:nvCxnSpPr>
            <p:cNvPr id="112" name="Google Shape;112;p15"/>
            <p:cNvCxnSpPr/>
            <p:nvPr/>
          </p:nvCxnSpPr>
          <p:spPr>
            <a:xfrm>
              <a:off x="2978125" y="2297244"/>
              <a:ext cx="762600" cy="0"/>
            </a:xfrm>
            <a:prstGeom prst="straightConnector1">
              <a:avLst/>
            </a:prstGeom>
            <a:noFill/>
            <a:ln w="9525" cap="flat" cmpd="sng">
              <a:solidFill>
                <a:schemeClr val="dk2"/>
              </a:solidFill>
              <a:prstDash val="solid"/>
              <a:round/>
              <a:headEnd type="none" w="med" len="med"/>
              <a:tailEnd type="triangle" w="med" len="med"/>
            </a:ln>
          </p:spPr>
        </p:cxnSp>
        <p:sp>
          <p:nvSpPr>
            <p:cNvPr id="113" name="Google Shape;113;p15"/>
            <p:cNvSpPr txBox="1"/>
            <p:nvPr/>
          </p:nvSpPr>
          <p:spPr>
            <a:xfrm>
              <a:off x="2978113" y="1994235"/>
              <a:ext cx="762600" cy="26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zh-TW" sz="1000">
                  <a:solidFill>
                    <a:schemeClr val="dk2"/>
                  </a:solidFill>
                </a:rPr>
                <a:t>axi_lite</a:t>
              </a:r>
              <a:endParaRPr sz="1000">
                <a:solidFill>
                  <a:schemeClr val="dk2"/>
                </a:solidFill>
              </a:endParaRPr>
            </a:p>
          </p:txBody>
        </p:sp>
        <p:cxnSp>
          <p:nvCxnSpPr>
            <p:cNvPr id="114" name="Google Shape;114;p15"/>
            <p:cNvCxnSpPr/>
            <p:nvPr/>
          </p:nvCxnSpPr>
          <p:spPr>
            <a:xfrm>
              <a:off x="6369175" y="2529263"/>
              <a:ext cx="0" cy="360900"/>
            </a:xfrm>
            <a:prstGeom prst="straightConnector1">
              <a:avLst/>
            </a:prstGeom>
            <a:noFill/>
            <a:ln w="9525" cap="flat" cmpd="sng">
              <a:solidFill>
                <a:srgbClr val="3C78D8"/>
              </a:solidFill>
              <a:prstDash val="solid"/>
              <a:round/>
              <a:headEnd type="none" w="med" len="med"/>
              <a:tailEnd type="none" w="med" len="med"/>
            </a:ln>
          </p:spPr>
        </p:cxnSp>
        <p:cxnSp>
          <p:nvCxnSpPr>
            <p:cNvPr id="115" name="Google Shape;115;p15"/>
            <p:cNvCxnSpPr/>
            <p:nvPr/>
          </p:nvCxnSpPr>
          <p:spPr>
            <a:xfrm flipH="1">
              <a:off x="5923125" y="2475850"/>
              <a:ext cx="1500" cy="218100"/>
            </a:xfrm>
            <a:prstGeom prst="straightConnector1">
              <a:avLst/>
            </a:prstGeom>
            <a:noFill/>
            <a:ln w="9525" cap="flat" cmpd="sng">
              <a:solidFill>
                <a:srgbClr val="3C78D8"/>
              </a:solidFill>
              <a:prstDash val="solid"/>
              <a:round/>
              <a:headEnd type="none" w="med" len="med"/>
              <a:tailEnd type="none" w="med" len="med"/>
            </a:ln>
          </p:spPr>
        </p:cxnSp>
        <p:cxnSp>
          <p:nvCxnSpPr>
            <p:cNvPr id="116" name="Google Shape;116;p15"/>
            <p:cNvCxnSpPr/>
            <p:nvPr/>
          </p:nvCxnSpPr>
          <p:spPr>
            <a:xfrm flipH="1">
              <a:off x="4986175" y="2314025"/>
              <a:ext cx="300" cy="357300"/>
            </a:xfrm>
            <a:prstGeom prst="straightConnector1">
              <a:avLst/>
            </a:prstGeom>
            <a:noFill/>
            <a:ln w="9525" cap="flat" cmpd="sng">
              <a:solidFill>
                <a:srgbClr val="3C78D8"/>
              </a:solidFill>
              <a:prstDash val="solid"/>
              <a:round/>
              <a:headEnd type="none" w="med" len="med"/>
              <a:tailEnd type="stealth" w="med" len="med"/>
            </a:ln>
          </p:spPr>
        </p:cxnSp>
        <p:cxnSp>
          <p:nvCxnSpPr>
            <p:cNvPr id="117" name="Google Shape;117;p15"/>
            <p:cNvCxnSpPr>
              <a:stCxn id="98" idx="3"/>
            </p:cNvCxnSpPr>
            <p:nvPr/>
          </p:nvCxnSpPr>
          <p:spPr>
            <a:xfrm rot="10800000" flipH="1">
              <a:off x="4868046" y="2317538"/>
              <a:ext cx="118500" cy="300"/>
            </a:xfrm>
            <a:prstGeom prst="straightConnector1">
              <a:avLst/>
            </a:prstGeom>
            <a:noFill/>
            <a:ln w="9525" cap="flat" cmpd="sng">
              <a:solidFill>
                <a:srgbClr val="3C78D8"/>
              </a:solidFill>
              <a:prstDash val="solid"/>
              <a:round/>
              <a:headEnd type="none" w="med" len="med"/>
              <a:tailEnd type="none" w="med" len="med"/>
            </a:ln>
          </p:spPr>
        </p:cxnSp>
        <p:grpSp>
          <p:nvGrpSpPr>
            <p:cNvPr id="118" name="Google Shape;118;p15"/>
            <p:cNvGrpSpPr/>
            <p:nvPr/>
          </p:nvGrpSpPr>
          <p:grpSpPr>
            <a:xfrm>
              <a:off x="4703925" y="3045138"/>
              <a:ext cx="160800" cy="311100"/>
              <a:chOff x="5728313" y="1690700"/>
              <a:chExt cx="160800" cy="311100"/>
            </a:xfrm>
          </p:grpSpPr>
          <p:sp>
            <p:nvSpPr>
              <p:cNvPr id="119" name="Google Shape;119;p15"/>
              <p:cNvSpPr/>
              <p:nvPr/>
            </p:nvSpPr>
            <p:spPr>
              <a:xfrm>
                <a:off x="5728313" y="1690700"/>
                <a:ext cx="160800" cy="311100"/>
              </a:xfrm>
              <a:prstGeom prst="rect">
                <a:avLst/>
              </a:prstGeom>
              <a:solidFill>
                <a:srgbClr val="A4C2F4"/>
              </a:solidFill>
              <a:ln w="9525"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900"/>
              </a:p>
            </p:txBody>
          </p:sp>
          <p:sp>
            <p:nvSpPr>
              <p:cNvPr id="120" name="Google Shape;120;p15"/>
              <p:cNvSpPr/>
              <p:nvPr/>
            </p:nvSpPr>
            <p:spPr>
              <a:xfrm rot="10800000">
                <a:off x="5773075" y="1690700"/>
                <a:ext cx="68100" cy="56700"/>
              </a:xfrm>
              <a:prstGeom prst="triangle">
                <a:avLst>
                  <a:gd name="adj" fmla="val 50000"/>
                </a:avLst>
              </a:prstGeom>
              <a:solidFill>
                <a:srgbClr val="C9DAF8"/>
              </a:solidFill>
              <a:ln w="9525"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21" name="Google Shape;121;p15"/>
            <p:cNvGrpSpPr/>
            <p:nvPr/>
          </p:nvGrpSpPr>
          <p:grpSpPr>
            <a:xfrm>
              <a:off x="3883275" y="2631238"/>
              <a:ext cx="160800" cy="311100"/>
              <a:chOff x="5728313" y="1690700"/>
              <a:chExt cx="160800" cy="311100"/>
            </a:xfrm>
          </p:grpSpPr>
          <p:sp>
            <p:nvSpPr>
              <p:cNvPr id="122" name="Google Shape;122;p15"/>
              <p:cNvSpPr/>
              <p:nvPr/>
            </p:nvSpPr>
            <p:spPr>
              <a:xfrm>
                <a:off x="5728313" y="1690700"/>
                <a:ext cx="160800" cy="311100"/>
              </a:xfrm>
              <a:prstGeom prst="rect">
                <a:avLst/>
              </a:prstGeom>
              <a:solidFill>
                <a:srgbClr val="A4C2F4"/>
              </a:solidFill>
              <a:ln w="9525"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900"/>
              </a:p>
            </p:txBody>
          </p:sp>
          <p:sp>
            <p:nvSpPr>
              <p:cNvPr id="123" name="Google Shape;123;p15"/>
              <p:cNvSpPr/>
              <p:nvPr/>
            </p:nvSpPr>
            <p:spPr>
              <a:xfrm rot="10800000">
                <a:off x="5773075" y="1690700"/>
                <a:ext cx="68100" cy="56700"/>
              </a:xfrm>
              <a:prstGeom prst="triangle">
                <a:avLst>
                  <a:gd name="adj" fmla="val 50000"/>
                </a:avLst>
              </a:prstGeom>
              <a:solidFill>
                <a:srgbClr val="C9DAF8"/>
              </a:solidFill>
              <a:ln w="9525"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cxnSp>
          <p:nvCxnSpPr>
            <p:cNvPr id="124" name="Google Shape;124;p15"/>
            <p:cNvCxnSpPr/>
            <p:nvPr/>
          </p:nvCxnSpPr>
          <p:spPr>
            <a:xfrm>
              <a:off x="4320738" y="2517363"/>
              <a:ext cx="0" cy="136500"/>
            </a:xfrm>
            <a:prstGeom prst="straightConnector1">
              <a:avLst/>
            </a:prstGeom>
            <a:noFill/>
            <a:ln w="9525" cap="flat" cmpd="sng">
              <a:solidFill>
                <a:srgbClr val="3C78D8"/>
              </a:solidFill>
              <a:prstDash val="solid"/>
              <a:round/>
              <a:headEnd type="none" w="med" len="med"/>
              <a:tailEnd type="none" w="med" len="med"/>
            </a:ln>
          </p:spPr>
        </p:cxnSp>
        <p:cxnSp>
          <p:nvCxnSpPr>
            <p:cNvPr id="125" name="Google Shape;125;p15"/>
            <p:cNvCxnSpPr/>
            <p:nvPr/>
          </p:nvCxnSpPr>
          <p:spPr>
            <a:xfrm>
              <a:off x="3776650" y="2519163"/>
              <a:ext cx="544200" cy="0"/>
            </a:xfrm>
            <a:prstGeom prst="straightConnector1">
              <a:avLst/>
            </a:prstGeom>
            <a:noFill/>
            <a:ln w="9525" cap="flat" cmpd="sng">
              <a:solidFill>
                <a:srgbClr val="3C78D8"/>
              </a:solidFill>
              <a:prstDash val="solid"/>
              <a:round/>
              <a:headEnd type="none" w="med" len="med"/>
              <a:tailEnd type="none" w="med" len="med"/>
            </a:ln>
          </p:spPr>
        </p:cxnSp>
        <p:cxnSp>
          <p:nvCxnSpPr>
            <p:cNvPr id="126" name="Google Shape;126;p15"/>
            <p:cNvCxnSpPr/>
            <p:nvPr/>
          </p:nvCxnSpPr>
          <p:spPr>
            <a:xfrm>
              <a:off x="3780638" y="2522938"/>
              <a:ext cx="0" cy="238200"/>
            </a:xfrm>
            <a:prstGeom prst="straightConnector1">
              <a:avLst/>
            </a:prstGeom>
            <a:noFill/>
            <a:ln w="9525" cap="flat" cmpd="sng">
              <a:solidFill>
                <a:srgbClr val="3C78D8"/>
              </a:solidFill>
              <a:prstDash val="solid"/>
              <a:round/>
              <a:headEnd type="none" w="med" len="med"/>
              <a:tailEnd type="none" w="med" len="med"/>
            </a:ln>
          </p:spPr>
        </p:cxnSp>
        <p:cxnSp>
          <p:nvCxnSpPr>
            <p:cNvPr id="127" name="Google Shape;127;p15"/>
            <p:cNvCxnSpPr/>
            <p:nvPr/>
          </p:nvCxnSpPr>
          <p:spPr>
            <a:xfrm>
              <a:off x="3778575" y="2756338"/>
              <a:ext cx="104700" cy="0"/>
            </a:xfrm>
            <a:prstGeom prst="straightConnector1">
              <a:avLst/>
            </a:prstGeom>
            <a:noFill/>
            <a:ln w="9525" cap="flat" cmpd="sng">
              <a:solidFill>
                <a:srgbClr val="3C78D8"/>
              </a:solidFill>
              <a:prstDash val="solid"/>
              <a:round/>
              <a:headEnd type="none" w="med" len="med"/>
              <a:tailEnd type="stealth" w="med" len="med"/>
            </a:ln>
          </p:spPr>
        </p:cxn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FIR</a:t>
            </a:r>
            <a:endParaRPr/>
          </a:p>
        </p:txBody>
      </p:sp>
      <p:sp>
        <p:nvSpPr>
          <p:cNvPr id="133" name="Google Shape;133;p16"/>
          <p:cNvSpPr txBox="1">
            <a:spLocks noGrp="1"/>
          </p:cNvSpPr>
          <p:nvPr>
            <p:ph type="body" idx="1"/>
          </p:nvPr>
        </p:nvSpPr>
        <p:spPr>
          <a:xfrm>
            <a:off x="602100" y="1367500"/>
            <a:ext cx="79398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zh-TW"/>
              <a:t>Use only </a:t>
            </a:r>
            <a:r>
              <a:rPr lang="zh-TW" u="sng">
                <a:solidFill>
                  <a:srgbClr val="FF0000"/>
                </a:solidFill>
              </a:rPr>
              <a:t>1 multiplier</a:t>
            </a:r>
            <a:r>
              <a:rPr lang="zh-TW"/>
              <a:t> and </a:t>
            </a:r>
            <a:r>
              <a:rPr lang="zh-TW" u="sng">
                <a:solidFill>
                  <a:srgbClr val="FF0000"/>
                </a:solidFill>
              </a:rPr>
              <a:t>1 adder</a:t>
            </a:r>
            <a:r>
              <a:rPr lang="zh-TW"/>
              <a:t>.</a:t>
            </a:r>
            <a:endParaRPr/>
          </a:p>
          <a:p>
            <a:pPr marL="457200" lvl="0" indent="-342900" algn="l" rtl="0">
              <a:spcBef>
                <a:spcPts val="0"/>
              </a:spcBef>
              <a:spcAft>
                <a:spcPts val="0"/>
              </a:spcAft>
              <a:buSzPts val="1800"/>
              <a:buChar char="●"/>
            </a:pPr>
            <a:r>
              <a:rPr lang="zh-TW"/>
              <a:t>CPU first sends coefficients, and FIR saves coefficients in BRAM. After that, DMA sends input data</a:t>
            </a:r>
            <a:endParaRPr/>
          </a:p>
          <a:p>
            <a:pPr marL="457200" lvl="0" indent="-342900" algn="l" rtl="0">
              <a:spcBef>
                <a:spcPts val="0"/>
              </a:spcBef>
              <a:spcAft>
                <a:spcPts val="0"/>
              </a:spcAft>
              <a:buSzPts val="1800"/>
              <a:buChar char="●"/>
            </a:pPr>
            <a:r>
              <a:rPr lang="zh-TW"/>
              <a:t>FIR receive a new data when previous answer is outputed</a:t>
            </a:r>
            <a:endParaRPr/>
          </a:p>
          <a:p>
            <a:pPr marL="457200" lvl="0" indent="-342900" algn="l" rtl="0">
              <a:spcBef>
                <a:spcPts val="0"/>
              </a:spcBef>
              <a:spcAft>
                <a:spcPts val="0"/>
              </a:spcAft>
              <a:buSzPts val="1800"/>
              <a:buChar char="●"/>
            </a:pPr>
            <a:r>
              <a:rPr lang="zh-TW"/>
              <a:t>FIR produces 1 data per 12 cycles</a:t>
            </a:r>
            <a:endParaRPr/>
          </a:p>
          <a:p>
            <a:pPr marL="457200" lvl="0" indent="-342900" algn="l" rtl="0">
              <a:spcBef>
                <a:spcPts val="0"/>
              </a:spcBef>
              <a:spcAft>
                <a:spcPts val="0"/>
              </a:spcAft>
              <a:buSzPts val="1800"/>
              <a:buChar char="●"/>
            </a:pPr>
            <a:r>
              <a:rPr lang="zh-TW"/>
              <a:t>If DMA is fast enough to send and receive the input/output data, the FIR process in our design totally costs about </a:t>
            </a:r>
            <a:r>
              <a:rPr lang="zh-TW" u="sng">
                <a:solidFill>
                  <a:srgbClr val="FF0000"/>
                </a:solidFill>
              </a:rPr>
              <a:t>132 cycles</a:t>
            </a:r>
            <a:r>
              <a:rPr lang="zh-TW">
                <a:solidFill>
                  <a:schemeClr val="dk1"/>
                </a:solidFill>
              </a:rPr>
              <a:t> </a:t>
            </a:r>
            <a:r>
              <a:rPr lang="zh-TW"/>
              <a:t>(excluding coef receiving time). </a:t>
            </a:r>
            <a:endParaRPr/>
          </a:p>
        </p:txBody>
      </p:sp>
      <p:sp>
        <p:nvSpPr>
          <p:cNvPr id="134" name="Google Shape;134;p16"/>
          <p:cNvSpPr txBox="1"/>
          <p:nvPr/>
        </p:nvSpPr>
        <p:spPr>
          <a:xfrm>
            <a:off x="314450" y="969700"/>
            <a:ext cx="1963200" cy="39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1800" u="sng">
                <a:solidFill>
                  <a:schemeClr val="dk2"/>
                </a:solidFill>
              </a:rPr>
              <a:t>Our work</a:t>
            </a:r>
            <a:endParaRPr sz="1800" u="sng">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Matmul</a:t>
            </a:r>
            <a:endParaRPr/>
          </a:p>
        </p:txBody>
      </p:sp>
      <p:sp>
        <p:nvSpPr>
          <p:cNvPr id="140" name="Google Shape;140;p17"/>
          <p:cNvSpPr/>
          <p:nvPr/>
        </p:nvSpPr>
        <p:spPr>
          <a:xfrm>
            <a:off x="3740675" y="1418825"/>
            <a:ext cx="2924400" cy="1567800"/>
          </a:xfrm>
          <a:prstGeom prst="rect">
            <a:avLst/>
          </a:prstGeom>
          <a:solidFill>
            <a:srgbClr val="C9DAF8"/>
          </a:solidFill>
          <a:ln w="9525" cap="flat" cmpd="sng">
            <a:solidFill>
              <a:srgbClr val="A4C2F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1" name="Google Shape;141;p17"/>
          <p:cNvSpPr/>
          <p:nvPr/>
        </p:nvSpPr>
        <p:spPr>
          <a:xfrm>
            <a:off x="905700" y="1418825"/>
            <a:ext cx="1009200" cy="1567800"/>
          </a:xfrm>
          <a:prstGeom prst="rect">
            <a:avLst/>
          </a:prstGeom>
          <a:solidFill>
            <a:srgbClr val="D9EAD3"/>
          </a:solidFill>
          <a:ln w="9525" cap="flat" cmpd="sng">
            <a:solidFill>
              <a:srgbClr val="B6D7A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a:solidFill>
                  <a:schemeClr val="dk2"/>
                </a:solidFill>
              </a:rPr>
              <a:t>CPU</a:t>
            </a:r>
            <a:endParaRPr>
              <a:solidFill>
                <a:schemeClr val="dk2"/>
              </a:solidFill>
            </a:endParaRPr>
          </a:p>
        </p:txBody>
      </p:sp>
      <p:sp>
        <p:nvSpPr>
          <p:cNvPr id="142" name="Google Shape;142;p17"/>
          <p:cNvSpPr/>
          <p:nvPr/>
        </p:nvSpPr>
        <p:spPr>
          <a:xfrm>
            <a:off x="2610275" y="1418825"/>
            <a:ext cx="367800" cy="1567800"/>
          </a:xfrm>
          <a:prstGeom prst="rect">
            <a:avLst/>
          </a:prstGeom>
          <a:solidFill>
            <a:srgbClr val="D0E0E3"/>
          </a:solidFill>
          <a:ln w="9525" cap="flat" cmpd="sng">
            <a:solidFill>
              <a:srgbClr val="A2C4C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3" name="Google Shape;143;p17"/>
          <p:cNvSpPr/>
          <p:nvPr/>
        </p:nvSpPr>
        <p:spPr>
          <a:xfrm>
            <a:off x="7643350" y="1418825"/>
            <a:ext cx="1073700" cy="1567800"/>
          </a:xfrm>
          <a:prstGeom prst="rect">
            <a:avLst/>
          </a:prstGeom>
          <a:solidFill>
            <a:srgbClr val="D9D2E9"/>
          </a:solidFill>
          <a:ln w="9525" cap="flat" cmpd="sng">
            <a:solidFill>
              <a:srgbClr val="B4A7D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a:solidFill>
                  <a:schemeClr val="dk2"/>
                </a:solidFill>
              </a:rPr>
              <a:t>matmul</a:t>
            </a:r>
            <a:endParaRPr>
              <a:solidFill>
                <a:schemeClr val="dk2"/>
              </a:solidFill>
            </a:endParaRPr>
          </a:p>
          <a:p>
            <a:pPr marL="0" lvl="0" indent="0" algn="ctr" rtl="0">
              <a:spcBef>
                <a:spcPts val="0"/>
              </a:spcBef>
              <a:spcAft>
                <a:spcPts val="0"/>
              </a:spcAft>
              <a:buNone/>
            </a:pPr>
            <a:r>
              <a:rPr lang="zh-TW">
                <a:solidFill>
                  <a:schemeClr val="dk2"/>
                </a:solidFill>
              </a:rPr>
              <a:t>DMA</a:t>
            </a:r>
            <a:endParaRPr>
              <a:solidFill>
                <a:schemeClr val="dk2"/>
              </a:solidFill>
            </a:endParaRPr>
          </a:p>
        </p:txBody>
      </p:sp>
      <p:cxnSp>
        <p:nvCxnSpPr>
          <p:cNvPr id="144" name="Google Shape;144;p17"/>
          <p:cNvCxnSpPr>
            <a:stCxn id="141" idx="3"/>
            <a:endCxn id="142" idx="1"/>
          </p:cNvCxnSpPr>
          <p:nvPr/>
        </p:nvCxnSpPr>
        <p:spPr>
          <a:xfrm>
            <a:off x="1914900" y="2202725"/>
            <a:ext cx="695400" cy="0"/>
          </a:xfrm>
          <a:prstGeom prst="straightConnector1">
            <a:avLst/>
          </a:prstGeom>
          <a:noFill/>
          <a:ln w="9525" cap="flat" cmpd="sng">
            <a:solidFill>
              <a:schemeClr val="dk2"/>
            </a:solidFill>
            <a:prstDash val="solid"/>
            <a:round/>
            <a:headEnd type="none" w="med" len="med"/>
            <a:tailEnd type="triangle" w="med" len="med"/>
          </a:ln>
        </p:spPr>
      </p:cxnSp>
      <p:sp>
        <p:nvSpPr>
          <p:cNvPr id="145" name="Google Shape;145;p17"/>
          <p:cNvSpPr txBox="1"/>
          <p:nvPr/>
        </p:nvSpPr>
        <p:spPr>
          <a:xfrm>
            <a:off x="1891650" y="1784558"/>
            <a:ext cx="741900" cy="57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zh-TW" sz="1000">
                <a:solidFill>
                  <a:schemeClr val="dk2"/>
                </a:solidFill>
              </a:rPr>
              <a:t>wishbone</a:t>
            </a:r>
            <a:endParaRPr sz="1000">
              <a:solidFill>
                <a:schemeClr val="dk2"/>
              </a:solidFill>
            </a:endParaRPr>
          </a:p>
          <a:p>
            <a:pPr marL="0" lvl="0" indent="0" algn="ctr" rtl="0">
              <a:spcBef>
                <a:spcPts val="0"/>
              </a:spcBef>
              <a:spcAft>
                <a:spcPts val="0"/>
              </a:spcAft>
              <a:buNone/>
            </a:pPr>
            <a:r>
              <a:rPr lang="zh-TW" sz="1000">
                <a:solidFill>
                  <a:schemeClr val="dk2"/>
                </a:solidFill>
              </a:rPr>
              <a:t>signals</a:t>
            </a:r>
            <a:endParaRPr sz="1000">
              <a:solidFill>
                <a:schemeClr val="dk2"/>
              </a:solidFill>
            </a:endParaRPr>
          </a:p>
        </p:txBody>
      </p:sp>
      <p:cxnSp>
        <p:nvCxnSpPr>
          <p:cNvPr id="146" name="Google Shape;146;p17"/>
          <p:cNvCxnSpPr/>
          <p:nvPr/>
        </p:nvCxnSpPr>
        <p:spPr>
          <a:xfrm>
            <a:off x="2978075" y="1745958"/>
            <a:ext cx="762600" cy="0"/>
          </a:xfrm>
          <a:prstGeom prst="straightConnector1">
            <a:avLst/>
          </a:prstGeom>
          <a:noFill/>
          <a:ln w="9525" cap="flat" cmpd="sng">
            <a:solidFill>
              <a:schemeClr val="dk2"/>
            </a:solidFill>
            <a:prstDash val="solid"/>
            <a:round/>
            <a:headEnd type="none" w="med" len="med"/>
            <a:tailEnd type="triangle" w="med" len="med"/>
          </a:ln>
        </p:spPr>
      </p:cxnSp>
      <p:sp>
        <p:nvSpPr>
          <p:cNvPr id="147" name="Google Shape;147;p17"/>
          <p:cNvSpPr txBox="1"/>
          <p:nvPr/>
        </p:nvSpPr>
        <p:spPr>
          <a:xfrm>
            <a:off x="2978075" y="1481496"/>
            <a:ext cx="762600" cy="26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zh-TW" sz="1000">
                <a:solidFill>
                  <a:schemeClr val="dk2"/>
                </a:solidFill>
              </a:rPr>
              <a:t>clk</a:t>
            </a:r>
            <a:endParaRPr sz="1000">
              <a:solidFill>
                <a:schemeClr val="dk2"/>
              </a:solidFill>
            </a:endParaRPr>
          </a:p>
        </p:txBody>
      </p:sp>
      <p:cxnSp>
        <p:nvCxnSpPr>
          <p:cNvPr id="148" name="Google Shape;148;p17"/>
          <p:cNvCxnSpPr/>
          <p:nvPr/>
        </p:nvCxnSpPr>
        <p:spPr>
          <a:xfrm>
            <a:off x="2978075" y="2126491"/>
            <a:ext cx="762600" cy="0"/>
          </a:xfrm>
          <a:prstGeom prst="straightConnector1">
            <a:avLst/>
          </a:prstGeom>
          <a:noFill/>
          <a:ln w="9525" cap="flat" cmpd="sng">
            <a:solidFill>
              <a:schemeClr val="dk2"/>
            </a:solidFill>
            <a:prstDash val="solid"/>
            <a:round/>
            <a:headEnd type="none" w="med" len="med"/>
            <a:tailEnd type="triangle" w="med" len="med"/>
          </a:ln>
        </p:spPr>
      </p:cxnSp>
      <p:cxnSp>
        <p:nvCxnSpPr>
          <p:cNvPr id="149" name="Google Shape;149;p17"/>
          <p:cNvCxnSpPr/>
          <p:nvPr/>
        </p:nvCxnSpPr>
        <p:spPr>
          <a:xfrm>
            <a:off x="2978125" y="2509869"/>
            <a:ext cx="762600" cy="0"/>
          </a:xfrm>
          <a:prstGeom prst="straightConnector1">
            <a:avLst/>
          </a:prstGeom>
          <a:noFill/>
          <a:ln w="9525" cap="flat" cmpd="sng">
            <a:solidFill>
              <a:schemeClr val="dk2"/>
            </a:solidFill>
            <a:prstDash val="solid"/>
            <a:round/>
            <a:headEnd type="none" w="med" len="med"/>
            <a:tailEnd type="triangle" w="med" len="med"/>
          </a:ln>
        </p:spPr>
      </p:cxnSp>
      <p:sp>
        <p:nvSpPr>
          <p:cNvPr id="150" name="Google Shape;150;p17"/>
          <p:cNvSpPr txBox="1"/>
          <p:nvPr/>
        </p:nvSpPr>
        <p:spPr>
          <a:xfrm>
            <a:off x="2978125" y="1866140"/>
            <a:ext cx="762600" cy="26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zh-TW" sz="1000">
                <a:solidFill>
                  <a:schemeClr val="dk2"/>
                </a:solidFill>
              </a:rPr>
              <a:t>rst</a:t>
            </a:r>
            <a:endParaRPr sz="1000">
              <a:solidFill>
                <a:schemeClr val="dk2"/>
              </a:solidFill>
            </a:endParaRPr>
          </a:p>
        </p:txBody>
      </p:sp>
      <p:sp>
        <p:nvSpPr>
          <p:cNvPr id="151" name="Google Shape;151;p17"/>
          <p:cNvSpPr txBox="1"/>
          <p:nvPr/>
        </p:nvSpPr>
        <p:spPr>
          <a:xfrm>
            <a:off x="2978113" y="2206860"/>
            <a:ext cx="762600" cy="26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zh-TW" sz="1000">
                <a:solidFill>
                  <a:schemeClr val="dk2"/>
                </a:solidFill>
              </a:rPr>
              <a:t>ap_start</a:t>
            </a:r>
            <a:endParaRPr sz="1000">
              <a:solidFill>
                <a:schemeClr val="dk2"/>
              </a:solidFill>
            </a:endParaRPr>
          </a:p>
        </p:txBody>
      </p:sp>
      <p:cxnSp>
        <p:nvCxnSpPr>
          <p:cNvPr id="152" name="Google Shape;152;p17"/>
          <p:cNvCxnSpPr/>
          <p:nvPr/>
        </p:nvCxnSpPr>
        <p:spPr>
          <a:xfrm rot="10800000" flipH="1">
            <a:off x="6665000" y="2511550"/>
            <a:ext cx="975600" cy="3000"/>
          </a:xfrm>
          <a:prstGeom prst="straightConnector1">
            <a:avLst/>
          </a:prstGeom>
          <a:noFill/>
          <a:ln w="9525" cap="flat" cmpd="sng">
            <a:solidFill>
              <a:schemeClr val="dk2"/>
            </a:solidFill>
            <a:prstDash val="solid"/>
            <a:round/>
            <a:headEnd type="none" w="med" len="med"/>
            <a:tailEnd type="triangle" w="med" len="med"/>
          </a:ln>
        </p:spPr>
      </p:cxnSp>
      <p:cxnSp>
        <p:nvCxnSpPr>
          <p:cNvPr id="153" name="Google Shape;153;p17"/>
          <p:cNvCxnSpPr/>
          <p:nvPr/>
        </p:nvCxnSpPr>
        <p:spPr>
          <a:xfrm flipH="1">
            <a:off x="6664175" y="1845349"/>
            <a:ext cx="972900" cy="1800"/>
          </a:xfrm>
          <a:prstGeom prst="straightConnector1">
            <a:avLst/>
          </a:prstGeom>
          <a:noFill/>
          <a:ln w="9525" cap="flat" cmpd="sng">
            <a:solidFill>
              <a:schemeClr val="dk2"/>
            </a:solidFill>
            <a:prstDash val="solid"/>
            <a:round/>
            <a:headEnd type="none" w="med" len="med"/>
            <a:tailEnd type="triangle" w="med" len="med"/>
          </a:ln>
        </p:spPr>
      </p:cxnSp>
      <p:sp>
        <p:nvSpPr>
          <p:cNvPr id="154" name="Google Shape;154;p17"/>
          <p:cNvSpPr txBox="1"/>
          <p:nvPr/>
        </p:nvSpPr>
        <p:spPr>
          <a:xfrm>
            <a:off x="6712800" y="1399477"/>
            <a:ext cx="875700" cy="31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zh-TW" sz="1000">
                <a:solidFill>
                  <a:schemeClr val="dk2"/>
                </a:solidFill>
              </a:rPr>
              <a:t>indata</a:t>
            </a:r>
            <a:endParaRPr sz="1000">
              <a:solidFill>
                <a:schemeClr val="dk2"/>
              </a:solidFill>
            </a:endParaRPr>
          </a:p>
          <a:p>
            <a:pPr marL="0" lvl="0" indent="0" algn="ctr" rtl="0">
              <a:spcBef>
                <a:spcPts val="0"/>
              </a:spcBef>
              <a:spcAft>
                <a:spcPts val="0"/>
              </a:spcAft>
              <a:buNone/>
            </a:pPr>
            <a:r>
              <a:rPr lang="zh-TW" sz="1000">
                <a:solidFill>
                  <a:schemeClr val="dk2"/>
                </a:solidFill>
              </a:rPr>
              <a:t>(axi-stream)</a:t>
            </a:r>
            <a:endParaRPr sz="1000">
              <a:solidFill>
                <a:schemeClr val="dk2"/>
              </a:solidFill>
            </a:endParaRPr>
          </a:p>
        </p:txBody>
      </p:sp>
      <p:sp>
        <p:nvSpPr>
          <p:cNvPr id="155" name="Google Shape;155;p17"/>
          <p:cNvSpPr txBox="1"/>
          <p:nvPr/>
        </p:nvSpPr>
        <p:spPr>
          <a:xfrm>
            <a:off x="6711125" y="2079610"/>
            <a:ext cx="831600" cy="35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zh-TW" sz="1000">
                <a:solidFill>
                  <a:schemeClr val="dk2"/>
                </a:solidFill>
              </a:rPr>
              <a:t>outdata</a:t>
            </a:r>
            <a:endParaRPr sz="1000">
              <a:solidFill>
                <a:schemeClr val="dk2"/>
              </a:solidFill>
            </a:endParaRPr>
          </a:p>
          <a:p>
            <a:pPr marL="0" lvl="0" indent="0" algn="ctr" rtl="0">
              <a:spcBef>
                <a:spcPts val="0"/>
              </a:spcBef>
              <a:spcAft>
                <a:spcPts val="0"/>
              </a:spcAft>
              <a:buNone/>
            </a:pPr>
            <a:r>
              <a:rPr lang="zh-TW" sz="1000">
                <a:solidFill>
                  <a:schemeClr val="dk2"/>
                </a:solidFill>
              </a:rPr>
              <a:t>(valid/data)</a:t>
            </a:r>
            <a:endParaRPr sz="1000">
              <a:solidFill>
                <a:schemeClr val="dk2"/>
              </a:solidFill>
            </a:endParaRPr>
          </a:p>
        </p:txBody>
      </p:sp>
      <p:sp>
        <p:nvSpPr>
          <p:cNvPr id="156" name="Google Shape;156;p17"/>
          <p:cNvSpPr/>
          <p:nvPr/>
        </p:nvSpPr>
        <p:spPr>
          <a:xfrm>
            <a:off x="1490995" y="3718466"/>
            <a:ext cx="296400" cy="141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sz="700"/>
              <a:t>A1</a:t>
            </a:r>
            <a:endParaRPr sz="700"/>
          </a:p>
        </p:txBody>
      </p:sp>
      <p:sp>
        <p:nvSpPr>
          <p:cNvPr id="157" name="Google Shape;157;p17"/>
          <p:cNvSpPr/>
          <p:nvPr/>
        </p:nvSpPr>
        <p:spPr>
          <a:xfrm>
            <a:off x="2988027" y="3923895"/>
            <a:ext cx="296400" cy="292200"/>
          </a:xfrm>
          <a:prstGeom prst="rect">
            <a:avLst/>
          </a:prstGeom>
          <a:solidFill>
            <a:srgbClr val="EAD1DC"/>
          </a:solidFill>
          <a:ln w="9525" cap="flat" cmpd="sng">
            <a:solidFill>
              <a:schemeClr val="dk2"/>
            </a:solidFill>
            <a:prstDash val="solid"/>
            <a:round/>
            <a:headEnd type="none" w="sm" len="sm"/>
            <a:tailEnd type="none" w="sm" len="sm"/>
          </a:ln>
        </p:spPr>
        <p:txBody>
          <a:bodyPr spcFirstLastPara="1" wrap="square" lIns="54000" tIns="91425" rIns="54000" bIns="91425" anchor="ctr" anchorCtr="0">
            <a:noAutofit/>
          </a:bodyPr>
          <a:lstStyle/>
          <a:p>
            <a:pPr marL="0" lvl="0" indent="0" algn="ctr" rtl="0">
              <a:spcBef>
                <a:spcPts val="0"/>
              </a:spcBef>
              <a:spcAft>
                <a:spcPts val="0"/>
              </a:spcAft>
              <a:buNone/>
            </a:pPr>
            <a:r>
              <a:rPr lang="zh-TW" sz="700"/>
              <a:t>B1 </a:t>
            </a:r>
            <a:endParaRPr sz="700"/>
          </a:p>
          <a:p>
            <a:pPr marL="0" lvl="0" indent="0" algn="ctr" rtl="0">
              <a:spcBef>
                <a:spcPts val="0"/>
              </a:spcBef>
              <a:spcAft>
                <a:spcPts val="0"/>
              </a:spcAft>
              <a:buNone/>
            </a:pPr>
            <a:r>
              <a:rPr lang="zh-TW" sz="700"/>
              <a:t>* A1</a:t>
            </a:r>
            <a:endParaRPr sz="700"/>
          </a:p>
        </p:txBody>
      </p:sp>
      <p:sp>
        <p:nvSpPr>
          <p:cNvPr id="158" name="Google Shape;158;p17"/>
          <p:cNvSpPr/>
          <p:nvPr/>
        </p:nvSpPr>
        <p:spPr>
          <a:xfrm>
            <a:off x="3284483" y="3923895"/>
            <a:ext cx="296400" cy="292200"/>
          </a:xfrm>
          <a:prstGeom prst="rect">
            <a:avLst/>
          </a:prstGeom>
          <a:solidFill>
            <a:srgbClr val="EAD1DC"/>
          </a:solidFill>
          <a:ln w="9525" cap="flat" cmpd="sng">
            <a:solidFill>
              <a:schemeClr val="dk2"/>
            </a:solidFill>
            <a:prstDash val="solid"/>
            <a:round/>
            <a:headEnd type="none" w="sm" len="sm"/>
            <a:tailEnd type="none" w="sm" len="sm"/>
          </a:ln>
        </p:spPr>
        <p:txBody>
          <a:bodyPr spcFirstLastPara="1" wrap="square" lIns="54000" tIns="91425" rIns="54000" bIns="91425" anchor="ctr" anchorCtr="0">
            <a:noAutofit/>
          </a:bodyPr>
          <a:lstStyle/>
          <a:p>
            <a:pPr marL="0" lvl="0" indent="0" algn="ctr" rtl="0">
              <a:spcBef>
                <a:spcPts val="0"/>
              </a:spcBef>
              <a:spcAft>
                <a:spcPts val="0"/>
              </a:spcAft>
              <a:buNone/>
            </a:pPr>
            <a:r>
              <a:rPr lang="zh-TW" sz="700"/>
              <a:t>B1 </a:t>
            </a:r>
            <a:endParaRPr sz="700"/>
          </a:p>
          <a:p>
            <a:pPr marL="0" lvl="0" indent="0" algn="ctr" rtl="0">
              <a:spcBef>
                <a:spcPts val="0"/>
              </a:spcBef>
              <a:spcAft>
                <a:spcPts val="0"/>
              </a:spcAft>
              <a:buNone/>
            </a:pPr>
            <a:r>
              <a:rPr lang="zh-TW" sz="700"/>
              <a:t>* A5</a:t>
            </a:r>
            <a:endParaRPr sz="700"/>
          </a:p>
        </p:txBody>
      </p:sp>
      <p:sp>
        <p:nvSpPr>
          <p:cNvPr id="159" name="Google Shape;159;p17"/>
          <p:cNvSpPr/>
          <p:nvPr/>
        </p:nvSpPr>
        <p:spPr>
          <a:xfrm>
            <a:off x="1787452" y="3718466"/>
            <a:ext cx="299100" cy="141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sz="700"/>
              <a:t>A2</a:t>
            </a:r>
            <a:endParaRPr sz="700"/>
          </a:p>
        </p:txBody>
      </p:sp>
      <p:sp>
        <p:nvSpPr>
          <p:cNvPr id="160" name="Google Shape;160;p17"/>
          <p:cNvSpPr/>
          <p:nvPr/>
        </p:nvSpPr>
        <p:spPr>
          <a:xfrm>
            <a:off x="3580939" y="3923895"/>
            <a:ext cx="296400" cy="292200"/>
          </a:xfrm>
          <a:prstGeom prst="rect">
            <a:avLst/>
          </a:prstGeom>
          <a:solidFill>
            <a:srgbClr val="EAD1DC"/>
          </a:solidFill>
          <a:ln w="9525" cap="flat" cmpd="sng">
            <a:solidFill>
              <a:schemeClr val="dk2"/>
            </a:solidFill>
            <a:prstDash val="solid"/>
            <a:round/>
            <a:headEnd type="none" w="sm" len="sm"/>
            <a:tailEnd type="none" w="sm" len="sm"/>
          </a:ln>
        </p:spPr>
        <p:txBody>
          <a:bodyPr spcFirstLastPara="1" wrap="square" lIns="54000" tIns="91425" rIns="54000" bIns="91425" anchor="ctr" anchorCtr="0">
            <a:noAutofit/>
          </a:bodyPr>
          <a:lstStyle/>
          <a:p>
            <a:pPr marL="0" lvl="0" indent="0" algn="ctr" rtl="0">
              <a:spcBef>
                <a:spcPts val="0"/>
              </a:spcBef>
              <a:spcAft>
                <a:spcPts val="0"/>
              </a:spcAft>
              <a:buNone/>
            </a:pPr>
            <a:r>
              <a:rPr lang="zh-TW" sz="700"/>
              <a:t>B1 </a:t>
            </a:r>
            <a:endParaRPr sz="700"/>
          </a:p>
          <a:p>
            <a:pPr marL="0" lvl="0" indent="0" algn="ctr" rtl="0">
              <a:spcBef>
                <a:spcPts val="0"/>
              </a:spcBef>
              <a:spcAft>
                <a:spcPts val="0"/>
              </a:spcAft>
              <a:buNone/>
            </a:pPr>
            <a:r>
              <a:rPr lang="zh-TW" sz="700"/>
              <a:t>* A9</a:t>
            </a:r>
            <a:endParaRPr sz="700"/>
          </a:p>
        </p:txBody>
      </p:sp>
      <p:sp>
        <p:nvSpPr>
          <p:cNvPr id="161" name="Google Shape;161;p17"/>
          <p:cNvSpPr/>
          <p:nvPr/>
        </p:nvSpPr>
        <p:spPr>
          <a:xfrm>
            <a:off x="3877395" y="3923895"/>
            <a:ext cx="296400" cy="292200"/>
          </a:xfrm>
          <a:prstGeom prst="rect">
            <a:avLst/>
          </a:prstGeom>
          <a:solidFill>
            <a:srgbClr val="EAD1DC"/>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ctr" rtl="0">
              <a:spcBef>
                <a:spcPts val="0"/>
              </a:spcBef>
              <a:spcAft>
                <a:spcPts val="0"/>
              </a:spcAft>
              <a:buNone/>
            </a:pPr>
            <a:r>
              <a:rPr lang="zh-TW" sz="700"/>
              <a:t>B1 </a:t>
            </a:r>
            <a:endParaRPr sz="700"/>
          </a:p>
          <a:p>
            <a:pPr marL="0" lvl="0" indent="0" algn="ctr" rtl="0">
              <a:spcBef>
                <a:spcPts val="0"/>
              </a:spcBef>
              <a:spcAft>
                <a:spcPts val="0"/>
              </a:spcAft>
              <a:buNone/>
            </a:pPr>
            <a:r>
              <a:rPr lang="zh-TW" sz="700"/>
              <a:t>* A13</a:t>
            </a:r>
            <a:endParaRPr sz="700"/>
          </a:p>
        </p:txBody>
      </p:sp>
      <p:sp>
        <p:nvSpPr>
          <p:cNvPr id="162" name="Google Shape;162;p17"/>
          <p:cNvSpPr/>
          <p:nvPr/>
        </p:nvSpPr>
        <p:spPr>
          <a:xfrm>
            <a:off x="4173851" y="3923895"/>
            <a:ext cx="296400" cy="292200"/>
          </a:xfrm>
          <a:prstGeom prst="rect">
            <a:avLst/>
          </a:prstGeom>
          <a:solidFill>
            <a:srgbClr val="EAD1DC"/>
          </a:solidFill>
          <a:ln w="9525" cap="flat" cmpd="sng">
            <a:solidFill>
              <a:schemeClr val="dk2"/>
            </a:solidFill>
            <a:prstDash val="solid"/>
            <a:round/>
            <a:headEnd type="none" w="sm" len="sm"/>
            <a:tailEnd type="none" w="sm" len="sm"/>
          </a:ln>
        </p:spPr>
        <p:txBody>
          <a:bodyPr spcFirstLastPara="1" wrap="square" lIns="54000" tIns="91425" rIns="54000" bIns="91425" anchor="ctr" anchorCtr="0">
            <a:noAutofit/>
          </a:bodyPr>
          <a:lstStyle/>
          <a:p>
            <a:pPr marL="0" lvl="0" indent="0" algn="ctr" rtl="0">
              <a:spcBef>
                <a:spcPts val="0"/>
              </a:spcBef>
              <a:spcAft>
                <a:spcPts val="0"/>
              </a:spcAft>
              <a:buNone/>
            </a:pPr>
            <a:r>
              <a:rPr lang="zh-TW" sz="700"/>
              <a:t>B2 </a:t>
            </a:r>
            <a:endParaRPr sz="700"/>
          </a:p>
          <a:p>
            <a:pPr marL="0" lvl="0" indent="0" algn="ctr" rtl="0">
              <a:spcBef>
                <a:spcPts val="0"/>
              </a:spcBef>
              <a:spcAft>
                <a:spcPts val="0"/>
              </a:spcAft>
              <a:buNone/>
            </a:pPr>
            <a:r>
              <a:rPr lang="zh-TW" sz="700"/>
              <a:t>* A1</a:t>
            </a:r>
            <a:endParaRPr sz="700"/>
          </a:p>
        </p:txBody>
      </p:sp>
      <p:sp>
        <p:nvSpPr>
          <p:cNvPr id="163" name="Google Shape;163;p17"/>
          <p:cNvSpPr/>
          <p:nvPr/>
        </p:nvSpPr>
        <p:spPr>
          <a:xfrm>
            <a:off x="4470307" y="3923895"/>
            <a:ext cx="296400" cy="292200"/>
          </a:xfrm>
          <a:prstGeom prst="rect">
            <a:avLst/>
          </a:prstGeom>
          <a:solidFill>
            <a:srgbClr val="EAD1DC"/>
          </a:solidFill>
          <a:ln w="9525" cap="flat" cmpd="sng">
            <a:solidFill>
              <a:schemeClr val="dk2"/>
            </a:solidFill>
            <a:prstDash val="solid"/>
            <a:round/>
            <a:headEnd type="none" w="sm" len="sm"/>
            <a:tailEnd type="none" w="sm" len="sm"/>
          </a:ln>
        </p:spPr>
        <p:txBody>
          <a:bodyPr spcFirstLastPara="1" wrap="square" lIns="54000" tIns="91425" rIns="54000" bIns="91425" anchor="ctr" anchorCtr="0">
            <a:noAutofit/>
          </a:bodyPr>
          <a:lstStyle/>
          <a:p>
            <a:pPr marL="0" lvl="0" indent="0" algn="ctr" rtl="0">
              <a:spcBef>
                <a:spcPts val="0"/>
              </a:spcBef>
              <a:spcAft>
                <a:spcPts val="0"/>
              </a:spcAft>
              <a:buNone/>
            </a:pPr>
            <a:r>
              <a:rPr lang="zh-TW" sz="700"/>
              <a:t>B2 </a:t>
            </a:r>
            <a:endParaRPr sz="700"/>
          </a:p>
          <a:p>
            <a:pPr marL="0" lvl="0" indent="0" algn="ctr" rtl="0">
              <a:spcBef>
                <a:spcPts val="0"/>
              </a:spcBef>
              <a:spcAft>
                <a:spcPts val="0"/>
              </a:spcAft>
              <a:buNone/>
            </a:pPr>
            <a:r>
              <a:rPr lang="zh-TW" sz="700"/>
              <a:t>* A5</a:t>
            </a:r>
            <a:endParaRPr sz="700"/>
          </a:p>
        </p:txBody>
      </p:sp>
      <p:sp>
        <p:nvSpPr>
          <p:cNvPr id="164" name="Google Shape;164;p17"/>
          <p:cNvSpPr/>
          <p:nvPr/>
        </p:nvSpPr>
        <p:spPr>
          <a:xfrm>
            <a:off x="4766764" y="3923895"/>
            <a:ext cx="296400" cy="292200"/>
          </a:xfrm>
          <a:prstGeom prst="rect">
            <a:avLst/>
          </a:prstGeom>
          <a:solidFill>
            <a:srgbClr val="EAD1DC"/>
          </a:solidFill>
          <a:ln w="9525" cap="flat" cmpd="sng">
            <a:solidFill>
              <a:schemeClr val="dk2"/>
            </a:solidFill>
            <a:prstDash val="solid"/>
            <a:round/>
            <a:headEnd type="none" w="sm" len="sm"/>
            <a:tailEnd type="none" w="sm" len="sm"/>
          </a:ln>
        </p:spPr>
        <p:txBody>
          <a:bodyPr spcFirstLastPara="1" wrap="square" lIns="54000" tIns="91425" rIns="54000" bIns="91425" anchor="ctr" anchorCtr="0">
            <a:noAutofit/>
          </a:bodyPr>
          <a:lstStyle/>
          <a:p>
            <a:pPr marL="0" lvl="0" indent="0" algn="ctr" rtl="0">
              <a:spcBef>
                <a:spcPts val="0"/>
              </a:spcBef>
              <a:spcAft>
                <a:spcPts val="0"/>
              </a:spcAft>
              <a:buNone/>
            </a:pPr>
            <a:r>
              <a:rPr lang="zh-TW" sz="700"/>
              <a:t>B2 </a:t>
            </a:r>
            <a:endParaRPr sz="700"/>
          </a:p>
          <a:p>
            <a:pPr marL="0" lvl="0" indent="0" algn="ctr" rtl="0">
              <a:spcBef>
                <a:spcPts val="0"/>
              </a:spcBef>
              <a:spcAft>
                <a:spcPts val="0"/>
              </a:spcAft>
              <a:buNone/>
            </a:pPr>
            <a:r>
              <a:rPr lang="zh-TW" sz="700"/>
              <a:t>* A9</a:t>
            </a:r>
            <a:endParaRPr sz="700"/>
          </a:p>
        </p:txBody>
      </p:sp>
      <p:sp>
        <p:nvSpPr>
          <p:cNvPr id="165" name="Google Shape;165;p17"/>
          <p:cNvSpPr/>
          <p:nvPr/>
        </p:nvSpPr>
        <p:spPr>
          <a:xfrm>
            <a:off x="5063220" y="3923895"/>
            <a:ext cx="296400" cy="292200"/>
          </a:xfrm>
          <a:prstGeom prst="rect">
            <a:avLst/>
          </a:prstGeom>
          <a:solidFill>
            <a:srgbClr val="EAD1DC"/>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ctr" rtl="0">
              <a:spcBef>
                <a:spcPts val="0"/>
              </a:spcBef>
              <a:spcAft>
                <a:spcPts val="0"/>
              </a:spcAft>
              <a:buNone/>
            </a:pPr>
            <a:r>
              <a:rPr lang="zh-TW" sz="700"/>
              <a:t>B2 </a:t>
            </a:r>
            <a:endParaRPr sz="700"/>
          </a:p>
          <a:p>
            <a:pPr marL="0" lvl="0" indent="0" algn="ctr" rtl="0">
              <a:spcBef>
                <a:spcPts val="0"/>
              </a:spcBef>
              <a:spcAft>
                <a:spcPts val="0"/>
              </a:spcAft>
              <a:buNone/>
            </a:pPr>
            <a:r>
              <a:rPr lang="zh-TW" sz="700"/>
              <a:t>* A13</a:t>
            </a:r>
            <a:endParaRPr sz="700"/>
          </a:p>
        </p:txBody>
      </p:sp>
      <p:sp>
        <p:nvSpPr>
          <p:cNvPr id="166" name="Google Shape;166;p17"/>
          <p:cNvSpPr/>
          <p:nvPr/>
        </p:nvSpPr>
        <p:spPr>
          <a:xfrm>
            <a:off x="5977766" y="3923895"/>
            <a:ext cx="296400" cy="292200"/>
          </a:xfrm>
          <a:prstGeom prst="rect">
            <a:avLst/>
          </a:prstGeom>
          <a:solidFill>
            <a:srgbClr val="EAD1DC"/>
          </a:solidFill>
          <a:ln w="9525" cap="flat" cmpd="sng">
            <a:solidFill>
              <a:schemeClr val="dk2"/>
            </a:solidFill>
            <a:prstDash val="solid"/>
            <a:round/>
            <a:headEnd type="none" w="sm" len="sm"/>
            <a:tailEnd type="none" w="sm" len="sm"/>
          </a:ln>
        </p:spPr>
        <p:txBody>
          <a:bodyPr spcFirstLastPara="1" wrap="square" lIns="54000" tIns="91425" rIns="54000" bIns="91425" anchor="ctr" anchorCtr="0">
            <a:noAutofit/>
          </a:bodyPr>
          <a:lstStyle/>
          <a:p>
            <a:pPr marL="0" lvl="0" indent="0" algn="ctr" rtl="0">
              <a:spcBef>
                <a:spcPts val="0"/>
              </a:spcBef>
              <a:spcAft>
                <a:spcPts val="0"/>
              </a:spcAft>
              <a:buNone/>
            </a:pPr>
            <a:r>
              <a:rPr lang="zh-TW" sz="700"/>
              <a:t>B16 </a:t>
            </a:r>
            <a:endParaRPr sz="700"/>
          </a:p>
          <a:p>
            <a:pPr marL="0" lvl="0" indent="0" algn="ctr" rtl="0">
              <a:spcBef>
                <a:spcPts val="0"/>
              </a:spcBef>
              <a:spcAft>
                <a:spcPts val="0"/>
              </a:spcAft>
              <a:buNone/>
            </a:pPr>
            <a:r>
              <a:rPr lang="zh-TW" sz="700"/>
              <a:t>* A4</a:t>
            </a:r>
            <a:endParaRPr sz="700"/>
          </a:p>
        </p:txBody>
      </p:sp>
      <p:grpSp>
        <p:nvGrpSpPr>
          <p:cNvPr id="167" name="Google Shape;167;p17"/>
          <p:cNvGrpSpPr/>
          <p:nvPr/>
        </p:nvGrpSpPr>
        <p:grpSpPr>
          <a:xfrm>
            <a:off x="1348725" y="3344226"/>
            <a:ext cx="3710827" cy="398037"/>
            <a:chOff x="663759" y="3195093"/>
            <a:chExt cx="7531616" cy="825632"/>
          </a:xfrm>
        </p:grpSpPr>
        <p:grpSp>
          <p:nvGrpSpPr>
            <p:cNvPr id="168" name="Google Shape;168;p17"/>
            <p:cNvGrpSpPr/>
            <p:nvPr/>
          </p:nvGrpSpPr>
          <p:grpSpPr>
            <a:xfrm>
              <a:off x="663759" y="3195093"/>
              <a:ext cx="3908361" cy="825624"/>
              <a:chOff x="678499" y="3195094"/>
              <a:chExt cx="6991701" cy="1796007"/>
            </a:xfrm>
          </p:grpSpPr>
          <p:pic>
            <p:nvPicPr>
              <p:cNvPr id="169" name="Google Shape;169;p17"/>
              <p:cNvPicPr preferRelativeResize="0"/>
              <p:nvPr/>
            </p:nvPicPr>
            <p:blipFill rotWithShape="1">
              <a:blip r:embed="rId3">
                <a:alphaModFix/>
              </a:blip>
              <a:srcRect l="11061" r="10488" b="17925"/>
              <a:stretch/>
            </p:blipFill>
            <p:spPr>
              <a:xfrm>
                <a:off x="678499" y="3195094"/>
                <a:ext cx="3731492" cy="1474023"/>
              </a:xfrm>
              <a:prstGeom prst="rect">
                <a:avLst/>
              </a:prstGeom>
              <a:noFill/>
              <a:ln>
                <a:noFill/>
              </a:ln>
            </p:spPr>
          </p:pic>
          <p:pic>
            <p:nvPicPr>
              <p:cNvPr id="170" name="Google Shape;170;p17"/>
              <p:cNvPicPr preferRelativeResize="0"/>
              <p:nvPr/>
            </p:nvPicPr>
            <p:blipFill rotWithShape="1">
              <a:blip r:embed="rId3">
                <a:alphaModFix/>
              </a:blip>
              <a:srcRect l="10673" r="10499"/>
              <a:stretch/>
            </p:blipFill>
            <p:spPr>
              <a:xfrm>
                <a:off x="3920500" y="3195125"/>
                <a:ext cx="3749701" cy="1795975"/>
              </a:xfrm>
              <a:prstGeom prst="rect">
                <a:avLst/>
              </a:prstGeom>
              <a:noFill/>
              <a:ln>
                <a:noFill/>
              </a:ln>
            </p:spPr>
          </p:pic>
        </p:grpSp>
        <p:pic>
          <p:nvPicPr>
            <p:cNvPr id="171" name="Google Shape;171;p17"/>
            <p:cNvPicPr preferRelativeResize="0"/>
            <p:nvPr/>
          </p:nvPicPr>
          <p:blipFill rotWithShape="1">
            <a:blip r:embed="rId3">
              <a:alphaModFix/>
            </a:blip>
            <a:srcRect l="11061" r="10488"/>
            <a:stretch/>
          </p:blipFill>
          <p:spPr>
            <a:xfrm>
              <a:off x="4295700" y="3195100"/>
              <a:ext cx="2085900" cy="825625"/>
            </a:xfrm>
            <a:prstGeom prst="rect">
              <a:avLst/>
            </a:prstGeom>
            <a:noFill/>
            <a:ln>
              <a:noFill/>
            </a:ln>
          </p:spPr>
        </p:pic>
        <p:pic>
          <p:nvPicPr>
            <p:cNvPr id="172" name="Google Shape;172;p17"/>
            <p:cNvPicPr preferRelativeResize="0"/>
            <p:nvPr/>
          </p:nvPicPr>
          <p:blipFill rotWithShape="1">
            <a:blip r:embed="rId3">
              <a:alphaModFix/>
            </a:blip>
            <a:srcRect l="10673" r="10499"/>
            <a:stretch/>
          </p:blipFill>
          <p:spPr>
            <a:xfrm>
              <a:off x="6109475" y="3195100"/>
              <a:ext cx="2085900" cy="825625"/>
            </a:xfrm>
            <a:prstGeom prst="rect">
              <a:avLst/>
            </a:prstGeom>
            <a:noFill/>
            <a:ln>
              <a:noFill/>
            </a:ln>
          </p:spPr>
        </p:pic>
      </p:grpSp>
      <p:grpSp>
        <p:nvGrpSpPr>
          <p:cNvPr id="173" name="Google Shape;173;p17"/>
          <p:cNvGrpSpPr/>
          <p:nvPr/>
        </p:nvGrpSpPr>
        <p:grpSpPr>
          <a:xfrm>
            <a:off x="4930033" y="3344229"/>
            <a:ext cx="3710819" cy="398034"/>
            <a:chOff x="663775" y="3195100"/>
            <a:chExt cx="7531600" cy="825625"/>
          </a:xfrm>
        </p:grpSpPr>
        <p:grpSp>
          <p:nvGrpSpPr>
            <p:cNvPr id="174" name="Google Shape;174;p17"/>
            <p:cNvGrpSpPr/>
            <p:nvPr/>
          </p:nvGrpSpPr>
          <p:grpSpPr>
            <a:xfrm>
              <a:off x="663775" y="3195100"/>
              <a:ext cx="3908345" cy="825625"/>
              <a:chOff x="678528" y="3195109"/>
              <a:chExt cx="6991672" cy="1796009"/>
            </a:xfrm>
          </p:grpSpPr>
          <p:pic>
            <p:nvPicPr>
              <p:cNvPr id="175" name="Google Shape;175;p17"/>
              <p:cNvPicPr preferRelativeResize="0"/>
              <p:nvPr/>
            </p:nvPicPr>
            <p:blipFill rotWithShape="1">
              <a:blip r:embed="rId3">
                <a:alphaModFix/>
              </a:blip>
              <a:srcRect l="11061" r="10488"/>
              <a:stretch/>
            </p:blipFill>
            <p:spPr>
              <a:xfrm>
                <a:off x="678528" y="3195109"/>
                <a:ext cx="3731484" cy="1796009"/>
              </a:xfrm>
              <a:prstGeom prst="rect">
                <a:avLst/>
              </a:prstGeom>
              <a:noFill/>
              <a:ln>
                <a:noFill/>
              </a:ln>
            </p:spPr>
          </p:pic>
          <p:pic>
            <p:nvPicPr>
              <p:cNvPr id="176" name="Google Shape;176;p17"/>
              <p:cNvPicPr preferRelativeResize="0"/>
              <p:nvPr/>
            </p:nvPicPr>
            <p:blipFill rotWithShape="1">
              <a:blip r:embed="rId3">
                <a:alphaModFix/>
              </a:blip>
              <a:srcRect l="10673" r="10499"/>
              <a:stretch/>
            </p:blipFill>
            <p:spPr>
              <a:xfrm>
                <a:off x="3920500" y="3195125"/>
                <a:ext cx="3749701" cy="1795975"/>
              </a:xfrm>
              <a:prstGeom prst="rect">
                <a:avLst/>
              </a:prstGeom>
              <a:noFill/>
              <a:ln>
                <a:noFill/>
              </a:ln>
            </p:spPr>
          </p:pic>
        </p:grpSp>
        <p:pic>
          <p:nvPicPr>
            <p:cNvPr id="177" name="Google Shape;177;p17"/>
            <p:cNvPicPr preferRelativeResize="0"/>
            <p:nvPr/>
          </p:nvPicPr>
          <p:blipFill rotWithShape="1">
            <a:blip r:embed="rId3">
              <a:alphaModFix/>
            </a:blip>
            <a:srcRect l="11061" r="10488"/>
            <a:stretch/>
          </p:blipFill>
          <p:spPr>
            <a:xfrm>
              <a:off x="4295700" y="3195100"/>
              <a:ext cx="2085900" cy="825625"/>
            </a:xfrm>
            <a:prstGeom prst="rect">
              <a:avLst/>
            </a:prstGeom>
            <a:noFill/>
            <a:ln>
              <a:noFill/>
            </a:ln>
          </p:spPr>
        </p:pic>
        <p:pic>
          <p:nvPicPr>
            <p:cNvPr id="178" name="Google Shape;178;p17"/>
            <p:cNvPicPr preferRelativeResize="0"/>
            <p:nvPr/>
          </p:nvPicPr>
          <p:blipFill rotWithShape="1">
            <a:blip r:embed="rId3">
              <a:alphaModFix/>
            </a:blip>
            <a:srcRect l="10673" r="10499"/>
            <a:stretch/>
          </p:blipFill>
          <p:spPr>
            <a:xfrm>
              <a:off x="6109475" y="3195100"/>
              <a:ext cx="2085900" cy="825625"/>
            </a:xfrm>
            <a:prstGeom prst="rect">
              <a:avLst/>
            </a:prstGeom>
            <a:noFill/>
            <a:ln>
              <a:noFill/>
            </a:ln>
          </p:spPr>
        </p:pic>
      </p:grpSp>
      <p:sp>
        <p:nvSpPr>
          <p:cNvPr id="179" name="Google Shape;179;p17"/>
          <p:cNvSpPr/>
          <p:nvPr/>
        </p:nvSpPr>
        <p:spPr>
          <a:xfrm>
            <a:off x="6274222" y="3923895"/>
            <a:ext cx="296400" cy="292200"/>
          </a:xfrm>
          <a:prstGeom prst="rect">
            <a:avLst/>
          </a:prstGeom>
          <a:solidFill>
            <a:srgbClr val="EAD1DC"/>
          </a:solidFill>
          <a:ln w="9525" cap="flat" cmpd="sng">
            <a:solidFill>
              <a:schemeClr val="dk2"/>
            </a:solidFill>
            <a:prstDash val="solid"/>
            <a:round/>
            <a:headEnd type="none" w="sm" len="sm"/>
            <a:tailEnd type="none" w="sm" len="sm"/>
          </a:ln>
        </p:spPr>
        <p:txBody>
          <a:bodyPr spcFirstLastPara="1" wrap="square" lIns="54000" tIns="91425" rIns="54000" bIns="91425" anchor="ctr" anchorCtr="0">
            <a:noAutofit/>
          </a:bodyPr>
          <a:lstStyle/>
          <a:p>
            <a:pPr marL="0" lvl="0" indent="0" algn="ctr" rtl="0">
              <a:spcBef>
                <a:spcPts val="0"/>
              </a:spcBef>
              <a:spcAft>
                <a:spcPts val="0"/>
              </a:spcAft>
              <a:buNone/>
            </a:pPr>
            <a:r>
              <a:rPr lang="zh-TW" sz="700"/>
              <a:t>B2 </a:t>
            </a:r>
            <a:endParaRPr sz="700"/>
          </a:p>
          <a:p>
            <a:pPr marL="0" lvl="0" indent="0" algn="ctr" rtl="0">
              <a:spcBef>
                <a:spcPts val="0"/>
              </a:spcBef>
              <a:spcAft>
                <a:spcPts val="0"/>
              </a:spcAft>
              <a:buNone/>
            </a:pPr>
            <a:r>
              <a:rPr lang="zh-TW" sz="700"/>
              <a:t>* A8</a:t>
            </a:r>
            <a:endParaRPr sz="700"/>
          </a:p>
        </p:txBody>
      </p:sp>
      <p:sp>
        <p:nvSpPr>
          <p:cNvPr id="180" name="Google Shape;180;p17"/>
          <p:cNvSpPr/>
          <p:nvPr/>
        </p:nvSpPr>
        <p:spPr>
          <a:xfrm>
            <a:off x="2395115" y="3718466"/>
            <a:ext cx="296400" cy="141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36000" tIns="91425" rIns="36000" bIns="91425" anchor="ctr" anchorCtr="0">
            <a:noAutofit/>
          </a:bodyPr>
          <a:lstStyle/>
          <a:p>
            <a:pPr marL="0" lvl="0" indent="0" algn="ctr" rtl="0">
              <a:spcBef>
                <a:spcPts val="0"/>
              </a:spcBef>
              <a:spcAft>
                <a:spcPts val="0"/>
              </a:spcAft>
              <a:buNone/>
            </a:pPr>
            <a:r>
              <a:rPr lang="zh-TW" sz="700"/>
              <a:t>A16</a:t>
            </a:r>
            <a:endParaRPr sz="700"/>
          </a:p>
        </p:txBody>
      </p:sp>
      <p:sp>
        <p:nvSpPr>
          <p:cNvPr id="181" name="Google Shape;181;p17"/>
          <p:cNvSpPr txBox="1"/>
          <p:nvPr/>
        </p:nvSpPr>
        <p:spPr>
          <a:xfrm>
            <a:off x="2068696" y="3553008"/>
            <a:ext cx="261600" cy="27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1200">
                <a:solidFill>
                  <a:schemeClr val="dk2"/>
                </a:solidFill>
              </a:rPr>
              <a:t>…</a:t>
            </a:r>
            <a:endParaRPr sz="1200">
              <a:solidFill>
                <a:schemeClr val="dk2"/>
              </a:solidFill>
            </a:endParaRPr>
          </a:p>
        </p:txBody>
      </p:sp>
      <p:sp>
        <p:nvSpPr>
          <p:cNvPr id="182" name="Google Shape;182;p17"/>
          <p:cNvSpPr/>
          <p:nvPr/>
        </p:nvSpPr>
        <p:spPr>
          <a:xfrm>
            <a:off x="2691571" y="3718466"/>
            <a:ext cx="296400" cy="1416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sz="700"/>
              <a:t>B1</a:t>
            </a:r>
            <a:endParaRPr sz="700"/>
          </a:p>
        </p:txBody>
      </p:sp>
      <p:sp>
        <p:nvSpPr>
          <p:cNvPr id="183" name="Google Shape;183;p17"/>
          <p:cNvSpPr/>
          <p:nvPr/>
        </p:nvSpPr>
        <p:spPr>
          <a:xfrm>
            <a:off x="6570678" y="3923895"/>
            <a:ext cx="296400" cy="292200"/>
          </a:xfrm>
          <a:prstGeom prst="rect">
            <a:avLst/>
          </a:prstGeom>
          <a:solidFill>
            <a:srgbClr val="EAD1DC"/>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ctr" rtl="0">
              <a:spcBef>
                <a:spcPts val="0"/>
              </a:spcBef>
              <a:spcAft>
                <a:spcPts val="0"/>
              </a:spcAft>
              <a:buNone/>
            </a:pPr>
            <a:r>
              <a:rPr lang="zh-TW" sz="700"/>
              <a:t>B2 </a:t>
            </a:r>
            <a:endParaRPr sz="700"/>
          </a:p>
          <a:p>
            <a:pPr marL="0" lvl="0" indent="0" algn="ctr" rtl="0">
              <a:spcBef>
                <a:spcPts val="0"/>
              </a:spcBef>
              <a:spcAft>
                <a:spcPts val="0"/>
              </a:spcAft>
              <a:buNone/>
            </a:pPr>
            <a:r>
              <a:rPr lang="zh-TW" sz="700"/>
              <a:t>* A12</a:t>
            </a:r>
            <a:endParaRPr sz="700"/>
          </a:p>
        </p:txBody>
      </p:sp>
      <p:sp>
        <p:nvSpPr>
          <p:cNvPr id="184" name="Google Shape;184;p17"/>
          <p:cNvSpPr/>
          <p:nvPr/>
        </p:nvSpPr>
        <p:spPr>
          <a:xfrm>
            <a:off x="6867134" y="3923895"/>
            <a:ext cx="296400" cy="292200"/>
          </a:xfrm>
          <a:prstGeom prst="rect">
            <a:avLst/>
          </a:prstGeom>
          <a:solidFill>
            <a:srgbClr val="EAD1DC"/>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ctr" rtl="0">
              <a:spcBef>
                <a:spcPts val="0"/>
              </a:spcBef>
              <a:spcAft>
                <a:spcPts val="0"/>
              </a:spcAft>
              <a:buNone/>
            </a:pPr>
            <a:r>
              <a:rPr lang="zh-TW" sz="700"/>
              <a:t>B2 </a:t>
            </a:r>
            <a:endParaRPr sz="700"/>
          </a:p>
          <a:p>
            <a:pPr marL="0" lvl="0" indent="0" algn="ctr" rtl="0">
              <a:spcBef>
                <a:spcPts val="0"/>
              </a:spcBef>
              <a:spcAft>
                <a:spcPts val="0"/>
              </a:spcAft>
              <a:buNone/>
            </a:pPr>
            <a:r>
              <a:rPr lang="zh-TW" sz="700"/>
              <a:t>* A16</a:t>
            </a:r>
            <a:endParaRPr sz="700"/>
          </a:p>
        </p:txBody>
      </p:sp>
      <p:sp>
        <p:nvSpPr>
          <p:cNvPr id="185" name="Google Shape;185;p17"/>
          <p:cNvSpPr txBox="1"/>
          <p:nvPr/>
        </p:nvSpPr>
        <p:spPr>
          <a:xfrm>
            <a:off x="740892" y="3670897"/>
            <a:ext cx="668400" cy="23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TW" sz="1000" b="1">
                <a:solidFill>
                  <a:schemeClr val="dk2"/>
                </a:solidFill>
              </a:rPr>
              <a:t>INPUT</a:t>
            </a:r>
            <a:endParaRPr sz="1000" b="1">
              <a:solidFill>
                <a:schemeClr val="dk2"/>
              </a:solidFill>
            </a:endParaRPr>
          </a:p>
        </p:txBody>
      </p:sp>
      <p:sp>
        <p:nvSpPr>
          <p:cNvPr id="186" name="Google Shape;186;p17"/>
          <p:cNvSpPr txBox="1"/>
          <p:nvPr/>
        </p:nvSpPr>
        <p:spPr>
          <a:xfrm>
            <a:off x="596650" y="3951700"/>
            <a:ext cx="976200" cy="23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TW" sz="1000" b="1">
                <a:solidFill>
                  <a:schemeClr val="dk2"/>
                </a:solidFill>
              </a:rPr>
              <a:t>MULTIPLIER</a:t>
            </a:r>
            <a:endParaRPr sz="1000" b="1">
              <a:solidFill>
                <a:schemeClr val="dk2"/>
              </a:solidFill>
            </a:endParaRPr>
          </a:p>
        </p:txBody>
      </p:sp>
      <p:sp>
        <p:nvSpPr>
          <p:cNvPr id="187" name="Google Shape;187;p17"/>
          <p:cNvSpPr/>
          <p:nvPr/>
        </p:nvSpPr>
        <p:spPr>
          <a:xfrm>
            <a:off x="3873792" y="3696181"/>
            <a:ext cx="296400" cy="1416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sz="700"/>
              <a:t>B2</a:t>
            </a:r>
            <a:endParaRPr sz="700"/>
          </a:p>
        </p:txBody>
      </p:sp>
      <p:sp>
        <p:nvSpPr>
          <p:cNvPr id="188" name="Google Shape;188;p17"/>
          <p:cNvSpPr/>
          <p:nvPr/>
        </p:nvSpPr>
        <p:spPr>
          <a:xfrm>
            <a:off x="3284483" y="4333707"/>
            <a:ext cx="296400" cy="292200"/>
          </a:xfrm>
          <a:prstGeom prst="rect">
            <a:avLst/>
          </a:prstGeom>
          <a:solidFill>
            <a:srgbClr val="D9D2E9"/>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ctr" rtl="0">
              <a:spcBef>
                <a:spcPts val="0"/>
              </a:spcBef>
              <a:spcAft>
                <a:spcPts val="0"/>
              </a:spcAft>
              <a:buNone/>
            </a:pPr>
            <a:r>
              <a:rPr lang="zh-TW" sz="700"/>
              <a:t>add to</a:t>
            </a:r>
            <a:endParaRPr sz="700"/>
          </a:p>
          <a:p>
            <a:pPr marL="0" lvl="0" indent="0" algn="ctr" rtl="0">
              <a:spcBef>
                <a:spcPts val="0"/>
              </a:spcBef>
              <a:spcAft>
                <a:spcPts val="0"/>
              </a:spcAft>
              <a:buNone/>
            </a:pPr>
            <a:r>
              <a:rPr lang="zh-TW" sz="700"/>
              <a:t>C1</a:t>
            </a:r>
            <a:endParaRPr sz="700"/>
          </a:p>
        </p:txBody>
      </p:sp>
      <p:sp>
        <p:nvSpPr>
          <p:cNvPr id="189" name="Google Shape;189;p17"/>
          <p:cNvSpPr/>
          <p:nvPr/>
        </p:nvSpPr>
        <p:spPr>
          <a:xfrm>
            <a:off x="3580939" y="4333707"/>
            <a:ext cx="296400" cy="292200"/>
          </a:xfrm>
          <a:prstGeom prst="rect">
            <a:avLst/>
          </a:prstGeom>
          <a:solidFill>
            <a:srgbClr val="D9D2E9"/>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ctr" rtl="0">
              <a:spcBef>
                <a:spcPts val="0"/>
              </a:spcBef>
              <a:spcAft>
                <a:spcPts val="0"/>
              </a:spcAft>
              <a:buNone/>
            </a:pPr>
            <a:r>
              <a:rPr lang="zh-TW" sz="700"/>
              <a:t>add to</a:t>
            </a:r>
            <a:endParaRPr sz="700"/>
          </a:p>
          <a:p>
            <a:pPr marL="0" lvl="0" indent="0" algn="ctr" rtl="0">
              <a:spcBef>
                <a:spcPts val="0"/>
              </a:spcBef>
              <a:spcAft>
                <a:spcPts val="0"/>
              </a:spcAft>
              <a:buNone/>
            </a:pPr>
            <a:r>
              <a:rPr lang="zh-TW" sz="700"/>
              <a:t>C5</a:t>
            </a:r>
            <a:endParaRPr sz="700"/>
          </a:p>
        </p:txBody>
      </p:sp>
      <p:sp>
        <p:nvSpPr>
          <p:cNvPr id="190" name="Google Shape;190;p17"/>
          <p:cNvSpPr/>
          <p:nvPr/>
        </p:nvSpPr>
        <p:spPr>
          <a:xfrm>
            <a:off x="3877395" y="4333707"/>
            <a:ext cx="296400" cy="292200"/>
          </a:xfrm>
          <a:prstGeom prst="rect">
            <a:avLst/>
          </a:prstGeom>
          <a:solidFill>
            <a:srgbClr val="D9D2E9"/>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ctr" rtl="0">
              <a:spcBef>
                <a:spcPts val="0"/>
              </a:spcBef>
              <a:spcAft>
                <a:spcPts val="0"/>
              </a:spcAft>
              <a:buNone/>
            </a:pPr>
            <a:r>
              <a:rPr lang="zh-TW" sz="700"/>
              <a:t>add to</a:t>
            </a:r>
            <a:endParaRPr sz="700"/>
          </a:p>
          <a:p>
            <a:pPr marL="0" lvl="0" indent="0" algn="ctr" rtl="0">
              <a:spcBef>
                <a:spcPts val="0"/>
              </a:spcBef>
              <a:spcAft>
                <a:spcPts val="0"/>
              </a:spcAft>
              <a:buNone/>
            </a:pPr>
            <a:r>
              <a:rPr lang="zh-TW" sz="700"/>
              <a:t>C9</a:t>
            </a:r>
            <a:endParaRPr sz="700"/>
          </a:p>
        </p:txBody>
      </p:sp>
      <p:sp>
        <p:nvSpPr>
          <p:cNvPr id="191" name="Google Shape;191;p17"/>
          <p:cNvSpPr/>
          <p:nvPr/>
        </p:nvSpPr>
        <p:spPr>
          <a:xfrm>
            <a:off x="4173851" y="4333707"/>
            <a:ext cx="296400" cy="292200"/>
          </a:xfrm>
          <a:prstGeom prst="rect">
            <a:avLst/>
          </a:prstGeom>
          <a:solidFill>
            <a:srgbClr val="D9D2E9"/>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ctr" rtl="0">
              <a:spcBef>
                <a:spcPts val="0"/>
              </a:spcBef>
              <a:spcAft>
                <a:spcPts val="0"/>
              </a:spcAft>
              <a:buNone/>
            </a:pPr>
            <a:r>
              <a:rPr lang="zh-TW" sz="700"/>
              <a:t>add to</a:t>
            </a:r>
            <a:endParaRPr sz="700"/>
          </a:p>
          <a:p>
            <a:pPr marL="0" lvl="0" indent="0" algn="ctr" rtl="0">
              <a:spcBef>
                <a:spcPts val="0"/>
              </a:spcBef>
              <a:spcAft>
                <a:spcPts val="0"/>
              </a:spcAft>
              <a:buNone/>
            </a:pPr>
            <a:r>
              <a:rPr lang="zh-TW" sz="700"/>
              <a:t>C13</a:t>
            </a:r>
            <a:endParaRPr sz="700"/>
          </a:p>
        </p:txBody>
      </p:sp>
      <p:sp>
        <p:nvSpPr>
          <p:cNvPr id="192" name="Google Shape;192;p17"/>
          <p:cNvSpPr/>
          <p:nvPr/>
        </p:nvSpPr>
        <p:spPr>
          <a:xfrm>
            <a:off x="4470307" y="4333707"/>
            <a:ext cx="296400" cy="292200"/>
          </a:xfrm>
          <a:prstGeom prst="rect">
            <a:avLst/>
          </a:prstGeom>
          <a:solidFill>
            <a:srgbClr val="D9D2E9"/>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ctr" rtl="0">
              <a:spcBef>
                <a:spcPts val="0"/>
              </a:spcBef>
              <a:spcAft>
                <a:spcPts val="0"/>
              </a:spcAft>
              <a:buNone/>
            </a:pPr>
            <a:r>
              <a:rPr lang="zh-TW" sz="700"/>
              <a:t>add to</a:t>
            </a:r>
            <a:endParaRPr sz="700"/>
          </a:p>
          <a:p>
            <a:pPr marL="0" lvl="0" indent="0" algn="ctr" rtl="0">
              <a:spcBef>
                <a:spcPts val="0"/>
              </a:spcBef>
              <a:spcAft>
                <a:spcPts val="0"/>
              </a:spcAft>
              <a:buNone/>
            </a:pPr>
            <a:r>
              <a:rPr lang="zh-TW" sz="700"/>
              <a:t>C2</a:t>
            </a:r>
            <a:endParaRPr sz="700"/>
          </a:p>
        </p:txBody>
      </p:sp>
      <p:sp>
        <p:nvSpPr>
          <p:cNvPr id="193" name="Google Shape;193;p17"/>
          <p:cNvSpPr/>
          <p:nvPr/>
        </p:nvSpPr>
        <p:spPr>
          <a:xfrm>
            <a:off x="4766764" y="4333707"/>
            <a:ext cx="296400" cy="292200"/>
          </a:xfrm>
          <a:prstGeom prst="rect">
            <a:avLst/>
          </a:prstGeom>
          <a:solidFill>
            <a:srgbClr val="D9D2E9"/>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ctr" rtl="0">
              <a:spcBef>
                <a:spcPts val="0"/>
              </a:spcBef>
              <a:spcAft>
                <a:spcPts val="0"/>
              </a:spcAft>
              <a:buNone/>
            </a:pPr>
            <a:r>
              <a:rPr lang="zh-TW" sz="700"/>
              <a:t>add to</a:t>
            </a:r>
            <a:endParaRPr sz="700"/>
          </a:p>
          <a:p>
            <a:pPr marL="0" lvl="0" indent="0" algn="ctr" rtl="0">
              <a:spcBef>
                <a:spcPts val="0"/>
              </a:spcBef>
              <a:spcAft>
                <a:spcPts val="0"/>
              </a:spcAft>
              <a:buNone/>
            </a:pPr>
            <a:r>
              <a:rPr lang="zh-TW" sz="700"/>
              <a:t>C6</a:t>
            </a:r>
            <a:endParaRPr sz="700"/>
          </a:p>
        </p:txBody>
      </p:sp>
      <p:sp>
        <p:nvSpPr>
          <p:cNvPr id="194" name="Google Shape;194;p17"/>
          <p:cNvSpPr/>
          <p:nvPr/>
        </p:nvSpPr>
        <p:spPr>
          <a:xfrm>
            <a:off x="5063220" y="4333707"/>
            <a:ext cx="296400" cy="292200"/>
          </a:xfrm>
          <a:prstGeom prst="rect">
            <a:avLst/>
          </a:prstGeom>
          <a:solidFill>
            <a:srgbClr val="D9D2E9"/>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ctr" rtl="0">
              <a:spcBef>
                <a:spcPts val="0"/>
              </a:spcBef>
              <a:spcAft>
                <a:spcPts val="0"/>
              </a:spcAft>
              <a:buNone/>
            </a:pPr>
            <a:r>
              <a:rPr lang="zh-TW" sz="700"/>
              <a:t>add to</a:t>
            </a:r>
            <a:endParaRPr sz="700"/>
          </a:p>
          <a:p>
            <a:pPr marL="0" lvl="0" indent="0" algn="ctr" rtl="0">
              <a:spcBef>
                <a:spcPts val="0"/>
              </a:spcBef>
              <a:spcAft>
                <a:spcPts val="0"/>
              </a:spcAft>
              <a:buNone/>
            </a:pPr>
            <a:r>
              <a:rPr lang="zh-TW" sz="700"/>
              <a:t>C10</a:t>
            </a:r>
            <a:endParaRPr sz="700"/>
          </a:p>
        </p:txBody>
      </p:sp>
      <p:sp>
        <p:nvSpPr>
          <p:cNvPr id="195" name="Google Shape;195;p17"/>
          <p:cNvSpPr/>
          <p:nvPr/>
        </p:nvSpPr>
        <p:spPr>
          <a:xfrm>
            <a:off x="5359676" y="4333707"/>
            <a:ext cx="296400" cy="292200"/>
          </a:xfrm>
          <a:prstGeom prst="rect">
            <a:avLst/>
          </a:prstGeom>
          <a:solidFill>
            <a:srgbClr val="D9D2E9"/>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ctr" rtl="0">
              <a:spcBef>
                <a:spcPts val="0"/>
              </a:spcBef>
              <a:spcAft>
                <a:spcPts val="0"/>
              </a:spcAft>
              <a:buNone/>
            </a:pPr>
            <a:r>
              <a:rPr lang="zh-TW" sz="700"/>
              <a:t>add to</a:t>
            </a:r>
            <a:endParaRPr sz="700"/>
          </a:p>
          <a:p>
            <a:pPr marL="0" lvl="0" indent="0" algn="ctr" rtl="0">
              <a:spcBef>
                <a:spcPts val="0"/>
              </a:spcBef>
              <a:spcAft>
                <a:spcPts val="0"/>
              </a:spcAft>
              <a:buNone/>
            </a:pPr>
            <a:r>
              <a:rPr lang="zh-TW" sz="700"/>
              <a:t>C14</a:t>
            </a:r>
            <a:endParaRPr sz="700"/>
          </a:p>
        </p:txBody>
      </p:sp>
      <p:sp>
        <p:nvSpPr>
          <p:cNvPr id="196" name="Google Shape;196;p17"/>
          <p:cNvSpPr/>
          <p:nvPr/>
        </p:nvSpPr>
        <p:spPr>
          <a:xfrm>
            <a:off x="6274222" y="4333707"/>
            <a:ext cx="296400" cy="292200"/>
          </a:xfrm>
          <a:prstGeom prst="rect">
            <a:avLst/>
          </a:prstGeom>
          <a:solidFill>
            <a:srgbClr val="D9D2E9"/>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ctr" rtl="0">
              <a:spcBef>
                <a:spcPts val="0"/>
              </a:spcBef>
              <a:spcAft>
                <a:spcPts val="0"/>
              </a:spcAft>
              <a:buNone/>
            </a:pPr>
            <a:r>
              <a:rPr lang="zh-TW" sz="700"/>
              <a:t>add to</a:t>
            </a:r>
            <a:endParaRPr sz="700"/>
          </a:p>
          <a:p>
            <a:pPr marL="0" lvl="0" indent="0" algn="ctr" rtl="0">
              <a:spcBef>
                <a:spcPts val="0"/>
              </a:spcBef>
              <a:spcAft>
                <a:spcPts val="0"/>
              </a:spcAft>
              <a:buNone/>
            </a:pPr>
            <a:r>
              <a:rPr lang="zh-TW" sz="700"/>
              <a:t>C4</a:t>
            </a:r>
            <a:endParaRPr sz="700"/>
          </a:p>
        </p:txBody>
      </p:sp>
      <p:sp>
        <p:nvSpPr>
          <p:cNvPr id="197" name="Google Shape;197;p17"/>
          <p:cNvSpPr/>
          <p:nvPr/>
        </p:nvSpPr>
        <p:spPr>
          <a:xfrm>
            <a:off x="6570678" y="4333707"/>
            <a:ext cx="296400" cy="292200"/>
          </a:xfrm>
          <a:prstGeom prst="rect">
            <a:avLst/>
          </a:prstGeom>
          <a:solidFill>
            <a:srgbClr val="D9D2E9"/>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ctr" rtl="0">
              <a:spcBef>
                <a:spcPts val="0"/>
              </a:spcBef>
              <a:spcAft>
                <a:spcPts val="0"/>
              </a:spcAft>
              <a:buNone/>
            </a:pPr>
            <a:r>
              <a:rPr lang="zh-TW" sz="700"/>
              <a:t>add to</a:t>
            </a:r>
            <a:endParaRPr sz="700"/>
          </a:p>
          <a:p>
            <a:pPr marL="0" lvl="0" indent="0" algn="ctr" rtl="0">
              <a:spcBef>
                <a:spcPts val="0"/>
              </a:spcBef>
              <a:spcAft>
                <a:spcPts val="0"/>
              </a:spcAft>
              <a:buNone/>
            </a:pPr>
            <a:r>
              <a:rPr lang="zh-TW" sz="700"/>
              <a:t>C8</a:t>
            </a:r>
            <a:endParaRPr sz="700"/>
          </a:p>
        </p:txBody>
      </p:sp>
      <p:sp>
        <p:nvSpPr>
          <p:cNvPr id="198" name="Google Shape;198;p17"/>
          <p:cNvSpPr/>
          <p:nvPr/>
        </p:nvSpPr>
        <p:spPr>
          <a:xfrm>
            <a:off x="6867134" y="4333707"/>
            <a:ext cx="296400" cy="292200"/>
          </a:xfrm>
          <a:prstGeom prst="rect">
            <a:avLst/>
          </a:prstGeom>
          <a:solidFill>
            <a:srgbClr val="D9D2E9"/>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ctr" rtl="0">
              <a:spcBef>
                <a:spcPts val="0"/>
              </a:spcBef>
              <a:spcAft>
                <a:spcPts val="0"/>
              </a:spcAft>
              <a:buNone/>
            </a:pPr>
            <a:r>
              <a:rPr lang="zh-TW" sz="700"/>
              <a:t>add to</a:t>
            </a:r>
            <a:endParaRPr sz="700"/>
          </a:p>
          <a:p>
            <a:pPr marL="0" lvl="0" indent="0" algn="ctr" rtl="0">
              <a:spcBef>
                <a:spcPts val="0"/>
              </a:spcBef>
              <a:spcAft>
                <a:spcPts val="0"/>
              </a:spcAft>
              <a:buNone/>
            </a:pPr>
            <a:r>
              <a:rPr lang="zh-TW" sz="700"/>
              <a:t>C12</a:t>
            </a:r>
            <a:endParaRPr sz="700"/>
          </a:p>
        </p:txBody>
      </p:sp>
      <p:sp>
        <p:nvSpPr>
          <p:cNvPr id="199" name="Google Shape;199;p17"/>
          <p:cNvSpPr/>
          <p:nvPr/>
        </p:nvSpPr>
        <p:spPr>
          <a:xfrm>
            <a:off x="7163590" y="4333707"/>
            <a:ext cx="296400" cy="292200"/>
          </a:xfrm>
          <a:prstGeom prst="rect">
            <a:avLst/>
          </a:prstGeom>
          <a:solidFill>
            <a:srgbClr val="D9D2E9"/>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ctr" rtl="0">
              <a:spcBef>
                <a:spcPts val="0"/>
              </a:spcBef>
              <a:spcAft>
                <a:spcPts val="0"/>
              </a:spcAft>
              <a:buNone/>
            </a:pPr>
            <a:r>
              <a:rPr lang="zh-TW" sz="700"/>
              <a:t>add to</a:t>
            </a:r>
            <a:endParaRPr sz="700"/>
          </a:p>
          <a:p>
            <a:pPr marL="0" lvl="0" indent="0" algn="ctr" rtl="0">
              <a:spcBef>
                <a:spcPts val="0"/>
              </a:spcBef>
              <a:spcAft>
                <a:spcPts val="0"/>
              </a:spcAft>
              <a:buNone/>
            </a:pPr>
            <a:r>
              <a:rPr lang="zh-TW" sz="700"/>
              <a:t>C16</a:t>
            </a:r>
            <a:endParaRPr sz="700"/>
          </a:p>
        </p:txBody>
      </p:sp>
      <p:sp>
        <p:nvSpPr>
          <p:cNvPr id="200" name="Google Shape;200;p17"/>
          <p:cNvSpPr/>
          <p:nvPr/>
        </p:nvSpPr>
        <p:spPr>
          <a:xfrm>
            <a:off x="7464708" y="4715645"/>
            <a:ext cx="296400" cy="141600"/>
          </a:xfrm>
          <a:prstGeom prst="rect">
            <a:avLst/>
          </a:prstGeom>
          <a:solidFill>
            <a:srgbClr val="B4A7D6"/>
          </a:solidFill>
          <a:ln w="9525" cap="flat" cmpd="sng">
            <a:solidFill>
              <a:schemeClr val="dk2"/>
            </a:solidFill>
            <a:prstDash val="solid"/>
            <a:round/>
            <a:headEnd type="none" w="sm" len="sm"/>
            <a:tailEnd type="none" w="sm" len="sm"/>
          </a:ln>
        </p:spPr>
        <p:txBody>
          <a:bodyPr spcFirstLastPara="1" wrap="square" lIns="54000" tIns="91425" rIns="54000" bIns="91425" anchor="ctr" anchorCtr="0">
            <a:noAutofit/>
          </a:bodyPr>
          <a:lstStyle/>
          <a:p>
            <a:pPr marL="0" lvl="0" indent="0" algn="ctr" rtl="0">
              <a:spcBef>
                <a:spcPts val="0"/>
              </a:spcBef>
              <a:spcAft>
                <a:spcPts val="0"/>
              </a:spcAft>
              <a:buNone/>
            </a:pPr>
            <a:r>
              <a:rPr lang="zh-TW" sz="700"/>
              <a:t>C1</a:t>
            </a:r>
            <a:endParaRPr sz="700"/>
          </a:p>
        </p:txBody>
      </p:sp>
      <p:sp>
        <p:nvSpPr>
          <p:cNvPr id="201" name="Google Shape;201;p17"/>
          <p:cNvSpPr/>
          <p:nvPr/>
        </p:nvSpPr>
        <p:spPr>
          <a:xfrm>
            <a:off x="7761164" y="4715645"/>
            <a:ext cx="296400" cy="141600"/>
          </a:xfrm>
          <a:prstGeom prst="rect">
            <a:avLst/>
          </a:prstGeom>
          <a:solidFill>
            <a:srgbClr val="B4A7D6"/>
          </a:solidFill>
          <a:ln w="9525" cap="flat" cmpd="sng">
            <a:solidFill>
              <a:schemeClr val="dk2"/>
            </a:solidFill>
            <a:prstDash val="solid"/>
            <a:round/>
            <a:headEnd type="none" w="sm" len="sm"/>
            <a:tailEnd type="none" w="sm" len="sm"/>
          </a:ln>
        </p:spPr>
        <p:txBody>
          <a:bodyPr spcFirstLastPara="1" wrap="square" lIns="54000" tIns="91425" rIns="54000" bIns="91425" anchor="ctr" anchorCtr="0">
            <a:noAutofit/>
          </a:bodyPr>
          <a:lstStyle/>
          <a:p>
            <a:pPr marL="0" lvl="0" indent="0" algn="ctr" rtl="0">
              <a:spcBef>
                <a:spcPts val="0"/>
              </a:spcBef>
              <a:spcAft>
                <a:spcPts val="0"/>
              </a:spcAft>
              <a:buNone/>
            </a:pPr>
            <a:r>
              <a:rPr lang="zh-TW" sz="700"/>
              <a:t>C2</a:t>
            </a:r>
            <a:endParaRPr sz="700"/>
          </a:p>
        </p:txBody>
      </p:sp>
      <p:sp>
        <p:nvSpPr>
          <p:cNvPr id="202" name="Google Shape;202;p17"/>
          <p:cNvSpPr/>
          <p:nvPr/>
        </p:nvSpPr>
        <p:spPr>
          <a:xfrm>
            <a:off x="8344010" y="4715645"/>
            <a:ext cx="296400" cy="141600"/>
          </a:xfrm>
          <a:prstGeom prst="rect">
            <a:avLst/>
          </a:prstGeom>
          <a:solidFill>
            <a:srgbClr val="B4A7D6"/>
          </a:solidFill>
          <a:ln w="9525" cap="flat" cmpd="sng">
            <a:solidFill>
              <a:schemeClr val="dk2"/>
            </a:solidFill>
            <a:prstDash val="solid"/>
            <a:round/>
            <a:headEnd type="none" w="sm" len="sm"/>
            <a:tailEnd type="none" w="sm" len="sm"/>
          </a:ln>
        </p:spPr>
        <p:txBody>
          <a:bodyPr spcFirstLastPara="1" wrap="square" lIns="54000" tIns="91425" rIns="54000" bIns="91425" anchor="ctr" anchorCtr="0">
            <a:noAutofit/>
          </a:bodyPr>
          <a:lstStyle/>
          <a:p>
            <a:pPr marL="0" lvl="0" indent="0" algn="ctr" rtl="0">
              <a:spcBef>
                <a:spcPts val="0"/>
              </a:spcBef>
              <a:spcAft>
                <a:spcPts val="0"/>
              </a:spcAft>
              <a:buNone/>
            </a:pPr>
            <a:r>
              <a:rPr lang="zh-TW" sz="700"/>
              <a:t>C16</a:t>
            </a:r>
            <a:endParaRPr sz="700"/>
          </a:p>
        </p:txBody>
      </p:sp>
      <p:sp>
        <p:nvSpPr>
          <p:cNvPr id="203" name="Google Shape;203;p17"/>
          <p:cNvSpPr txBox="1"/>
          <p:nvPr/>
        </p:nvSpPr>
        <p:spPr>
          <a:xfrm>
            <a:off x="8052947" y="4585886"/>
            <a:ext cx="261600" cy="27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1200">
                <a:solidFill>
                  <a:schemeClr val="dk2"/>
                </a:solidFill>
              </a:rPr>
              <a:t>…</a:t>
            </a:r>
            <a:endParaRPr sz="1200">
              <a:solidFill>
                <a:schemeClr val="dk2"/>
              </a:solidFill>
            </a:endParaRPr>
          </a:p>
        </p:txBody>
      </p:sp>
      <p:sp>
        <p:nvSpPr>
          <p:cNvPr id="204" name="Google Shape;204;p17"/>
          <p:cNvSpPr txBox="1"/>
          <p:nvPr/>
        </p:nvSpPr>
        <p:spPr>
          <a:xfrm>
            <a:off x="314450" y="2963600"/>
            <a:ext cx="1216500" cy="29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1800" u="sng">
                <a:solidFill>
                  <a:schemeClr val="dk2"/>
                </a:solidFill>
              </a:rPr>
              <a:t>Schedule</a:t>
            </a:r>
            <a:endParaRPr sz="1800" u="sng">
              <a:solidFill>
                <a:schemeClr val="dk2"/>
              </a:solidFill>
            </a:endParaRPr>
          </a:p>
        </p:txBody>
      </p:sp>
      <p:sp>
        <p:nvSpPr>
          <p:cNvPr id="205" name="Google Shape;205;p17"/>
          <p:cNvSpPr txBox="1"/>
          <p:nvPr/>
        </p:nvSpPr>
        <p:spPr>
          <a:xfrm>
            <a:off x="314450" y="969700"/>
            <a:ext cx="1963200" cy="29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1800" u="sng">
                <a:solidFill>
                  <a:schemeClr val="dk2"/>
                </a:solidFill>
              </a:rPr>
              <a:t>Block diagram</a:t>
            </a:r>
            <a:endParaRPr sz="1800" u="sng">
              <a:solidFill>
                <a:schemeClr val="dk2"/>
              </a:solidFill>
            </a:endParaRPr>
          </a:p>
        </p:txBody>
      </p:sp>
      <p:sp>
        <p:nvSpPr>
          <p:cNvPr id="206" name="Google Shape;206;p17"/>
          <p:cNvSpPr txBox="1"/>
          <p:nvPr/>
        </p:nvSpPr>
        <p:spPr>
          <a:xfrm>
            <a:off x="620499" y="4361512"/>
            <a:ext cx="909300" cy="23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TW" sz="1000" b="1">
                <a:solidFill>
                  <a:schemeClr val="dk2"/>
                </a:solidFill>
              </a:rPr>
              <a:t>ADDER</a:t>
            </a:r>
            <a:endParaRPr sz="1000" b="1">
              <a:solidFill>
                <a:schemeClr val="dk2"/>
              </a:solidFill>
            </a:endParaRPr>
          </a:p>
        </p:txBody>
      </p:sp>
      <p:sp>
        <p:nvSpPr>
          <p:cNvPr id="207" name="Google Shape;207;p17"/>
          <p:cNvSpPr txBox="1"/>
          <p:nvPr/>
        </p:nvSpPr>
        <p:spPr>
          <a:xfrm>
            <a:off x="620499" y="4668076"/>
            <a:ext cx="909300" cy="23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TW" sz="1000" b="1">
                <a:solidFill>
                  <a:schemeClr val="dk2"/>
                </a:solidFill>
              </a:rPr>
              <a:t>OUTPUT</a:t>
            </a:r>
            <a:endParaRPr sz="1000" b="1">
              <a:solidFill>
                <a:schemeClr val="dk2"/>
              </a:solidFill>
            </a:endParaRPr>
          </a:p>
        </p:txBody>
      </p:sp>
      <p:sp>
        <p:nvSpPr>
          <p:cNvPr id="208" name="Google Shape;208;p17"/>
          <p:cNvSpPr/>
          <p:nvPr/>
        </p:nvSpPr>
        <p:spPr>
          <a:xfrm>
            <a:off x="5899550" y="1611800"/>
            <a:ext cx="455700" cy="468900"/>
          </a:xfrm>
          <a:prstGeom prst="rect">
            <a:avLst/>
          </a:prstGeom>
          <a:solidFill>
            <a:srgbClr val="A4C2F4"/>
          </a:solidFill>
          <a:ln w="9525" cap="flat" cmpd="sng">
            <a:solidFill>
              <a:srgbClr val="6D9EEB"/>
            </a:solidFill>
            <a:prstDash val="solid"/>
            <a:round/>
            <a:headEnd type="none" w="sm" len="sm"/>
            <a:tailEnd type="none" w="sm" len="sm"/>
          </a:ln>
        </p:spPr>
        <p:txBody>
          <a:bodyPr spcFirstLastPara="1" wrap="square" lIns="54000" tIns="91425" rIns="54000" bIns="91425" anchor="ctr" anchorCtr="0">
            <a:noAutofit/>
          </a:bodyPr>
          <a:lstStyle/>
          <a:p>
            <a:pPr marL="0" lvl="0" indent="0" algn="ctr" rtl="0">
              <a:spcBef>
                <a:spcPts val="0"/>
              </a:spcBef>
              <a:spcAft>
                <a:spcPts val="0"/>
              </a:spcAft>
              <a:buNone/>
            </a:pPr>
            <a:r>
              <a:rPr lang="zh-TW" sz="900">
                <a:solidFill>
                  <a:schemeClr val="dk2"/>
                </a:solidFill>
              </a:rPr>
              <a:t>input</a:t>
            </a:r>
            <a:endParaRPr sz="900">
              <a:solidFill>
                <a:schemeClr val="dk2"/>
              </a:solidFill>
            </a:endParaRPr>
          </a:p>
          <a:p>
            <a:pPr marL="0" lvl="0" indent="0" algn="ctr" rtl="0">
              <a:spcBef>
                <a:spcPts val="0"/>
              </a:spcBef>
              <a:spcAft>
                <a:spcPts val="0"/>
              </a:spcAft>
              <a:buNone/>
            </a:pPr>
            <a:r>
              <a:rPr lang="zh-TW" sz="900">
                <a:solidFill>
                  <a:schemeClr val="dk2"/>
                </a:solidFill>
              </a:rPr>
              <a:t>buffer</a:t>
            </a:r>
            <a:endParaRPr sz="900">
              <a:solidFill>
                <a:schemeClr val="dk2"/>
              </a:solidFill>
            </a:endParaRPr>
          </a:p>
        </p:txBody>
      </p:sp>
      <p:cxnSp>
        <p:nvCxnSpPr>
          <p:cNvPr id="209" name="Google Shape;209;p17"/>
          <p:cNvCxnSpPr/>
          <p:nvPr/>
        </p:nvCxnSpPr>
        <p:spPr>
          <a:xfrm>
            <a:off x="6361500" y="1845350"/>
            <a:ext cx="306000" cy="1200"/>
          </a:xfrm>
          <a:prstGeom prst="straightConnector1">
            <a:avLst/>
          </a:prstGeom>
          <a:noFill/>
          <a:ln w="9525" cap="flat" cmpd="sng">
            <a:solidFill>
              <a:srgbClr val="3C78D8"/>
            </a:solidFill>
            <a:prstDash val="solid"/>
            <a:round/>
            <a:headEnd type="none" w="med" len="med"/>
            <a:tailEnd type="none" w="med" len="med"/>
          </a:ln>
        </p:spPr>
      </p:cxnSp>
      <p:sp>
        <p:nvSpPr>
          <p:cNvPr id="210" name="Google Shape;210;p17"/>
          <p:cNvSpPr txBox="1"/>
          <p:nvPr/>
        </p:nvSpPr>
        <p:spPr>
          <a:xfrm>
            <a:off x="5352474" y="3553008"/>
            <a:ext cx="909300" cy="27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1200">
                <a:solidFill>
                  <a:schemeClr val="dk2"/>
                </a:solidFill>
              </a:rPr>
              <a:t>………</a:t>
            </a:r>
            <a:endParaRPr sz="1200">
              <a:solidFill>
                <a:schemeClr val="dk2"/>
              </a:solidFill>
            </a:endParaRPr>
          </a:p>
        </p:txBody>
      </p:sp>
      <p:sp>
        <p:nvSpPr>
          <p:cNvPr id="211" name="Google Shape;211;p17"/>
          <p:cNvSpPr/>
          <p:nvPr/>
        </p:nvSpPr>
        <p:spPr>
          <a:xfrm>
            <a:off x="5977766" y="3718466"/>
            <a:ext cx="296400" cy="1416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54000" tIns="91425" rIns="54000" bIns="91425" anchor="ctr" anchorCtr="0">
            <a:noAutofit/>
          </a:bodyPr>
          <a:lstStyle/>
          <a:p>
            <a:pPr marL="0" lvl="0" indent="0" algn="ctr" rtl="0">
              <a:spcBef>
                <a:spcPts val="0"/>
              </a:spcBef>
              <a:spcAft>
                <a:spcPts val="0"/>
              </a:spcAft>
              <a:buNone/>
            </a:pPr>
            <a:r>
              <a:rPr lang="zh-TW" sz="700"/>
              <a:t>B16</a:t>
            </a:r>
            <a:endParaRPr sz="700"/>
          </a:p>
        </p:txBody>
      </p:sp>
      <p:sp>
        <p:nvSpPr>
          <p:cNvPr id="212" name="Google Shape;212;p17"/>
          <p:cNvSpPr txBox="1"/>
          <p:nvPr/>
        </p:nvSpPr>
        <p:spPr>
          <a:xfrm>
            <a:off x="4377975" y="2572963"/>
            <a:ext cx="1963200" cy="35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1800">
                <a:solidFill>
                  <a:schemeClr val="dk2"/>
                </a:solidFill>
              </a:rPr>
              <a:t>matmul module</a:t>
            </a:r>
            <a:endParaRPr sz="1800">
              <a:solidFill>
                <a:schemeClr val="dk2"/>
              </a:solidFill>
            </a:endParaRPr>
          </a:p>
        </p:txBody>
      </p:sp>
      <p:cxnSp>
        <p:nvCxnSpPr>
          <p:cNvPr id="213" name="Google Shape;213;p17"/>
          <p:cNvCxnSpPr>
            <a:endCxn id="208" idx="1"/>
          </p:cNvCxnSpPr>
          <p:nvPr/>
        </p:nvCxnSpPr>
        <p:spPr>
          <a:xfrm>
            <a:off x="5737550" y="1845050"/>
            <a:ext cx="162000" cy="1200"/>
          </a:xfrm>
          <a:prstGeom prst="straightConnector1">
            <a:avLst/>
          </a:prstGeom>
          <a:noFill/>
          <a:ln w="9525" cap="flat" cmpd="sng">
            <a:solidFill>
              <a:srgbClr val="3C78D8"/>
            </a:solidFill>
            <a:prstDash val="solid"/>
            <a:round/>
            <a:headEnd type="none" w="med" len="med"/>
            <a:tailEnd type="none" w="med" len="med"/>
          </a:ln>
        </p:spPr>
      </p:cxnSp>
      <p:cxnSp>
        <p:nvCxnSpPr>
          <p:cNvPr id="214" name="Google Shape;214;p17"/>
          <p:cNvCxnSpPr/>
          <p:nvPr/>
        </p:nvCxnSpPr>
        <p:spPr>
          <a:xfrm>
            <a:off x="5485500" y="2510425"/>
            <a:ext cx="1179300" cy="2100"/>
          </a:xfrm>
          <a:prstGeom prst="straightConnector1">
            <a:avLst/>
          </a:prstGeom>
          <a:noFill/>
          <a:ln w="9525" cap="flat" cmpd="sng">
            <a:solidFill>
              <a:srgbClr val="3C78D8"/>
            </a:solidFill>
            <a:prstDash val="solid"/>
            <a:round/>
            <a:headEnd type="none" w="med" len="med"/>
            <a:tailEnd type="none" w="med" len="med"/>
          </a:ln>
        </p:spPr>
      </p:cxnSp>
      <p:grpSp>
        <p:nvGrpSpPr>
          <p:cNvPr id="215" name="Google Shape;215;p17"/>
          <p:cNvGrpSpPr/>
          <p:nvPr/>
        </p:nvGrpSpPr>
        <p:grpSpPr>
          <a:xfrm>
            <a:off x="5214563" y="1947925"/>
            <a:ext cx="160800" cy="311100"/>
            <a:chOff x="5728313" y="1690700"/>
            <a:chExt cx="160800" cy="311100"/>
          </a:xfrm>
        </p:grpSpPr>
        <p:sp>
          <p:nvSpPr>
            <p:cNvPr id="216" name="Google Shape;216;p17"/>
            <p:cNvSpPr/>
            <p:nvPr/>
          </p:nvSpPr>
          <p:spPr>
            <a:xfrm>
              <a:off x="5728313" y="1690700"/>
              <a:ext cx="160800" cy="311100"/>
            </a:xfrm>
            <a:prstGeom prst="rect">
              <a:avLst/>
            </a:prstGeom>
            <a:solidFill>
              <a:srgbClr val="A4C2F4"/>
            </a:solidFill>
            <a:ln w="9525"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900"/>
            </a:p>
          </p:txBody>
        </p:sp>
        <p:sp>
          <p:nvSpPr>
            <p:cNvPr id="217" name="Google Shape;217;p17"/>
            <p:cNvSpPr/>
            <p:nvPr/>
          </p:nvSpPr>
          <p:spPr>
            <a:xfrm rot="10800000">
              <a:off x="5773075" y="1690700"/>
              <a:ext cx="68100" cy="56700"/>
            </a:xfrm>
            <a:prstGeom prst="triangle">
              <a:avLst>
                <a:gd name="adj" fmla="val 50000"/>
              </a:avLst>
            </a:prstGeom>
            <a:solidFill>
              <a:srgbClr val="C9DAF8"/>
            </a:solidFill>
            <a:ln w="9525"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218" name="Google Shape;218;p17"/>
          <p:cNvSpPr/>
          <p:nvPr/>
        </p:nvSpPr>
        <p:spPr>
          <a:xfrm rot="5400000">
            <a:off x="5344850" y="1845275"/>
            <a:ext cx="679500" cy="105900"/>
          </a:xfrm>
          <a:prstGeom prst="trapezoid">
            <a:avLst>
              <a:gd name="adj" fmla="val 50992"/>
            </a:avLst>
          </a:prstGeom>
          <a:solidFill>
            <a:srgbClr val="A4C2F4"/>
          </a:solidFill>
          <a:ln w="9525"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219" name="Google Shape;219;p17"/>
          <p:cNvGrpSpPr/>
          <p:nvPr/>
        </p:nvGrpSpPr>
        <p:grpSpPr>
          <a:xfrm>
            <a:off x="4558975" y="1946125"/>
            <a:ext cx="160800" cy="311100"/>
            <a:chOff x="5728313" y="1690700"/>
            <a:chExt cx="160800" cy="311100"/>
          </a:xfrm>
        </p:grpSpPr>
        <p:sp>
          <p:nvSpPr>
            <p:cNvPr id="220" name="Google Shape;220;p17"/>
            <p:cNvSpPr/>
            <p:nvPr/>
          </p:nvSpPr>
          <p:spPr>
            <a:xfrm>
              <a:off x="5728313" y="1690700"/>
              <a:ext cx="160800" cy="311100"/>
            </a:xfrm>
            <a:prstGeom prst="rect">
              <a:avLst/>
            </a:prstGeom>
            <a:solidFill>
              <a:srgbClr val="A4C2F4"/>
            </a:solidFill>
            <a:ln w="9525"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900"/>
            </a:p>
          </p:txBody>
        </p:sp>
        <p:sp>
          <p:nvSpPr>
            <p:cNvPr id="221" name="Google Shape;221;p17"/>
            <p:cNvSpPr/>
            <p:nvPr/>
          </p:nvSpPr>
          <p:spPr>
            <a:xfrm rot="10800000">
              <a:off x="5773075" y="1690700"/>
              <a:ext cx="68100" cy="56700"/>
            </a:xfrm>
            <a:prstGeom prst="triangle">
              <a:avLst>
                <a:gd name="adj" fmla="val 50000"/>
              </a:avLst>
            </a:prstGeom>
            <a:solidFill>
              <a:srgbClr val="C9DAF8"/>
            </a:solidFill>
            <a:ln w="9525"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222" name="Google Shape;222;p17"/>
          <p:cNvSpPr/>
          <p:nvPr/>
        </p:nvSpPr>
        <p:spPr>
          <a:xfrm>
            <a:off x="3987763" y="1574000"/>
            <a:ext cx="1477800" cy="271200"/>
          </a:xfrm>
          <a:prstGeom prst="rect">
            <a:avLst/>
          </a:prstGeom>
          <a:solidFill>
            <a:srgbClr val="A4C2F4"/>
          </a:solidFill>
          <a:ln w="9525" cap="flat" cmpd="sng">
            <a:solidFill>
              <a:srgbClr val="6D9EEB"/>
            </a:solidFill>
            <a:prstDash val="solid"/>
            <a:round/>
            <a:headEnd type="none" w="sm" len="sm"/>
            <a:tailEnd type="none" w="sm" len="sm"/>
          </a:ln>
        </p:spPr>
        <p:txBody>
          <a:bodyPr spcFirstLastPara="1" wrap="square" lIns="54000" tIns="91425" rIns="54000" bIns="91425" anchor="ctr" anchorCtr="0">
            <a:noAutofit/>
          </a:bodyPr>
          <a:lstStyle/>
          <a:p>
            <a:pPr marL="0" lvl="0" indent="0" algn="ctr" rtl="0">
              <a:spcBef>
                <a:spcPts val="0"/>
              </a:spcBef>
              <a:spcAft>
                <a:spcPts val="0"/>
              </a:spcAft>
              <a:buNone/>
            </a:pPr>
            <a:r>
              <a:rPr lang="zh-TW" sz="900">
                <a:solidFill>
                  <a:schemeClr val="dk2"/>
                </a:solidFill>
              </a:rPr>
              <a:t>input array (16)</a:t>
            </a:r>
            <a:endParaRPr sz="900">
              <a:solidFill>
                <a:schemeClr val="dk2"/>
              </a:solidFill>
            </a:endParaRPr>
          </a:p>
        </p:txBody>
      </p:sp>
      <p:sp>
        <p:nvSpPr>
          <p:cNvPr id="223" name="Google Shape;223;p17"/>
          <p:cNvSpPr/>
          <p:nvPr/>
        </p:nvSpPr>
        <p:spPr>
          <a:xfrm>
            <a:off x="4004188" y="2361738"/>
            <a:ext cx="1477800" cy="271200"/>
          </a:xfrm>
          <a:prstGeom prst="rect">
            <a:avLst/>
          </a:prstGeom>
          <a:solidFill>
            <a:srgbClr val="A4C2F4"/>
          </a:solidFill>
          <a:ln w="9525" cap="flat" cmpd="sng">
            <a:solidFill>
              <a:srgbClr val="6D9EEB"/>
            </a:solidFill>
            <a:prstDash val="solid"/>
            <a:round/>
            <a:headEnd type="none" w="sm" len="sm"/>
            <a:tailEnd type="none" w="sm" len="sm"/>
          </a:ln>
        </p:spPr>
        <p:txBody>
          <a:bodyPr spcFirstLastPara="1" wrap="square" lIns="54000" tIns="91425" rIns="54000" bIns="91425" anchor="ctr" anchorCtr="0">
            <a:noAutofit/>
          </a:bodyPr>
          <a:lstStyle/>
          <a:p>
            <a:pPr marL="0" lvl="0" indent="0" algn="ctr" rtl="0">
              <a:spcBef>
                <a:spcPts val="0"/>
              </a:spcBef>
              <a:spcAft>
                <a:spcPts val="0"/>
              </a:spcAft>
              <a:buNone/>
            </a:pPr>
            <a:r>
              <a:rPr lang="zh-TW" sz="900">
                <a:solidFill>
                  <a:schemeClr val="dk2"/>
                </a:solidFill>
              </a:rPr>
              <a:t>output array (16)</a:t>
            </a:r>
            <a:endParaRPr sz="900">
              <a:solidFill>
                <a:schemeClr val="dk2"/>
              </a:solidFill>
            </a:endParaRPr>
          </a:p>
        </p:txBody>
      </p:sp>
      <p:cxnSp>
        <p:nvCxnSpPr>
          <p:cNvPr id="224" name="Google Shape;224;p17"/>
          <p:cNvCxnSpPr/>
          <p:nvPr/>
        </p:nvCxnSpPr>
        <p:spPr>
          <a:xfrm>
            <a:off x="5465563" y="1708550"/>
            <a:ext cx="162600" cy="1800"/>
          </a:xfrm>
          <a:prstGeom prst="straightConnector1">
            <a:avLst/>
          </a:prstGeom>
          <a:noFill/>
          <a:ln w="9525" cap="flat" cmpd="sng">
            <a:solidFill>
              <a:srgbClr val="3C78D8"/>
            </a:solidFill>
            <a:prstDash val="solid"/>
            <a:round/>
            <a:headEnd type="none" w="med" len="med"/>
            <a:tailEnd type="none" w="med" len="med"/>
          </a:ln>
        </p:spPr>
      </p:cxnSp>
      <p:cxnSp>
        <p:nvCxnSpPr>
          <p:cNvPr id="225" name="Google Shape;225;p17"/>
          <p:cNvCxnSpPr/>
          <p:nvPr/>
        </p:nvCxnSpPr>
        <p:spPr>
          <a:xfrm>
            <a:off x="5375363" y="2102575"/>
            <a:ext cx="260700" cy="600"/>
          </a:xfrm>
          <a:prstGeom prst="straightConnector1">
            <a:avLst/>
          </a:prstGeom>
          <a:noFill/>
          <a:ln w="9525" cap="flat" cmpd="sng">
            <a:solidFill>
              <a:srgbClr val="3C78D8"/>
            </a:solidFill>
            <a:prstDash val="solid"/>
            <a:round/>
            <a:headEnd type="none" w="med" len="med"/>
            <a:tailEnd type="none" w="med" len="med"/>
          </a:ln>
        </p:spPr>
      </p:cxnSp>
      <p:cxnSp>
        <p:nvCxnSpPr>
          <p:cNvPr id="226" name="Google Shape;226;p17"/>
          <p:cNvCxnSpPr>
            <a:stCxn id="216" idx="1"/>
            <a:endCxn id="227" idx="6"/>
          </p:cNvCxnSpPr>
          <p:nvPr/>
        </p:nvCxnSpPr>
        <p:spPr>
          <a:xfrm rot="10800000">
            <a:off x="5085563" y="2103475"/>
            <a:ext cx="129000" cy="0"/>
          </a:xfrm>
          <a:prstGeom prst="straightConnector1">
            <a:avLst/>
          </a:prstGeom>
          <a:noFill/>
          <a:ln w="9525" cap="flat" cmpd="sng">
            <a:solidFill>
              <a:srgbClr val="3C78D8"/>
            </a:solidFill>
            <a:prstDash val="solid"/>
            <a:round/>
            <a:headEnd type="none" w="med" len="med"/>
            <a:tailEnd type="stealth" w="med" len="med"/>
          </a:ln>
        </p:spPr>
      </p:cxnSp>
      <p:cxnSp>
        <p:nvCxnSpPr>
          <p:cNvPr id="228" name="Google Shape;228;p17"/>
          <p:cNvCxnSpPr/>
          <p:nvPr/>
        </p:nvCxnSpPr>
        <p:spPr>
          <a:xfrm>
            <a:off x="4967825" y="1849775"/>
            <a:ext cx="600" cy="135300"/>
          </a:xfrm>
          <a:prstGeom prst="straightConnector1">
            <a:avLst/>
          </a:prstGeom>
          <a:noFill/>
          <a:ln w="9525" cap="flat" cmpd="sng">
            <a:solidFill>
              <a:srgbClr val="3C78D8"/>
            </a:solidFill>
            <a:prstDash val="solid"/>
            <a:round/>
            <a:headEnd type="none" w="med" len="med"/>
            <a:tailEnd type="stealth" w="med" len="med"/>
          </a:ln>
        </p:spPr>
      </p:cxnSp>
      <p:cxnSp>
        <p:nvCxnSpPr>
          <p:cNvPr id="229" name="Google Shape;229;p17"/>
          <p:cNvCxnSpPr/>
          <p:nvPr/>
        </p:nvCxnSpPr>
        <p:spPr>
          <a:xfrm rot="10800000">
            <a:off x="4719813" y="2101675"/>
            <a:ext cx="129000" cy="0"/>
          </a:xfrm>
          <a:prstGeom prst="straightConnector1">
            <a:avLst/>
          </a:prstGeom>
          <a:noFill/>
          <a:ln w="9525" cap="flat" cmpd="sng">
            <a:solidFill>
              <a:srgbClr val="3C78D8"/>
            </a:solidFill>
            <a:prstDash val="solid"/>
            <a:round/>
            <a:headEnd type="none" w="med" len="med"/>
            <a:tailEnd type="stealth" w="med" len="med"/>
          </a:ln>
        </p:spPr>
      </p:cxnSp>
      <p:grpSp>
        <p:nvGrpSpPr>
          <p:cNvPr id="230" name="Google Shape;230;p17"/>
          <p:cNvGrpSpPr/>
          <p:nvPr/>
        </p:nvGrpSpPr>
        <p:grpSpPr>
          <a:xfrm>
            <a:off x="4826600" y="1903988"/>
            <a:ext cx="318900" cy="317838"/>
            <a:chOff x="4979000" y="1903988"/>
            <a:chExt cx="318900" cy="317838"/>
          </a:xfrm>
        </p:grpSpPr>
        <p:sp>
          <p:nvSpPr>
            <p:cNvPr id="227" name="Google Shape;227;p17"/>
            <p:cNvSpPr/>
            <p:nvPr/>
          </p:nvSpPr>
          <p:spPr>
            <a:xfrm>
              <a:off x="5001225" y="1985125"/>
              <a:ext cx="236700" cy="236700"/>
            </a:xfrm>
            <a:prstGeom prst="ellipse">
              <a:avLst/>
            </a:prstGeom>
            <a:solidFill>
              <a:srgbClr val="A4C2F4"/>
            </a:solidFill>
            <a:ln w="9525"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800"/>
            </a:p>
          </p:txBody>
        </p:sp>
        <p:sp>
          <p:nvSpPr>
            <p:cNvPr id="231" name="Google Shape;231;p17"/>
            <p:cNvSpPr txBox="1"/>
            <p:nvPr/>
          </p:nvSpPr>
          <p:spPr>
            <a:xfrm>
              <a:off x="4979000" y="1903988"/>
              <a:ext cx="318900" cy="31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2300">
                  <a:solidFill>
                    <a:schemeClr val="dk2"/>
                  </a:solidFill>
                </a:rPr>
                <a:t>*</a:t>
              </a:r>
              <a:endParaRPr sz="2300">
                <a:solidFill>
                  <a:schemeClr val="dk2"/>
                </a:solidFill>
              </a:endParaRPr>
            </a:p>
          </p:txBody>
        </p:sp>
      </p:grpSp>
      <p:grpSp>
        <p:nvGrpSpPr>
          <p:cNvPr id="232" name="Google Shape;232;p17"/>
          <p:cNvGrpSpPr/>
          <p:nvPr/>
        </p:nvGrpSpPr>
        <p:grpSpPr>
          <a:xfrm>
            <a:off x="4154325" y="1866138"/>
            <a:ext cx="318900" cy="346413"/>
            <a:chOff x="4963425" y="1875413"/>
            <a:chExt cx="318900" cy="346413"/>
          </a:xfrm>
        </p:grpSpPr>
        <p:sp>
          <p:nvSpPr>
            <p:cNvPr id="233" name="Google Shape;233;p17"/>
            <p:cNvSpPr/>
            <p:nvPr/>
          </p:nvSpPr>
          <p:spPr>
            <a:xfrm>
              <a:off x="5001225" y="1985125"/>
              <a:ext cx="236700" cy="236700"/>
            </a:xfrm>
            <a:prstGeom prst="ellipse">
              <a:avLst/>
            </a:prstGeom>
            <a:solidFill>
              <a:srgbClr val="A4C2F4"/>
            </a:solidFill>
            <a:ln w="9525"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800"/>
            </a:p>
          </p:txBody>
        </p:sp>
        <p:sp>
          <p:nvSpPr>
            <p:cNvPr id="234" name="Google Shape;234;p17"/>
            <p:cNvSpPr txBox="1"/>
            <p:nvPr/>
          </p:nvSpPr>
          <p:spPr>
            <a:xfrm>
              <a:off x="4963425" y="1875413"/>
              <a:ext cx="318900" cy="31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1800">
                  <a:solidFill>
                    <a:schemeClr val="dk2"/>
                  </a:solidFill>
                </a:rPr>
                <a:t>+</a:t>
              </a:r>
              <a:endParaRPr sz="1800">
                <a:solidFill>
                  <a:schemeClr val="dk2"/>
                </a:solidFill>
              </a:endParaRPr>
            </a:p>
          </p:txBody>
        </p:sp>
      </p:grpSp>
      <p:cxnSp>
        <p:nvCxnSpPr>
          <p:cNvPr id="235" name="Google Shape;235;p17"/>
          <p:cNvCxnSpPr/>
          <p:nvPr/>
        </p:nvCxnSpPr>
        <p:spPr>
          <a:xfrm rot="10800000">
            <a:off x="4429963" y="2101675"/>
            <a:ext cx="129000" cy="0"/>
          </a:xfrm>
          <a:prstGeom prst="straightConnector1">
            <a:avLst/>
          </a:prstGeom>
          <a:noFill/>
          <a:ln w="9525" cap="flat" cmpd="sng">
            <a:solidFill>
              <a:srgbClr val="3C78D8"/>
            </a:solidFill>
            <a:prstDash val="solid"/>
            <a:round/>
            <a:headEnd type="none" w="med" len="med"/>
            <a:tailEnd type="stealth" w="med" len="med"/>
          </a:ln>
        </p:spPr>
      </p:cxnSp>
      <p:cxnSp>
        <p:nvCxnSpPr>
          <p:cNvPr id="236" name="Google Shape;236;p17"/>
          <p:cNvCxnSpPr/>
          <p:nvPr/>
        </p:nvCxnSpPr>
        <p:spPr>
          <a:xfrm>
            <a:off x="4043325" y="2101800"/>
            <a:ext cx="1800" cy="260100"/>
          </a:xfrm>
          <a:prstGeom prst="straightConnector1">
            <a:avLst/>
          </a:prstGeom>
          <a:noFill/>
          <a:ln w="9525" cap="flat" cmpd="sng">
            <a:solidFill>
              <a:srgbClr val="3C78D8"/>
            </a:solidFill>
            <a:prstDash val="solid"/>
            <a:round/>
            <a:headEnd type="none" w="med" len="med"/>
            <a:tailEnd type="none" w="med" len="med"/>
          </a:ln>
        </p:spPr>
      </p:cxnSp>
      <p:cxnSp>
        <p:nvCxnSpPr>
          <p:cNvPr id="237" name="Google Shape;237;p17"/>
          <p:cNvCxnSpPr/>
          <p:nvPr/>
        </p:nvCxnSpPr>
        <p:spPr>
          <a:xfrm>
            <a:off x="4044063" y="2103175"/>
            <a:ext cx="149100" cy="600"/>
          </a:xfrm>
          <a:prstGeom prst="straightConnector1">
            <a:avLst/>
          </a:prstGeom>
          <a:noFill/>
          <a:ln w="9525" cap="flat" cmpd="sng">
            <a:solidFill>
              <a:srgbClr val="3C78D8"/>
            </a:solidFill>
            <a:prstDash val="solid"/>
            <a:round/>
            <a:headEnd type="none" w="med" len="med"/>
            <a:tailEnd type="stealth" w="med" len="med"/>
          </a:ln>
        </p:spPr>
      </p:cxnSp>
      <p:cxnSp>
        <p:nvCxnSpPr>
          <p:cNvPr id="238" name="Google Shape;238;p17"/>
          <p:cNvCxnSpPr>
            <a:stCxn id="233" idx="4"/>
          </p:cNvCxnSpPr>
          <p:nvPr/>
        </p:nvCxnSpPr>
        <p:spPr>
          <a:xfrm>
            <a:off x="4310475" y="2212550"/>
            <a:ext cx="600" cy="150000"/>
          </a:xfrm>
          <a:prstGeom prst="straightConnector1">
            <a:avLst/>
          </a:prstGeom>
          <a:noFill/>
          <a:ln w="9525" cap="flat" cmpd="sng">
            <a:solidFill>
              <a:srgbClr val="3C78D8"/>
            </a:solidFill>
            <a:prstDash val="solid"/>
            <a:round/>
            <a:headEnd type="none" w="med" len="med"/>
            <a:tailEnd type="stealth"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Matmul</a:t>
            </a:r>
            <a:endParaRPr/>
          </a:p>
        </p:txBody>
      </p:sp>
      <p:sp>
        <p:nvSpPr>
          <p:cNvPr id="244" name="Google Shape;244;p18"/>
          <p:cNvSpPr txBox="1">
            <a:spLocks noGrp="1"/>
          </p:cNvSpPr>
          <p:nvPr>
            <p:ph type="body" idx="1"/>
          </p:nvPr>
        </p:nvSpPr>
        <p:spPr>
          <a:xfrm>
            <a:off x="602100" y="1367500"/>
            <a:ext cx="79398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zh-TW"/>
              <a:t>Use only </a:t>
            </a:r>
            <a:r>
              <a:rPr lang="zh-TW" u="sng">
                <a:solidFill>
                  <a:srgbClr val="FF0000"/>
                </a:solidFill>
              </a:rPr>
              <a:t>1 multiplier</a:t>
            </a:r>
            <a:r>
              <a:rPr lang="zh-TW"/>
              <a:t> and </a:t>
            </a:r>
            <a:r>
              <a:rPr lang="zh-TW" u="sng">
                <a:solidFill>
                  <a:srgbClr val="FF0000"/>
                </a:solidFill>
              </a:rPr>
              <a:t>1 adder</a:t>
            </a:r>
            <a:r>
              <a:rPr lang="zh-TW"/>
              <a:t>.</a:t>
            </a:r>
            <a:endParaRPr/>
          </a:p>
          <a:p>
            <a:pPr marL="457200" lvl="0" indent="-342900" algn="l" rtl="0">
              <a:spcBef>
                <a:spcPts val="0"/>
              </a:spcBef>
              <a:spcAft>
                <a:spcPts val="0"/>
              </a:spcAft>
              <a:buSzPts val="1800"/>
              <a:buChar char="●"/>
            </a:pPr>
            <a:r>
              <a:rPr lang="zh-TW"/>
              <a:t>After we read the 4*4 A matrix, we read the elements in B matrix one by one and calculate all the results related to the current B element before asking for the next B element, </a:t>
            </a:r>
            <a:r>
              <a:rPr lang="zh-TW" u="sng">
                <a:solidFill>
                  <a:srgbClr val="FF0000"/>
                </a:solidFill>
              </a:rPr>
              <a:t>we don’t need to save the whole B matrix in our design</a:t>
            </a:r>
            <a:r>
              <a:rPr lang="zh-TW" u="sng"/>
              <a:t> </a:t>
            </a:r>
            <a:r>
              <a:rPr lang="zh-TW"/>
              <a:t>so therefore we can save about 14 registers.</a:t>
            </a:r>
            <a:endParaRPr/>
          </a:p>
          <a:p>
            <a:pPr marL="457200" lvl="0" indent="-342900" algn="l" rtl="0">
              <a:spcBef>
                <a:spcPts val="0"/>
              </a:spcBef>
              <a:spcAft>
                <a:spcPts val="0"/>
              </a:spcAft>
              <a:buSzPts val="1800"/>
              <a:buChar char="●"/>
            </a:pPr>
            <a:r>
              <a:rPr lang="zh-TW"/>
              <a:t>If DMA is fast enough to send and receive the input/output data, the matrix multiplication process in our design totally costs about </a:t>
            </a:r>
            <a:r>
              <a:rPr lang="zh-TW">
                <a:solidFill>
                  <a:srgbClr val="666666"/>
                </a:solidFill>
              </a:rPr>
              <a:t>16 (receiving A) + 64 (receiving B and calculating C) + 16 (returning C) = </a:t>
            </a:r>
            <a:r>
              <a:rPr lang="zh-TW" u="sng">
                <a:solidFill>
                  <a:srgbClr val="FF0000"/>
                </a:solidFill>
              </a:rPr>
              <a:t>96 cycles</a:t>
            </a:r>
            <a:r>
              <a:rPr lang="zh-TW"/>
              <a:t>. </a:t>
            </a:r>
            <a:endParaRPr/>
          </a:p>
        </p:txBody>
      </p:sp>
      <p:sp>
        <p:nvSpPr>
          <p:cNvPr id="245" name="Google Shape;245;p18"/>
          <p:cNvSpPr txBox="1"/>
          <p:nvPr/>
        </p:nvSpPr>
        <p:spPr>
          <a:xfrm>
            <a:off x="314450" y="969700"/>
            <a:ext cx="1963200" cy="39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1800" u="sng">
                <a:solidFill>
                  <a:schemeClr val="dk2"/>
                </a:solidFill>
              </a:rPr>
              <a:t>Our work</a:t>
            </a:r>
            <a:endParaRPr sz="1800" u="sng">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“Quick” insertion sort</a:t>
            </a:r>
            <a:endParaRPr/>
          </a:p>
        </p:txBody>
      </p:sp>
      <p:sp>
        <p:nvSpPr>
          <p:cNvPr id="251" name="Google Shape;251;p19"/>
          <p:cNvSpPr txBox="1"/>
          <p:nvPr/>
        </p:nvSpPr>
        <p:spPr>
          <a:xfrm>
            <a:off x="314450" y="969700"/>
            <a:ext cx="1963200" cy="29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1800" u="sng">
                <a:solidFill>
                  <a:schemeClr val="dk2"/>
                </a:solidFill>
              </a:rPr>
              <a:t>Block diagram</a:t>
            </a:r>
            <a:endParaRPr sz="1800" u="sng">
              <a:solidFill>
                <a:schemeClr val="dk2"/>
              </a:solidFill>
            </a:endParaRPr>
          </a:p>
        </p:txBody>
      </p:sp>
      <p:sp>
        <p:nvSpPr>
          <p:cNvPr id="252" name="Google Shape;252;p19"/>
          <p:cNvSpPr txBox="1"/>
          <p:nvPr/>
        </p:nvSpPr>
        <p:spPr>
          <a:xfrm>
            <a:off x="314450" y="2963600"/>
            <a:ext cx="1216500" cy="29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1800" u="sng">
                <a:solidFill>
                  <a:schemeClr val="dk2"/>
                </a:solidFill>
              </a:rPr>
              <a:t>Schedule</a:t>
            </a:r>
            <a:endParaRPr sz="1800" u="sng">
              <a:solidFill>
                <a:schemeClr val="dk2"/>
              </a:solidFill>
            </a:endParaRPr>
          </a:p>
        </p:txBody>
      </p:sp>
      <p:sp>
        <p:nvSpPr>
          <p:cNvPr id="253" name="Google Shape;253;p19"/>
          <p:cNvSpPr/>
          <p:nvPr/>
        </p:nvSpPr>
        <p:spPr>
          <a:xfrm>
            <a:off x="3740750" y="1418825"/>
            <a:ext cx="2917200" cy="1567800"/>
          </a:xfrm>
          <a:prstGeom prst="rect">
            <a:avLst/>
          </a:prstGeom>
          <a:solidFill>
            <a:srgbClr val="C9DAF8"/>
          </a:solidFill>
          <a:ln w="9525" cap="flat" cmpd="sng">
            <a:solidFill>
              <a:srgbClr val="A4C2F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4" name="Google Shape;254;p19"/>
          <p:cNvSpPr/>
          <p:nvPr/>
        </p:nvSpPr>
        <p:spPr>
          <a:xfrm>
            <a:off x="905700" y="1418825"/>
            <a:ext cx="1009200" cy="1567800"/>
          </a:xfrm>
          <a:prstGeom prst="rect">
            <a:avLst/>
          </a:prstGeom>
          <a:solidFill>
            <a:srgbClr val="D9EAD3"/>
          </a:solidFill>
          <a:ln w="9525" cap="flat" cmpd="sng">
            <a:solidFill>
              <a:srgbClr val="B6D7A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a:solidFill>
                  <a:schemeClr val="dk2"/>
                </a:solidFill>
              </a:rPr>
              <a:t>CPU</a:t>
            </a:r>
            <a:endParaRPr>
              <a:solidFill>
                <a:schemeClr val="dk2"/>
              </a:solidFill>
            </a:endParaRPr>
          </a:p>
        </p:txBody>
      </p:sp>
      <p:sp>
        <p:nvSpPr>
          <p:cNvPr id="255" name="Google Shape;255;p19"/>
          <p:cNvSpPr/>
          <p:nvPr/>
        </p:nvSpPr>
        <p:spPr>
          <a:xfrm>
            <a:off x="2610275" y="1418825"/>
            <a:ext cx="367800" cy="1567800"/>
          </a:xfrm>
          <a:prstGeom prst="rect">
            <a:avLst/>
          </a:prstGeom>
          <a:solidFill>
            <a:srgbClr val="D0E0E3"/>
          </a:solidFill>
          <a:ln w="9525" cap="flat" cmpd="sng">
            <a:solidFill>
              <a:srgbClr val="A2C4C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6" name="Google Shape;256;p19"/>
          <p:cNvSpPr/>
          <p:nvPr/>
        </p:nvSpPr>
        <p:spPr>
          <a:xfrm>
            <a:off x="7643350" y="1418825"/>
            <a:ext cx="1073700" cy="1567800"/>
          </a:xfrm>
          <a:prstGeom prst="rect">
            <a:avLst/>
          </a:prstGeom>
          <a:solidFill>
            <a:srgbClr val="D9D2E9"/>
          </a:solidFill>
          <a:ln w="9525" cap="flat" cmpd="sng">
            <a:solidFill>
              <a:srgbClr val="B4A7D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a:solidFill>
                  <a:schemeClr val="dk2"/>
                </a:solidFill>
              </a:rPr>
              <a:t>sort</a:t>
            </a:r>
            <a:endParaRPr>
              <a:solidFill>
                <a:schemeClr val="dk2"/>
              </a:solidFill>
            </a:endParaRPr>
          </a:p>
          <a:p>
            <a:pPr marL="0" lvl="0" indent="0" algn="ctr" rtl="0">
              <a:spcBef>
                <a:spcPts val="0"/>
              </a:spcBef>
              <a:spcAft>
                <a:spcPts val="0"/>
              </a:spcAft>
              <a:buNone/>
            </a:pPr>
            <a:r>
              <a:rPr lang="zh-TW">
                <a:solidFill>
                  <a:schemeClr val="dk2"/>
                </a:solidFill>
              </a:rPr>
              <a:t>DMA</a:t>
            </a:r>
            <a:endParaRPr>
              <a:solidFill>
                <a:schemeClr val="dk2"/>
              </a:solidFill>
            </a:endParaRPr>
          </a:p>
        </p:txBody>
      </p:sp>
      <p:cxnSp>
        <p:nvCxnSpPr>
          <p:cNvPr id="257" name="Google Shape;257;p19"/>
          <p:cNvCxnSpPr>
            <a:stCxn id="254" idx="3"/>
            <a:endCxn id="255" idx="1"/>
          </p:cNvCxnSpPr>
          <p:nvPr/>
        </p:nvCxnSpPr>
        <p:spPr>
          <a:xfrm>
            <a:off x="1914900" y="2202725"/>
            <a:ext cx="695400" cy="0"/>
          </a:xfrm>
          <a:prstGeom prst="straightConnector1">
            <a:avLst/>
          </a:prstGeom>
          <a:noFill/>
          <a:ln w="9525" cap="flat" cmpd="sng">
            <a:solidFill>
              <a:schemeClr val="dk2"/>
            </a:solidFill>
            <a:prstDash val="solid"/>
            <a:round/>
            <a:headEnd type="none" w="med" len="med"/>
            <a:tailEnd type="triangle" w="med" len="med"/>
          </a:ln>
        </p:spPr>
      </p:cxnSp>
      <p:sp>
        <p:nvSpPr>
          <p:cNvPr id="258" name="Google Shape;258;p19"/>
          <p:cNvSpPr txBox="1"/>
          <p:nvPr/>
        </p:nvSpPr>
        <p:spPr>
          <a:xfrm>
            <a:off x="1891650" y="1784558"/>
            <a:ext cx="741900" cy="57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zh-TW" sz="1000">
                <a:solidFill>
                  <a:schemeClr val="dk2"/>
                </a:solidFill>
              </a:rPr>
              <a:t>wishbone</a:t>
            </a:r>
            <a:endParaRPr sz="1000">
              <a:solidFill>
                <a:schemeClr val="dk2"/>
              </a:solidFill>
            </a:endParaRPr>
          </a:p>
          <a:p>
            <a:pPr marL="0" lvl="0" indent="0" algn="ctr" rtl="0">
              <a:spcBef>
                <a:spcPts val="0"/>
              </a:spcBef>
              <a:spcAft>
                <a:spcPts val="0"/>
              </a:spcAft>
              <a:buNone/>
            </a:pPr>
            <a:r>
              <a:rPr lang="zh-TW" sz="1000">
                <a:solidFill>
                  <a:schemeClr val="dk2"/>
                </a:solidFill>
              </a:rPr>
              <a:t>signals</a:t>
            </a:r>
            <a:endParaRPr sz="1000">
              <a:solidFill>
                <a:schemeClr val="dk2"/>
              </a:solidFill>
            </a:endParaRPr>
          </a:p>
        </p:txBody>
      </p:sp>
      <p:cxnSp>
        <p:nvCxnSpPr>
          <p:cNvPr id="259" name="Google Shape;259;p19"/>
          <p:cNvCxnSpPr/>
          <p:nvPr/>
        </p:nvCxnSpPr>
        <p:spPr>
          <a:xfrm>
            <a:off x="2978075" y="1745958"/>
            <a:ext cx="762600" cy="0"/>
          </a:xfrm>
          <a:prstGeom prst="straightConnector1">
            <a:avLst/>
          </a:prstGeom>
          <a:noFill/>
          <a:ln w="9525" cap="flat" cmpd="sng">
            <a:solidFill>
              <a:schemeClr val="dk2"/>
            </a:solidFill>
            <a:prstDash val="solid"/>
            <a:round/>
            <a:headEnd type="none" w="med" len="med"/>
            <a:tailEnd type="triangle" w="med" len="med"/>
          </a:ln>
        </p:spPr>
      </p:cxnSp>
      <p:sp>
        <p:nvSpPr>
          <p:cNvPr id="260" name="Google Shape;260;p19"/>
          <p:cNvSpPr txBox="1"/>
          <p:nvPr/>
        </p:nvSpPr>
        <p:spPr>
          <a:xfrm>
            <a:off x="2978075" y="1481496"/>
            <a:ext cx="762600" cy="26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zh-TW" sz="1000">
                <a:solidFill>
                  <a:schemeClr val="dk2"/>
                </a:solidFill>
              </a:rPr>
              <a:t>clk</a:t>
            </a:r>
            <a:endParaRPr sz="1000">
              <a:solidFill>
                <a:schemeClr val="dk2"/>
              </a:solidFill>
            </a:endParaRPr>
          </a:p>
        </p:txBody>
      </p:sp>
      <p:cxnSp>
        <p:nvCxnSpPr>
          <p:cNvPr id="261" name="Google Shape;261;p19"/>
          <p:cNvCxnSpPr/>
          <p:nvPr/>
        </p:nvCxnSpPr>
        <p:spPr>
          <a:xfrm>
            <a:off x="2978075" y="2126491"/>
            <a:ext cx="762600" cy="0"/>
          </a:xfrm>
          <a:prstGeom prst="straightConnector1">
            <a:avLst/>
          </a:prstGeom>
          <a:noFill/>
          <a:ln w="9525" cap="flat" cmpd="sng">
            <a:solidFill>
              <a:schemeClr val="dk2"/>
            </a:solidFill>
            <a:prstDash val="solid"/>
            <a:round/>
            <a:headEnd type="none" w="med" len="med"/>
            <a:tailEnd type="triangle" w="med" len="med"/>
          </a:ln>
        </p:spPr>
      </p:cxnSp>
      <p:cxnSp>
        <p:nvCxnSpPr>
          <p:cNvPr id="262" name="Google Shape;262;p19"/>
          <p:cNvCxnSpPr/>
          <p:nvPr/>
        </p:nvCxnSpPr>
        <p:spPr>
          <a:xfrm>
            <a:off x="2978125" y="2509869"/>
            <a:ext cx="762600" cy="0"/>
          </a:xfrm>
          <a:prstGeom prst="straightConnector1">
            <a:avLst/>
          </a:prstGeom>
          <a:noFill/>
          <a:ln w="9525" cap="flat" cmpd="sng">
            <a:solidFill>
              <a:schemeClr val="dk2"/>
            </a:solidFill>
            <a:prstDash val="solid"/>
            <a:round/>
            <a:headEnd type="none" w="med" len="med"/>
            <a:tailEnd type="triangle" w="med" len="med"/>
          </a:ln>
        </p:spPr>
      </p:cxnSp>
      <p:sp>
        <p:nvSpPr>
          <p:cNvPr id="263" name="Google Shape;263;p19"/>
          <p:cNvSpPr txBox="1"/>
          <p:nvPr/>
        </p:nvSpPr>
        <p:spPr>
          <a:xfrm>
            <a:off x="2978125" y="1866140"/>
            <a:ext cx="762600" cy="26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zh-TW" sz="1000">
                <a:solidFill>
                  <a:schemeClr val="dk2"/>
                </a:solidFill>
              </a:rPr>
              <a:t>rst</a:t>
            </a:r>
            <a:endParaRPr sz="1000">
              <a:solidFill>
                <a:schemeClr val="dk2"/>
              </a:solidFill>
            </a:endParaRPr>
          </a:p>
        </p:txBody>
      </p:sp>
      <p:sp>
        <p:nvSpPr>
          <p:cNvPr id="264" name="Google Shape;264;p19"/>
          <p:cNvSpPr txBox="1"/>
          <p:nvPr/>
        </p:nvSpPr>
        <p:spPr>
          <a:xfrm>
            <a:off x="2978113" y="2206860"/>
            <a:ext cx="762600" cy="26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zh-TW" sz="1000">
                <a:solidFill>
                  <a:schemeClr val="dk2"/>
                </a:solidFill>
              </a:rPr>
              <a:t>ap_start</a:t>
            </a:r>
            <a:endParaRPr sz="1000">
              <a:solidFill>
                <a:schemeClr val="dk2"/>
              </a:solidFill>
            </a:endParaRPr>
          </a:p>
        </p:txBody>
      </p:sp>
      <p:cxnSp>
        <p:nvCxnSpPr>
          <p:cNvPr id="265" name="Google Shape;265;p19"/>
          <p:cNvCxnSpPr/>
          <p:nvPr/>
        </p:nvCxnSpPr>
        <p:spPr>
          <a:xfrm rot="10800000" flipH="1">
            <a:off x="6665000" y="2511550"/>
            <a:ext cx="975600" cy="3000"/>
          </a:xfrm>
          <a:prstGeom prst="straightConnector1">
            <a:avLst/>
          </a:prstGeom>
          <a:noFill/>
          <a:ln w="9525" cap="flat" cmpd="sng">
            <a:solidFill>
              <a:schemeClr val="dk2"/>
            </a:solidFill>
            <a:prstDash val="solid"/>
            <a:round/>
            <a:headEnd type="none" w="med" len="med"/>
            <a:tailEnd type="triangle" w="med" len="med"/>
          </a:ln>
        </p:spPr>
      </p:cxnSp>
      <p:cxnSp>
        <p:nvCxnSpPr>
          <p:cNvPr id="266" name="Google Shape;266;p19"/>
          <p:cNvCxnSpPr/>
          <p:nvPr/>
        </p:nvCxnSpPr>
        <p:spPr>
          <a:xfrm flipH="1">
            <a:off x="6664175" y="1845349"/>
            <a:ext cx="972900" cy="1800"/>
          </a:xfrm>
          <a:prstGeom prst="straightConnector1">
            <a:avLst/>
          </a:prstGeom>
          <a:noFill/>
          <a:ln w="9525" cap="flat" cmpd="sng">
            <a:solidFill>
              <a:schemeClr val="dk2"/>
            </a:solidFill>
            <a:prstDash val="solid"/>
            <a:round/>
            <a:headEnd type="none" w="med" len="med"/>
            <a:tailEnd type="triangle" w="med" len="med"/>
          </a:ln>
        </p:spPr>
      </p:cxnSp>
      <p:sp>
        <p:nvSpPr>
          <p:cNvPr id="267" name="Google Shape;267;p19"/>
          <p:cNvSpPr txBox="1"/>
          <p:nvPr/>
        </p:nvSpPr>
        <p:spPr>
          <a:xfrm>
            <a:off x="6712800" y="1399477"/>
            <a:ext cx="875700" cy="311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zh-TW" sz="1000">
                <a:solidFill>
                  <a:schemeClr val="dk2"/>
                </a:solidFill>
              </a:rPr>
              <a:t>indata</a:t>
            </a:r>
            <a:endParaRPr sz="1000">
              <a:solidFill>
                <a:schemeClr val="dk2"/>
              </a:solidFill>
            </a:endParaRPr>
          </a:p>
          <a:p>
            <a:pPr marL="0" lvl="0" indent="0" algn="ctr" rtl="0">
              <a:spcBef>
                <a:spcPts val="0"/>
              </a:spcBef>
              <a:spcAft>
                <a:spcPts val="0"/>
              </a:spcAft>
              <a:buNone/>
            </a:pPr>
            <a:r>
              <a:rPr lang="zh-TW" sz="1000">
                <a:solidFill>
                  <a:schemeClr val="dk2"/>
                </a:solidFill>
              </a:rPr>
              <a:t>(axi-stream)</a:t>
            </a:r>
            <a:endParaRPr sz="1000">
              <a:solidFill>
                <a:schemeClr val="dk2"/>
              </a:solidFill>
            </a:endParaRPr>
          </a:p>
        </p:txBody>
      </p:sp>
      <p:sp>
        <p:nvSpPr>
          <p:cNvPr id="268" name="Google Shape;268;p19"/>
          <p:cNvSpPr txBox="1"/>
          <p:nvPr/>
        </p:nvSpPr>
        <p:spPr>
          <a:xfrm>
            <a:off x="6711125" y="2079610"/>
            <a:ext cx="831600" cy="35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zh-TW" sz="1000">
                <a:solidFill>
                  <a:schemeClr val="dk2"/>
                </a:solidFill>
              </a:rPr>
              <a:t>outdata</a:t>
            </a:r>
            <a:endParaRPr sz="1000">
              <a:solidFill>
                <a:schemeClr val="dk2"/>
              </a:solidFill>
            </a:endParaRPr>
          </a:p>
          <a:p>
            <a:pPr marL="0" lvl="0" indent="0" algn="ctr" rtl="0">
              <a:spcBef>
                <a:spcPts val="0"/>
              </a:spcBef>
              <a:spcAft>
                <a:spcPts val="0"/>
              </a:spcAft>
              <a:buNone/>
            </a:pPr>
            <a:r>
              <a:rPr lang="zh-TW" sz="1000">
                <a:solidFill>
                  <a:schemeClr val="dk2"/>
                </a:solidFill>
              </a:rPr>
              <a:t>(valid/data)</a:t>
            </a:r>
            <a:endParaRPr sz="1000">
              <a:solidFill>
                <a:schemeClr val="dk2"/>
              </a:solidFill>
            </a:endParaRPr>
          </a:p>
        </p:txBody>
      </p:sp>
      <p:sp>
        <p:nvSpPr>
          <p:cNvPr id="269" name="Google Shape;269;p19"/>
          <p:cNvSpPr/>
          <p:nvPr/>
        </p:nvSpPr>
        <p:spPr>
          <a:xfrm>
            <a:off x="5969200" y="1611800"/>
            <a:ext cx="528000" cy="468900"/>
          </a:xfrm>
          <a:prstGeom prst="rect">
            <a:avLst/>
          </a:prstGeom>
          <a:solidFill>
            <a:srgbClr val="A4C2F4"/>
          </a:solidFill>
          <a:ln w="9525"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sz="900">
                <a:solidFill>
                  <a:schemeClr val="dk2"/>
                </a:solidFill>
              </a:rPr>
              <a:t>input</a:t>
            </a:r>
            <a:endParaRPr sz="900">
              <a:solidFill>
                <a:schemeClr val="dk2"/>
              </a:solidFill>
            </a:endParaRPr>
          </a:p>
          <a:p>
            <a:pPr marL="0" lvl="0" indent="0" algn="ctr" rtl="0">
              <a:spcBef>
                <a:spcPts val="0"/>
              </a:spcBef>
              <a:spcAft>
                <a:spcPts val="0"/>
              </a:spcAft>
              <a:buNone/>
            </a:pPr>
            <a:r>
              <a:rPr lang="zh-TW" sz="900">
                <a:solidFill>
                  <a:schemeClr val="dk2"/>
                </a:solidFill>
              </a:rPr>
              <a:t>buffer</a:t>
            </a:r>
            <a:endParaRPr sz="900">
              <a:solidFill>
                <a:schemeClr val="dk2"/>
              </a:solidFill>
            </a:endParaRPr>
          </a:p>
        </p:txBody>
      </p:sp>
      <p:cxnSp>
        <p:nvCxnSpPr>
          <p:cNvPr id="270" name="Google Shape;270;p19"/>
          <p:cNvCxnSpPr/>
          <p:nvPr/>
        </p:nvCxnSpPr>
        <p:spPr>
          <a:xfrm>
            <a:off x="6497200" y="1847275"/>
            <a:ext cx="158700" cy="1800"/>
          </a:xfrm>
          <a:prstGeom prst="straightConnector1">
            <a:avLst/>
          </a:prstGeom>
          <a:noFill/>
          <a:ln w="9525" cap="flat" cmpd="sng">
            <a:solidFill>
              <a:srgbClr val="3C78D8"/>
            </a:solidFill>
            <a:prstDash val="solid"/>
            <a:round/>
            <a:headEnd type="none" w="med" len="med"/>
            <a:tailEnd type="none" w="med" len="med"/>
          </a:ln>
        </p:spPr>
      </p:cxnSp>
      <p:sp>
        <p:nvSpPr>
          <p:cNvPr id="271" name="Google Shape;271;p19"/>
          <p:cNvSpPr txBox="1"/>
          <p:nvPr/>
        </p:nvSpPr>
        <p:spPr>
          <a:xfrm>
            <a:off x="4217750" y="2571738"/>
            <a:ext cx="1963200" cy="35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zh-TW" sz="1800">
                <a:solidFill>
                  <a:schemeClr val="dk2"/>
                </a:solidFill>
              </a:rPr>
              <a:t>sort module</a:t>
            </a:r>
            <a:endParaRPr sz="1800">
              <a:solidFill>
                <a:schemeClr val="dk2"/>
              </a:solidFill>
            </a:endParaRPr>
          </a:p>
        </p:txBody>
      </p:sp>
      <p:cxnSp>
        <p:nvCxnSpPr>
          <p:cNvPr id="272" name="Google Shape;272;p19"/>
          <p:cNvCxnSpPr/>
          <p:nvPr/>
        </p:nvCxnSpPr>
        <p:spPr>
          <a:xfrm>
            <a:off x="4576700" y="2514475"/>
            <a:ext cx="2084700" cy="3000"/>
          </a:xfrm>
          <a:prstGeom prst="straightConnector1">
            <a:avLst/>
          </a:prstGeom>
          <a:noFill/>
          <a:ln w="9525" cap="flat" cmpd="sng">
            <a:solidFill>
              <a:srgbClr val="3C78D8"/>
            </a:solidFill>
            <a:prstDash val="solid"/>
            <a:round/>
            <a:headEnd type="none" w="med" len="med"/>
            <a:tailEnd type="none" w="med" len="med"/>
          </a:ln>
        </p:spPr>
      </p:cxnSp>
      <p:sp>
        <p:nvSpPr>
          <p:cNvPr id="273" name="Google Shape;273;p19"/>
          <p:cNvSpPr/>
          <p:nvPr/>
        </p:nvSpPr>
        <p:spPr>
          <a:xfrm>
            <a:off x="1490995" y="3718466"/>
            <a:ext cx="296400" cy="141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sz="700"/>
              <a:t>X1</a:t>
            </a:r>
            <a:endParaRPr sz="700"/>
          </a:p>
        </p:txBody>
      </p:sp>
      <p:sp>
        <p:nvSpPr>
          <p:cNvPr id="274" name="Google Shape;274;p19"/>
          <p:cNvSpPr/>
          <p:nvPr/>
        </p:nvSpPr>
        <p:spPr>
          <a:xfrm>
            <a:off x="1787400" y="3917101"/>
            <a:ext cx="296400" cy="3561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ctr" rtl="0">
              <a:spcBef>
                <a:spcPts val="0"/>
              </a:spcBef>
              <a:spcAft>
                <a:spcPts val="0"/>
              </a:spcAft>
              <a:buNone/>
            </a:pPr>
            <a:r>
              <a:rPr lang="zh-TW" sz="700"/>
              <a:t>insert</a:t>
            </a:r>
            <a:endParaRPr sz="700"/>
          </a:p>
          <a:p>
            <a:pPr marL="0" lvl="0" indent="0" algn="ctr" rtl="0">
              <a:spcBef>
                <a:spcPts val="0"/>
              </a:spcBef>
              <a:spcAft>
                <a:spcPts val="0"/>
              </a:spcAft>
              <a:buNone/>
            </a:pPr>
            <a:r>
              <a:rPr lang="zh-TW" sz="700"/>
              <a:t>X1</a:t>
            </a:r>
            <a:endParaRPr sz="700"/>
          </a:p>
        </p:txBody>
      </p:sp>
      <p:grpSp>
        <p:nvGrpSpPr>
          <p:cNvPr id="275" name="Google Shape;275;p19"/>
          <p:cNvGrpSpPr/>
          <p:nvPr/>
        </p:nvGrpSpPr>
        <p:grpSpPr>
          <a:xfrm>
            <a:off x="1348725" y="3344226"/>
            <a:ext cx="3710827" cy="398037"/>
            <a:chOff x="663759" y="3195093"/>
            <a:chExt cx="7531616" cy="825632"/>
          </a:xfrm>
        </p:grpSpPr>
        <p:grpSp>
          <p:nvGrpSpPr>
            <p:cNvPr id="276" name="Google Shape;276;p19"/>
            <p:cNvGrpSpPr/>
            <p:nvPr/>
          </p:nvGrpSpPr>
          <p:grpSpPr>
            <a:xfrm>
              <a:off x="663759" y="3195093"/>
              <a:ext cx="3908361" cy="825624"/>
              <a:chOff x="678499" y="3195094"/>
              <a:chExt cx="6991701" cy="1796007"/>
            </a:xfrm>
          </p:grpSpPr>
          <p:pic>
            <p:nvPicPr>
              <p:cNvPr id="277" name="Google Shape;277;p19"/>
              <p:cNvPicPr preferRelativeResize="0"/>
              <p:nvPr/>
            </p:nvPicPr>
            <p:blipFill rotWithShape="1">
              <a:blip r:embed="rId3">
                <a:alphaModFix/>
              </a:blip>
              <a:srcRect l="11061" r="10488" b="17925"/>
              <a:stretch/>
            </p:blipFill>
            <p:spPr>
              <a:xfrm>
                <a:off x="678499" y="3195094"/>
                <a:ext cx="3731492" cy="1474023"/>
              </a:xfrm>
              <a:prstGeom prst="rect">
                <a:avLst/>
              </a:prstGeom>
              <a:noFill/>
              <a:ln>
                <a:noFill/>
              </a:ln>
            </p:spPr>
          </p:pic>
          <p:pic>
            <p:nvPicPr>
              <p:cNvPr id="278" name="Google Shape;278;p19"/>
              <p:cNvPicPr preferRelativeResize="0"/>
              <p:nvPr/>
            </p:nvPicPr>
            <p:blipFill rotWithShape="1">
              <a:blip r:embed="rId3">
                <a:alphaModFix/>
              </a:blip>
              <a:srcRect l="10673" r="10499"/>
              <a:stretch/>
            </p:blipFill>
            <p:spPr>
              <a:xfrm>
                <a:off x="3920500" y="3195125"/>
                <a:ext cx="3749701" cy="1795975"/>
              </a:xfrm>
              <a:prstGeom prst="rect">
                <a:avLst/>
              </a:prstGeom>
              <a:noFill/>
              <a:ln>
                <a:noFill/>
              </a:ln>
            </p:spPr>
          </p:pic>
        </p:grpSp>
        <p:pic>
          <p:nvPicPr>
            <p:cNvPr id="279" name="Google Shape;279;p19"/>
            <p:cNvPicPr preferRelativeResize="0"/>
            <p:nvPr/>
          </p:nvPicPr>
          <p:blipFill rotWithShape="1">
            <a:blip r:embed="rId3">
              <a:alphaModFix/>
            </a:blip>
            <a:srcRect l="11061" r="10488"/>
            <a:stretch/>
          </p:blipFill>
          <p:spPr>
            <a:xfrm>
              <a:off x="4295700" y="3195100"/>
              <a:ext cx="2085900" cy="825625"/>
            </a:xfrm>
            <a:prstGeom prst="rect">
              <a:avLst/>
            </a:prstGeom>
            <a:noFill/>
            <a:ln>
              <a:noFill/>
            </a:ln>
          </p:spPr>
        </p:pic>
        <p:pic>
          <p:nvPicPr>
            <p:cNvPr id="280" name="Google Shape;280;p19"/>
            <p:cNvPicPr preferRelativeResize="0"/>
            <p:nvPr/>
          </p:nvPicPr>
          <p:blipFill rotWithShape="1">
            <a:blip r:embed="rId3">
              <a:alphaModFix/>
            </a:blip>
            <a:srcRect l="10673" r="10499"/>
            <a:stretch/>
          </p:blipFill>
          <p:spPr>
            <a:xfrm>
              <a:off x="6109475" y="3195100"/>
              <a:ext cx="2085900" cy="825625"/>
            </a:xfrm>
            <a:prstGeom prst="rect">
              <a:avLst/>
            </a:prstGeom>
            <a:noFill/>
            <a:ln>
              <a:noFill/>
            </a:ln>
          </p:spPr>
        </p:pic>
      </p:grpSp>
      <p:grpSp>
        <p:nvGrpSpPr>
          <p:cNvPr id="281" name="Google Shape;281;p19"/>
          <p:cNvGrpSpPr/>
          <p:nvPr/>
        </p:nvGrpSpPr>
        <p:grpSpPr>
          <a:xfrm>
            <a:off x="4930033" y="3344229"/>
            <a:ext cx="3710819" cy="398034"/>
            <a:chOff x="663775" y="3195100"/>
            <a:chExt cx="7531600" cy="825625"/>
          </a:xfrm>
        </p:grpSpPr>
        <p:grpSp>
          <p:nvGrpSpPr>
            <p:cNvPr id="282" name="Google Shape;282;p19"/>
            <p:cNvGrpSpPr/>
            <p:nvPr/>
          </p:nvGrpSpPr>
          <p:grpSpPr>
            <a:xfrm>
              <a:off x="663775" y="3195100"/>
              <a:ext cx="3908345" cy="825625"/>
              <a:chOff x="678528" y="3195109"/>
              <a:chExt cx="6991672" cy="1796009"/>
            </a:xfrm>
          </p:grpSpPr>
          <p:pic>
            <p:nvPicPr>
              <p:cNvPr id="283" name="Google Shape;283;p19"/>
              <p:cNvPicPr preferRelativeResize="0"/>
              <p:nvPr/>
            </p:nvPicPr>
            <p:blipFill rotWithShape="1">
              <a:blip r:embed="rId3">
                <a:alphaModFix/>
              </a:blip>
              <a:srcRect l="11061" r="10488"/>
              <a:stretch/>
            </p:blipFill>
            <p:spPr>
              <a:xfrm>
                <a:off x="678528" y="3195109"/>
                <a:ext cx="3731484" cy="1796009"/>
              </a:xfrm>
              <a:prstGeom prst="rect">
                <a:avLst/>
              </a:prstGeom>
              <a:noFill/>
              <a:ln>
                <a:noFill/>
              </a:ln>
            </p:spPr>
          </p:pic>
          <p:pic>
            <p:nvPicPr>
              <p:cNvPr id="284" name="Google Shape;284;p19"/>
              <p:cNvPicPr preferRelativeResize="0"/>
              <p:nvPr/>
            </p:nvPicPr>
            <p:blipFill rotWithShape="1">
              <a:blip r:embed="rId3">
                <a:alphaModFix/>
              </a:blip>
              <a:srcRect l="10673" r="10499"/>
              <a:stretch/>
            </p:blipFill>
            <p:spPr>
              <a:xfrm>
                <a:off x="3920500" y="3195125"/>
                <a:ext cx="3749701" cy="1795975"/>
              </a:xfrm>
              <a:prstGeom prst="rect">
                <a:avLst/>
              </a:prstGeom>
              <a:noFill/>
              <a:ln>
                <a:noFill/>
              </a:ln>
            </p:spPr>
          </p:pic>
        </p:grpSp>
        <p:pic>
          <p:nvPicPr>
            <p:cNvPr id="285" name="Google Shape;285;p19"/>
            <p:cNvPicPr preferRelativeResize="0"/>
            <p:nvPr/>
          </p:nvPicPr>
          <p:blipFill rotWithShape="1">
            <a:blip r:embed="rId3">
              <a:alphaModFix/>
            </a:blip>
            <a:srcRect l="11061" r="10488"/>
            <a:stretch/>
          </p:blipFill>
          <p:spPr>
            <a:xfrm>
              <a:off x="4295700" y="3195100"/>
              <a:ext cx="2085900" cy="825625"/>
            </a:xfrm>
            <a:prstGeom prst="rect">
              <a:avLst/>
            </a:prstGeom>
            <a:noFill/>
            <a:ln>
              <a:noFill/>
            </a:ln>
          </p:spPr>
        </p:pic>
        <p:pic>
          <p:nvPicPr>
            <p:cNvPr id="286" name="Google Shape;286;p19"/>
            <p:cNvPicPr preferRelativeResize="0"/>
            <p:nvPr/>
          </p:nvPicPr>
          <p:blipFill rotWithShape="1">
            <a:blip r:embed="rId3">
              <a:alphaModFix/>
            </a:blip>
            <a:srcRect l="10673" r="10499"/>
            <a:stretch/>
          </p:blipFill>
          <p:spPr>
            <a:xfrm>
              <a:off x="6109475" y="3195100"/>
              <a:ext cx="2085900" cy="825625"/>
            </a:xfrm>
            <a:prstGeom prst="rect">
              <a:avLst/>
            </a:prstGeom>
            <a:noFill/>
            <a:ln>
              <a:noFill/>
            </a:ln>
          </p:spPr>
        </p:pic>
      </p:grpSp>
      <p:sp>
        <p:nvSpPr>
          <p:cNvPr id="287" name="Google Shape;287;p19"/>
          <p:cNvSpPr txBox="1"/>
          <p:nvPr/>
        </p:nvSpPr>
        <p:spPr>
          <a:xfrm>
            <a:off x="740892" y="3670897"/>
            <a:ext cx="668400" cy="23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TW" sz="1000" b="1">
                <a:solidFill>
                  <a:schemeClr val="dk2"/>
                </a:solidFill>
              </a:rPr>
              <a:t>INPUT</a:t>
            </a:r>
            <a:endParaRPr sz="1000" b="1">
              <a:solidFill>
                <a:schemeClr val="dk2"/>
              </a:solidFill>
            </a:endParaRPr>
          </a:p>
        </p:txBody>
      </p:sp>
      <p:sp>
        <p:nvSpPr>
          <p:cNvPr id="288" name="Google Shape;288;p19"/>
          <p:cNvSpPr txBox="1"/>
          <p:nvPr/>
        </p:nvSpPr>
        <p:spPr>
          <a:xfrm>
            <a:off x="587050" y="3976800"/>
            <a:ext cx="976200" cy="23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TW" sz="1000" b="1">
                <a:solidFill>
                  <a:schemeClr val="dk2"/>
                </a:solidFill>
              </a:rPr>
              <a:t>INSERTION</a:t>
            </a:r>
            <a:endParaRPr sz="1000" b="1">
              <a:solidFill>
                <a:schemeClr val="dk2"/>
              </a:solidFill>
            </a:endParaRPr>
          </a:p>
        </p:txBody>
      </p:sp>
      <p:sp>
        <p:nvSpPr>
          <p:cNvPr id="289" name="Google Shape;289;p19"/>
          <p:cNvSpPr txBox="1"/>
          <p:nvPr/>
        </p:nvSpPr>
        <p:spPr>
          <a:xfrm>
            <a:off x="620449" y="4330226"/>
            <a:ext cx="909300" cy="23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zh-TW" sz="1000" b="1">
                <a:solidFill>
                  <a:schemeClr val="dk2"/>
                </a:solidFill>
              </a:rPr>
              <a:t>OUTPUT</a:t>
            </a:r>
            <a:endParaRPr sz="1000" b="1">
              <a:solidFill>
                <a:schemeClr val="dk2"/>
              </a:solidFill>
            </a:endParaRPr>
          </a:p>
        </p:txBody>
      </p:sp>
      <p:sp>
        <p:nvSpPr>
          <p:cNvPr id="290" name="Google Shape;290;p19"/>
          <p:cNvSpPr/>
          <p:nvPr/>
        </p:nvSpPr>
        <p:spPr>
          <a:xfrm>
            <a:off x="2083795" y="3718466"/>
            <a:ext cx="296400" cy="141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sz="700"/>
              <a:t>X2</a:t>
            </a:r>
            <a:endParaRPr sz="700"/>
          </a:p>
        </p:txBody>
      </p:sp>
      <p:sp>
        <p:nvSpPr>
          <p:cNvPr id="291" name="Google Shape;291;p19"/>
          <p:cNvSpPr/>
          <p:nvPr/>
        </p:nvSpPr>
        <p:spPr>
          <a:xfrm>
            <a:off x="2380200" y="3917100"/>
            <a:ext cx="597900" cy="3561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ctr" rtl="0">
              <a:spcBef>
                <a:spcPts val="0"/>
              </a:spcBef>
              <a:spcAft>
                <a:spcPts val="0"/>
              </a:spcAft>
              <a:buNone/>
            </a:pPr>
            <a:r>
              <a:rPr lang="zh-TW" sz="700"/>
              <a:t>insert</a:t>
            </a:r>
            <a:endParaRPr sz="700"/>
          </a:p>
          <a:p>
            <a:pPr marL="0" lvl="0" indent="0" algn="ctr" rtl="0">
              <a:spcBef>
                <a:spcPts val="0"/>
              </a:spcBef>
              <a:spcAft>
                <a:spcPts val="0"/>
              </a:spcAft>
              <a:buNone/>
            </a:pPr>
            <a:r>
              <a:rPr lang="zh-TW" sz="700"/>
              <a:t>X2</a:t>
            </a:r>
            <a:endParaRPr sz="700"/>
          </a:p>
        </p:txBody>
      </p:sp>
      <p:sp>
        <p:nvSpPr>
          <p:cNvPr id="292" name="Google Shape;292;p19"/>
          <p:cNvSpPr/>
          <p:nvPr/>
        </p:nvSpPr>
        <p:spPr>
          <a:xfrm>
            <a:off x="2978120" y="3718466"/>
            <a:ext cx="296400" cy="141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sz="700"/>
              <a:t>X3</a:t>
            </a:r>
            <a:endParaRPr sz="700"/>
          </a:p>
        </p:txBody>
      </p:sp>
      <p:sp>
        <p:nvSpPr>
          <p:cNvPr id="293" name="Google Shape;293;p19"/>
          <p:cNvSpPr/>
          <p:nvPr/>
        </p:nvSpPr>
        <p:spPr>
          <a:xfrm>
            <a:off x="3274500" y="3917100"/>
            <a:ext cx="597900" cy="3561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ctr" rtl="0">
              <a:spcBef>
                <a:spcPts val="0"/>
              </a:spcBef>
              <a:spcAft>
                <a:spcPts val="0"/>
              </a:spcAft>
              <a:buNone/>
            </a:pPr>
            <a:r>
              <a:rPr lang="zh-TW" sz="700"/>
              <a:t>insert</a:t>
            </a:r>
            <a:endParaRPr sz="700"/>
          </a:p>
          <a:p>
            <a:pPr marL="0" lvl="0" indent="0" algn="ctr" rtl="0">
              <a:spcBef>
                <a:spcPts val="0"/>
              </a:spcBef>
              <a:spcAft>
                <a:spcPts val="0"/>
              </a:spcAft>
              <a:buNone/>
            </a:pPr>
            <a:r>
              <a:rPr lang="zh-TW" sz="700"/>
              <a:t>X3</a:t>
            </a:r>
            <a:endParaRPr sz="700"/>
          </a:p>
        </p:txBody>
      </p:sp>
      <p:sp>
        <p:nvSpPr>
          <p:cNvPr id="294" name="Google Shape;294;p19"/>
          <p:cNvSpPr txBox="1"/>
          <p:nvPr/>
        </p:nvSpPr>
        <p:spPr>
          <a:xfrm>
            <a:off x="5091649" y="3551233"/>
            <a:ext cx="909300" cy="27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1200">
                <a:solidFill>
                  <a:schemeClr val="dk2"/>
                </a:solidFill>
              </a:rPr>
              <a:t>………</a:t>
            </a:r>
            <a:endParaRPr sz="1200">
              <a:solidFill>
                <a:schemeClr val="dk2"/>
              </a:solidFill>
            </a:endParaRPr>
          </a:p>
        </p:txBody>
      </p:sp>
      <p:sp>
        <p:nvSpPr>
          <p:cNvPr id="295" name="Google Shape;295;p19"/>
          <p:cNvSpPr/>
          <p:nvPr/>
        </p:nvSpPr>
        <p:spPr>
          <a:xfrm>
            <a:off x="5684445" y="3714016"/>
            <a:ext cx="296400" cy="141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54000" tIns="91425" rIns="54000" bIns="91425" anchor="ctr" anchorCtr="0">
            <a:noAutofit/>
          </a:bodyPr>
          <a:lstStyle/>
          <a:p>
            <a:pPr marL="0" lvl="0" indent="0" algn="ctr" rtl="0">
              <a:spcBef>
                <a:spcPts val="0"/>
              </a:spcBef>
              <a:spcAft>
                <a:spcPts val="0"/>
              </a:spcAft>
              <a:buNone/>
            </a:pPr>
            <a:r>
              <a:rPr lang="zh-TW" sz="700"/>
              <a:t>X16</a:t>
            </a:r>
            <a:endParaRPr sz="700"/>
          </a:p>
        </p:txBody>
      </p:sp>
      <p:sp>
        <p:nvSpPr>
          <p:cNvPr id="296" name="Google Shape;296;p19"/>
          <p:cNvSpPr/>
          <p:nvPr/>
        </p:nvSpPr>
        <p:spPr>
          <a:xfrm>
            <a:off x="5980850" y="3907600"/>
            <a:ext cx="1216500" cy="3561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ctr" rtl="0">
              <a:spcBef>
                <a:spcPts val="0"/>
              </a:spcBef>
              <a:spcAft>
                <a:spcPts val="0"/>
              </a:spcAft>
              <a:buNone/>
            </a:pPr>
            <a:r>
              <a:rPr lang="zh-TW" sz="700"/>
              <a:t>insert</a:t>
            </a:r>
            <a:endParaRPr sz="700"/>
          </a:p>
          <a:p>
            <a:pPr marL="0" lvl="0" indent="0" algn="ctr" rtl="0">
              <a:spcBef>
                <a:spcPts val="0"/>
              </a:spcBef>
              <a:spcAft>
                <a:spcPts val="0"/>
              </a:spcAft>
              <a:buNone/>
            </a:pPr>
            <a:r>
              <a:rPr lang="zh-TW" sz="700"/>
              <a:t>X16</a:t>
            </a:r>
            <a:endParaRPr sz="700"/>
          </a:p>
        </p:txBody>
      </p:sp>
      <p:sp>
        <p:nvSpPr>
          <p:cNvPr id="297" name="Google Shape;297;p19"/>
          <p:cNvSpPr/>
          <p:nvPr/>
        </p:nvSpPr>
        <p:spPr>
          <a:xfrm>
            <a:off x="7197345" y="4375266"/>
            <a:ext cx="296400" cy="141600"/>
          </a:xfrm>
          <a:prstGeom prst="rect">
            <a:avLst/>
          </a:prstGeom>
          <a:solidFill>
            <a:srgbClr val="D9D2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sz="700"/>
              <a:t>Y1</a:t>
            </a:r>
            <a:endParaRPr sz="700"/>
          </a:p>
        </p:txBody>
      </p:sp>
      <p:sp>
        <p:nvSpPr>
          <p:cNvPr id="298" name="Google Shape;298;p19"/>
          <p:cNvSpPr/>
          <p:nvPr/>
        </p:nvSpPr>
        <p:spPr>
          <a:xfrm>
            <a:off x="7493745" y="4375266"/>
            <a:ext cx="296400" cy="141600"/>
          </a:xfrm>
          <a:prstGeom prst="rect">
            <a:avLst/>
          </a:prstGeom>
          <a:solidFill>
            <a:srgbClr val="D9D2E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sz="700"/>
              <a:t>Y2</a:t>
            </a:r>
            <a:endParaRPr sz="700"/>
          </a:p>
        </p:txBody>
      </p:sp>
      <p:sp>
        <p:nvSpPr>
          <p:cNvPr id="299" name="Google Shape;299;p19"/>
          <p:cNvSpPr txBox="1"/>
          <p:nvPr/>
        </p:nvSpPr>
        <p:spPr>
          <a:xfrm>
            <a:off x="7790149" y="4213508"/>
            <a:ext cx="909300" cy="27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1200">
                <a:solidFill>
                  <a:schemeClr val="dk2"/>
                </a:solidFill>
              </a:rPr>
              <a:t>…</a:t>
            </a:r>
            <a:endParaRPr sz="1200">
              <a:solidFill>
                <a:schemeClr val="dk2"/>
              </a:solidFill>
            </a:endParaRPr>
          </a:p>
        </p:txBody>
      </p:sp>
      <p:sp>
        <p:nvSpPr>
          <p:cNvPr id="300" name="Google Shape;300;p19"/>
          <p:cNvSpPr/>
          <p:nvPr/>
        </p:nvSpPr>
        <p:spPr>
          <a:xfrm>
            <a:off x="8072270" y="4375266"/>
            <a:ext cx="296400" cy="141600"/>
          </a:xfrm>
          <a:prstGeom prst="rect">
            <a:avLst/>
          </a:prstGeom>
          <a:solidFill>
            <a:srgbClr val="D9D2E9"/>
          </a:solidFill>
          <a:ln w="9525" cap="flat" cmpd="sng">
            <a:solidFill>
              <a:schemeClr val="dk2"/>
            </a:solidFill>
            <a:prstDash val="solid"/>
            <a:round/>
            <a:headEnd type="none" w="sm" len="sm"/>
            <a:tailEnd type="none" w="sm" len="sm"/>
          </a:ln>
        </p:spPr>
        <p:txBody>
          <a:bodyPr spcFirstLastPara="1" wrap="square" lIns="54000" tIns="91425" rIns="54000" bIns="91425" anchor="ctr" anchorCtr="0">
            <a:noAutofit/>
          </a:bodyPr>
          <a:lstStyle/>
          <a:p>
            <a:pPr marL="0" lvl="0" indent="0" algn="ctr" rtl="0">
              <a:spcBef>
                <a:spcPts val="0"/>
              </a:spcBef>
              <a:spcAft>
                <a:spcPts val="0"/>
              </a:spcAft>
              <a:buNone/>
            </a:pPr>
            <a:r>
              <a:rPr lang="zh-TW" sz="700"/>
              <a:t>Y16</a:t>
            </a:r>
            <a:endParaRPr sz="700"/>
          </a:p>
        </p:txBody>
      </p:sp>
      <p:sp>
        <p:nvSpPr>
          <p:cNvPr id="301" name="Google Shape;301;p19"/>
          <p:cNvSpPr/>
          <p:nvPr/>
        </p:nvSpPr>
        <p:spPr>
          <a:xfrm>
            <a:off x="3884120" y="3714016"/>
            <a:ext cx="296400" cy="141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sz="700"/>
              <a:t>X4</a:t>
            </a:r>
            <a:endParaRPr sz="700"/>
          </a:p>
        </p:txBody>
      </p:sp>
      <p:sp>
        <p:nvSpPr>
          <p:cNvPr id="302" name="Google Shape;302;p19"/>
          <p:cNvSpPr/>
          <p:nvPr/>
        </p:nvSpPr>
        <p:spPr>
          <a:xfrm>
            <a:off x="4180525" y="3917100"/>
            <a:ext cx="909300" cy="3561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18000" tIns="91425" rIns="18000" bIns="91425" anchor="ctr" anchorCtr="0">
            <a:noAutofit/>
          </a:bodyPr>
          <a:lstStyle/>
          <a:p>
            <a:pPr marL="0" lvl="0" indent="0" algn="ctr" rtl="0">
              <a:spcBef>
                <a:spcPts val="0"/>
              </a:spcBef>
              <a:spcAft>
                <a:spcPts val="0"/>
              </a:spcAft>
              <a:buNone/>
            </a:pPr>
            <a:r>
              <a:rPr lang="zh-TW" sz="700"/>
              <a:t>insert</a:t>
            </a:r>
            <a:endParaRPr sz="700"/>
          </a:p>
          <a:p>
            <a:pPr marL="0" lvl="0" indent="0" algn="ctr" rtl="0">
              <a:spcBef>
                <a:spcPts val="0"/>
              </a:spcBef>
              <a:spcAft>
                <a:spcPts val="0"/>
              </a:spcAft>
              <a:buNone/>
            </a:pPr>
            <a:r>
              <a:rPr lang="zh-TW" sz="700"/>
              <a:t>X4</a:t>
            </a:r>
            <a:endParaRPr sz="700"/>
          </a:p>
        </p:txBody>
      </p:sp>
      <p:sp>
        <p:nvSpPr>
          <p:cNvPr id="303" name="Google Shape;303;p19"/>
          <p:cNvSpPr/>
          <p:nvPr/>
        </p:nvSpPr>
        <p:spPr>
          <a:xfrm>
            <a:off x="3903603" y="1544550"/>
            <a:ext cx="668400" cy="1057200"/>
          </a:xfrm>
          <a:prstGeom prst="rect">
            <a:avLst/>
          </a:prstGeom>
          <a:solidFill>
            <a:srgbClr val="A4C2F4"/>
          </a:solidFill>
          <a:ln w="9525"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sz="900">
                <a:solidFill>
                  <a:schemeClr val="dk2"/>
                </a:solidFill>
              </a:rPr>
              <a:t>output</a:t>
            </a:r>
            <a:endParaRPr sz="900">
              <a:solidFill>
                <a:schemeClr val="dk2"/>
              </a:solidFill>
            </a:endParaRPr>
          </a:p>
          <a:p>
            <a:pPr marL="0" lvl="0" indent="0" algn="ctr" rtl="0">
              <a:spcBef>
                <a:spcPts val="0"/>
              </a:spcBef>
              <a:spcAft>
                <a:spcPts val="0"/>
              </a:spcAft>
              <a:buNone/>
            </a:pPr>
            <a:r>
              <a:rPr lang="zh-TW" sz="900">
                <a:solidFill>
                  <a:schemeClr val="dk2"/>
                </a:solidFill>
              </a:rPr>
              <a:t>array</a:t>
            </a:r>
            <a:endParaRPr sz="900">
              <a:solidFill>
                <a:schemeClr val="dk2"/>
              </a:solidFill>
            </a:endParaRPr>
          </a:p>
        </p:txBody>
      </p:sp>
      <p:sp>
        <p:nvSpPr>
          <p:cNvPr id="304" name="Google Shape;304;p19"/>
          <p:cNvSpPr/>
          <p:nvPr/>
        </p:nvSpPr>
        <p:spPr>
          <a:xfrm>
            <a:off x="4912950" y="1667900"/>
            <a:ext cx="579000" cy="207900"/>
          </a:xfrm>
          <a:prstGeom prst="roundRect">
            <a:avLst>
              <a:gd name="adj" fmla="val 16667"/>
            </a:avLst>
          </a:prstGeom>
          <a:solidFill>
            <a:srgbClr val="A4C2F4"/>
          </a:solidFill>
          <a:ln w="9525"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sz="900">
                <a:solidFill>
                  <a:schemeClr val="dk2"/>
                </a:solidFill>
              </a:rPr>
              <a:t>comp</a:t>
            </a:r>
            <a:endParaRPr sz="900">
              <a:solidFill>
                <a:schemeClr val="dk2"/>
              </a:solidFill>
            </a:endParaRPr>
          </a:p>
        </p:txBody>
      </p:sp>
      <p:cxnSp>
        <p:nvCxnSpPr>
          <p:cNvPr id="305" name="Google Shape;305;p19"/>
          <p:cNvCxnSpPr>
            <a:endCxn id="304" idx="1"/>
          </p:cNvCxnSpPr>
          <p:nvPr/>
        </p:nvCxnSpPr>
        <p:spPr>
          <a:xfrm rot="10800000" flipH="1">
            <a:off x="4574250" y="1771850"/>
            <a:ext cx="338700" cy="1500"/>
          </a:xfrm>
          <a:prstGeom prst="straightConnector1">
            <a:avLst/>
          </a:prstGeom>
          <a:noFill/>
          <a:ln w="9525" cap="flat" cmpd="sng">
            <a:solidFill>
              <a:srgbClr val="3C78D8"/>
            </a:solidFill>
            <a:prstDash val="solid"/>
            <a:round/>
            <a:headEnd type="none" w="med" len="med"/>
            <a:tailEnd type="stealth" w="med" len="med"/>
          </a:ln>
        </p:spPr>
      </p:cxnSp>
      <p:sp>
        <p:nvSpPr>
          <p:cNvPr id="306" name="Google Shape;306;p19"/>
          <p:cNvSpPr/>
          <p:nvPr/>
        </p:nvSpPr>
        <p:spPr>
          <a:xfrm>
            <a:off x="4909850" y="2116000"/>
            <a:ext cx="579000" cy="207900"/>
          </a:xfrm>
          <a:prstGeom prst="roundRect">
            <a:avLst>
              <a:gd name="adj" fmla="val 16667"/>
            </a:avLst>
          </a:prstGeom>
          <a:solidFill>
            <a:srgbClr val="A4C2F4"/>
          </a:solidFill>
          <a:ln w="9525" cap="flat" cmpd="sng">
            <a:solidFill>
              <a:srgbClr val="6D9EEB"/>
            </a:solidFill>
            <a:prstDash val="solid"/>
            <a:round/>
            <a:headEnd type="none" w="sm" len="sm"/>
            <a:tailEnd type="none" w="sm" len="sm"/>
          </a:ln>
        </p:spPr>
        <p:txBody>
          <a:bodyPr spcFirstLastPara="1" wrap="square" lIns="18000" tIns="91425" rIns="18000" bIns="91425" anchor="ctr" anchorCtr="0">
            <a:noAutofit/>
          </a:bodyPr>
          <a:lstStyle/>
          <a:p>
            <a:pPr marL="0" lvl="0" indent="0" algn="ctr" rtl="0">
              <a:spcBef>
                <a:spcPts val="0"/>
              </a:spcBef>
              <a:spcAft>
                <a:spcPts val="0"/>
              </a:spcAft>
              <a:buNone/>
            </a:pPr>
            <a:r>
              <a:rPr lang="zh-TW" sz="900">
                <a:solidFill>
                  <a:schemeClr val="dk2"/>
                </a:solidFill>
              </a:rPr>
              <a:t>start / end</a:t>
            </a:r>
            <a:endParaRPr sz="900">
              <a:solidFill>
                <a:schemeClr val="dk2"/>
              </a:solidFill>
            </a:endParaRPr>
          </a:p>
        </p:txBody>
      </p:sp>
      <p:cxnSp>
        <p:nvCxnSpPr>
          <p:cNvPr id="307" name="Google Shape;307;p19"/>
          <p:cNvCxnSpPr>
            <a:stCxn id="304" idx="2"/>
            <a:endCxn id="306" idx="0"/>
          </p:cNvCxnSpPr>
          <p:nvPr/>
        </p:nvCxnSpPr>
        <p:spPr>
          <a:xfrm flipH="1">
            <a:off x="5199450" y="1875800"/>
            <a:ext cx="3000" cy="240300"/>
          </a:xfrm>
          <a:prstGeom prst="straightConnector1">
            <a:avLst/>
          </a:prstGeom>
          <a:noFill/>
          <a:ln w="9525" cap="flat" cmpd="sng">
            <a:solidFill>
              <a:srgbClr val="3C78D8"/>
            </a:solidFill>
            <a:prstDash val="solid"/>
            <a:round/>
            <a:headEnd type="none" w="med" len="med"/>
            <a:tailEnd type="stealth" w="med" len="med"/>
          </a:ln>
        </p:spPr>
      </p:cxnSp>
      <p:cxnSp>
        <p:nvCxnSpPr>
          <p:cNvPr id="308" name="Google Shape;308;p19"/>
          <p:cNvCxnSpPr>
            <a:stCxn id="306" idx="1"/>
          </p:cNvCxnSpPr>
          <p:nvPr/>
        </p:nvCxnSpPr>
        <p:spPr>
          <a:xfrm rot="10800000">
            <a:off x="4569350" y="2219350"/>
            <a:ext cx="340500" cy="600"/>
          </a:xfrm>
          <a:prstGeom prst="straightConnector1">
            <a:avLst/>
          </a:prstGeom>
          <a:noFill/>
          <a:ln w="9525" cap="flat" cmpd="sng">
            <a:solidFill>
              <a:srgbClr val="3C78D8"/>
            </a:solidFill>
            <a:prstDash val="solid"/>
            <a:round/>
            <a:headEnd type="none" w="med" len="med"/>
            <a:tailEnd type="stealth" w="med" len="med"/>
          </a:ln>
        </p:spPr>
      </p:cxnSp>
      <p:cxnSp>
        <p:nvCxnSpPr>
          <p:cNvPr id="309" name="Google Shape;309;p19"/>
          <p:cNvCxnSpPr/>
          <p:nvPr/>
        </p:nvCxnSpPr>
        <p:spPr>
          <a:xfrm rot="10800000">
            <a:off x="4574275" y="1943975"/>
            <a:ext cx="1017000" cy="0"/>
          </a:xfrm>
          <a:prstGeom prst="straightConnector1">
            <a:avLst/>
          </a:prstGeom>
          <a:noFill/>
          <a:ln w="9525" cap="flat" cmpd="sng">
            <a:solidFill>
              <a:srgbClr val="3C78D8"/>
            </a:solidFill>
            <a:prstDash val="solid"/>
            <a:round/>
            <a:headEnd type="none" w="med" len="med"/>
            <a:tailEnd type="stealth" w="med" len="med"/>
          </a:ln>
        </p:spPr>
      </p:cxnSp>
      <p:grpSp>
        <p:nvGrpSpPr>
          <p:cNvPr id="310" name="Google Shape;310;p19"/>
          <p:cNvGrpSpPr/>
          <p:nvPr/>
        </p:nvGrpSpPr>
        <p:grpSpPr>
          <a:xfrm>
            <a:off x="5672088" y="1692625"/>
            <a:ext cx="160800" cy="311100"/>
            <a:chOff x="5728313" y="1690700"/>
            <a:chExt cx="160800" cy="311100"/>
          </a:xfrm>
        </p:grpSpPr>
        <p:sp>
          <p:nvSpPr>
            <p:cNvPr id="311" name="Google Shape;311;p19"/>
            <p:cNvSpPr/>
            <p:nvPr/>
          </p:nvSpPr>
          <p:spPr>
            <a:xfrm>
              <a:off x="5728313" y="1690700"/>
              <a:ext cx="160800" cy="311100"/>
            </a:xfrm>
            <a:prstGeom prst="rect">
              <a:avLst/>
            </a:prstGeom>
            <a:solidFill>
              <a:srgbClr val="A4C2F4"/>
            </a:solidFill>
            <a:ln w="9525"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900"/>
            </a:p>
          </p:txBody>
        </p:sp>
        <p:sp>
          <p:nvSpPr>
            <p:cNvPr id="312" name="Google Shape;312;p19"/>
            <p:cNvSpPr/>
            <p:nvPr/>
          </p:nvSpPr>
          <p:spPr>
            <a:xfrm rot="10800000">
              <a:off x="5773075" y="1690700"/>
              <a:ext cx="68100" cy="56700"/>
            </a:xfrm>
            <a:prstGeom prst="triangle">
              <a:avLst>
                <a:gd name="adj" fmla="val 50000"/>
              </a:avLst>
            </a:prstGeom>
            <a:solidFill>
              <a:srgbClr val="C9DAF8"/>
            </a:solidFill>
            <a:ln w="9525"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cxnSp>
        <p:nvCxnSpPr>
          <p:cNvPr id="313" name="Google Shape;313;p19"/>
          <p:cNvCxnSpPr>
            <a:endCxn id="269" idx="1"/>
          </p:cNvCxnSpPr>
          <p:nvPr/>
        </p:nvCxnSpPr>
        <p:spPr>
          <a:xfrm rot="10800000" flipH="1">
            <a:off x="5833000" y="1846250"/>
            <a:ext cx="136200" cy="900"/>
          </a:xfrm>
          <a:prstGeom prst="straightConnector1">
            <a:avLst/>
          </a:prstGeom>
          <a:noFill/>
          <a:ln w="9525" cap="flat" cmpd="sng">
            <a:solidFill>
              <a:srgbClr val="3C78D8"/>
            </a:solidFill>
            <a:prstDash val="solid"/>
            <a:round/>
            <a:headEnd type="none" w="med" len="med"/>
            <a:tailEnd type="none" w="med" len="med"/>
          </a:ln>
        </p:spPr>
      </p:cxnSp>
      <p:cxnSp>
        <p:nvCxnSpPr>
          <p:cNvPr id="314" name="Google Shape;314;p19"/>
          <p:cNvCxnSpPr/>
          <p:nvPr/>
        </p:nvCxnSpPr>
        <p:spPr>
          <a:xfrm rot="10800000" flipH="1">
            <a:off x="5491950" y="1771850"/>
            <a:ext cx="96300" cy="1200"/>
          </a:xfrm>
          <a:prstGeom prst="straightConnector1">
            <a:avLst/>
          </a:prstGeom>
          <a:noFill/>
          <a:ln w="9525" cap="flat" cmpd="sng">
            <a:solidFill>
              <a:srgbClr val="3C78D8"/>
            </a:solidFill>
            <a:prstDash val="solid"/>
            <a:round/>
            <a:headEnd type="none" w="med" len="med"/>
            <a:tailEnd type="none" w="med" len="med"/>
          </a:ln>
        </p:spPr>
      </p:cxnSp>
      <p:cxnSp>
        <p:nvCxnSpPr>
          <p:cNvPr id="315" name="Google Shape;315;p19"/>
          <p:cNvCxnSpPr/>
          <p:nvPr/>
        </p:nvCxnSpPr>
        <p:spPr>
          <a:xfrm flipH="1">
            <a:off x="5587950" y="1766375"/>
            <a:ext cx="300" cy="180300"/>
          </a:xfrm>
          <a:prstGeom prst="straightConnector1">
            <a:avLst/>
          </a:prstGeom>
          <a:noFill/>
          <a:ln w="9525" cap="flat" cmpd="sng">
            <a:solidFill>
              <a:srgbClr val="3C78D8"/>
            </a:solidFill>
            <a:prstDash val="solid"/>
            <a:round/>
            <a:headEnd type="none" w="med" len="med"/>
            <a:tailEnd type="none" w="med" len="med"/>
          </a:ln>
        </p:spPr>
      </p:cxnSp>
      <p:cxnSp>
        <p:nvCxnSpPr>
          <p:cNvPr id="316" name="Google Shape;316;p19"/>
          <p:cNvCxnSpPr>
            <a:endCxn id="311" idx="1"/>
          </p:cNvCxnSpPr>
          <p:nvPr/>
        </p:nvCxnSpPr>
        <p:spPr>
          <a:xfrm rot="10800000" flipH="1">
            <a:off x="5586588" y="1848175"/>
            <a:ext cx="85500" cy="900"/>
          </a:xfrm>
          <a:prstGeom prst="straightConnector1">
            <a:avLst/>
          </a:prstGeom>
          <a:noFill/>
          <a:ln w="9525" cap="flat" cmpd="sng">
            <a:solidFill>
              <a:srgbClr val="3C78D8"/>
            </a:solidFill>
            <a:prstDash val="solid"/>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“Quick” insertion sort</a:t>
            </a:r>
            <a:endParaRPr/>
          </a:p>
        </p:txBody>
      </p:sp>
      <p:sp>
        <p:nvSpPr>
          <p:cNvPr id="322" name="Google Shape;322;p20"/>
          <p:cNvSpPr txBox="1"/>
          <p:nvPr/>
        </p:nvSpPr>
        <p:spPr>
          <a:xfrm>
            <a:off x="314450" y="969700"/>
            <a:ext cx="1963200" cy="39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1800" u="sng">
                <a:solidFill>
                  <a:schemeClr val="dk2"/>
                </a:solidFill>
              </a:rPr>
              <a:t>Our work</a:t>
            </a:r>
            <a:endParaRPr sz="1800" u="sng">
              <a:solidFill>
                <a:schemeClr val="dk2"/>
              </a:solidFill>
            </a:endParaRPr>
          </a:p>
        </p:txBody>
      </p:sp>
      <p:sp>
        <p:nvSpPr>
          <p:cNvPr id="323" name="Google Shape;323;p20"/>
          <p:cNvSpPr txBox="1">
            <a:spLocks noGrp="1"/>
          </p:cNvSpPr>
          <p:nvPr>
            <p:ph type="body" idx="1"/>
          </p:nvPr>
        </p:nvSpPr>
        <p:spPr>
          <a:xfrm>
            <a:off x="602100" y="1367500"/>
            <a:ext cx="7939800" cy="2775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zh-TW"/>
              <a:t>use only </a:t>
            </a:r>
            <a:r>
              <a:rPr lang="zh-TW" u="sng">
                <a:solidFill>
                  <a:srgbClr val="FF0000"/>
                </a:solidFill>
              </a:rPr>
              <a:t>1 comparator</a:t>
            </a:r>
            <a:r>
              <a:rPr lang="zh-TW"/>
              <a:t> </a:t>
            </a:r>
            <a:endParaRPr/>
          </a:p>
          <a:p>
            <a:pPr marL="457200" lvl="0" indent="-342900" algn="l" rtl="0">
              <a:spcBef>
                <a:spcPts val="0"/>
              </a:spcBef>
              <a:spcAft>
                <a:spcPts val="0"/>
              </a:spcAft>
              <a:buSzPts val="1800"/>
              <a:buChar char="●"/>
            </a:pPr>
            <a:r>
              <a:rPr lang="zh-TW"/>
              <a:t>although quicksort may be more efficient and powerful in C++, however, in this project, we use verilog code for coding and the input sequence comes in serial, so we think using </a:t>
            </a:r>
            <a:r>
              <a:rPr lang="zh-TW" u="sng">
                <a:solidFill>
                  <a:srgbClr val="FF0000"/>
                </a:solidFill>
              </a:rPr>
              <a:t>insertion sort</a:t>
            </a:r>
            <a:r>
              <a:rPr lang="zh-TW"/>
              <a:t> will be more suitable.</a:t>
            </a:r>
            <a:endParaRPr/>
          </a:p>
          <a:p>
            <a:pPr marL="457200" lvl="0" indent="-342900" algn="l" rtl="0">
              <a:spcBef>
                <a:spcPts val="0"/>
              </a:spcBef>
              <a:spcAft>
                <a:spcPts val="0"/>
              </a:spcAft>
              <a:buSzPts val="1800"/>
              <a:buChar char="●"/>
            </a:pPr>
            <a:r>
              <a:rPr lang="zh-TW"/>
              <a:t>because insertion sort is also </a:t>
            </a:r>
            <a:r>
              <a:rPr lang="zh-TW" u="sng">
                <a:solidFill>
                  <a:srgbClr val="FF0000"/>
                </a:solidFill>
              </a:rPr>
              <a:t>in-place</a:t>
            </a:r>
            <a:r>
              <a:rPr lang="zh-TW"/>
              <a:t>, we can use about only 12 registers to sort 10 elements (2 more for buffering)</a:t>
            </a:r>
            <a:endParaRPr/>
          </a:p>
          <a:p>
            <a:pPr marL="457200" lvl="0" indent="-342900" algn="l" rtl="0">
              <a:spcBef>
                <a:spcPts val="0"/>
              </a:spcBef>
              <a:spcAft>
                <a:spcPts val="0"/>
              </a:spcAft>
              <a:buSzPts val="1800"/>
              <a:buChar char="●"/>
            </a:pPr>
            <a:r>
              <a:rPr lang="zh-TW"/>
              <a:t>If DMA is fast enough to send and receive the input/output data, the insertion sort process in our design totally costs about </a:t>
            </a:r>
            <a:r>
              <a:rPr lang="zh-TW" u="sng">
                <a:solidFill>
                  <a:srgbClr val="FF0000"/>
                </a:solidFill>
              </a:rPr>
              <a:t>53 cycles</a:t>
            </a:r>
            <a:r>
              <a:rPr lang="zh-TW"/>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UART</a:t>
            </a:r>
            <a:endParaRPr/>
          </a:p>
        </p:txBody>
      </p:sp>
      <p:sp>
        <p:nvSpPr>
          <p:cNvPr id="329" name="Google Shape;329;p21"/>
          <p:cNvSpPr txBox="1"/>
          <p:nvPr/>
        </p:nvSpPr>
        <p:spPr>
          <a:xfrm>
            <a:off x="314450" y="969700"/>
            <a:ext cx="1963200" cy="29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1800" u="sng">
                <a:solidFill>
                  <a:schemeClr val="dk2"/>
                </a:solidFill>
              </a:rPr>
              <a:t>Block diagram</a:t>
            </a:r>
            <a:endParaRPr sz="1800" u="sng">
              <a:solidFill>
                <a:schemeClr val="dk2"/>
              </a:solidFill>
            </a:endParaRPr>
          </a:p>
        </p:txBody>
      </p:sp>
      <p:sp>
        <p:nvSpPr>
          <p:cNvPr id="330" name="Google Shape;330;p21"/>
          <p:cNvSpPr/>
          <p:nvPr/>
        </p:nvSpPr>
        <p:spPr>
          <a:xfrm>
            <a:off x="1522150" y="1866000"/>
            <a:ext cx="6731400" cy="2665800"/>
          </a:xfrm>
          <a:prstGeom prst="rect">
            <a:avLst/>
          </a:prstGeom>
          <a:solidFill>
            <a:srgbClr val="FFF2CC"/>
          </a:solidFill>
          <a:ln w="9525" cap="flat" cmpd="sng">
            <a:solidFill>
              <a:srgbClr val="FFE599"/>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zh-TW">
                <a:solidFill>
                  <a:schemeClr val="dk2"/>
                </a:solidFill>
              </a:rPr>
              <a:t>                                                                                                                 </a:t>
            </a:r>
            <a:r>
              <a:rPr lang="zh-TW" sz="2200">
                <a:solidFill>
                  <a:schemeClr val="dk2"/>
                </a:solidFill>
              </a:rPr>
              <a:t>UART</a:t>
            </a:r>
            <a:endParaRPr sz="2200">
              <a:solidFill>
                <a:schemeClr val="dk2"/>
              </a:solidFill>
            </a:endParaRPr>
          </a:p>
          <a:p>
            <a:pPr marL="0" lvl="0" indent="0" algn="ctr" rtl="0">
              <a:spcBef>
                <a:spcPts val="0"/>
              </a:spcBef>
              <a:spcAft>
                <a:spcPts val="0"/>
              </a:spcAft>
              <a:buNone/>
            </a:pPr>
            <a:r>
              <a:rPr lang="zh-TW">
                <a:solidFill>
                  <a:schemeClr val="dk2"/>
                </a:solidFill>
              </a:rPr>
              <a:t>                                                                  </a:t>
            </a:r>
            <a:endParaRPr>
              <a:solidFill>
                <a:schemeClr val="dk2"/>
              </a:solidFill>
            </a:endParaRPr>
          </a:p>
          <a:p>
            <a:pPr marL="0" lvl="0" indent="0" algn="ctr" rtl="0">
              <a:spcBef>
                <a:spcPts val="0"/>
              </a:spcBef>
              <a:spcAft>
                <a:spcPts val="0"/>
              </a:spcAft>
              <a:buNone/>
            </a:pPr>
            <a:r>
              <a:rPr lang="zh-TW">
                <a:solidFill>
                  <a:schemeClr val="dk2"/>
                </a:solidFill>
              </a:rPr>
              <a:t>  									       		         </a:t>
            </a:r>
            <a:endParaRPr>
              <a:solidFill>
                <a:schemeClr val="dk2"/>
              </a:solidFill>
            </a:endParaRPr>
          </a:p>
        </p:txBody>
      </p:sp>
      <p:sp>
        <p:nvSpPr>
          <p:cNvPr id="331" name="Google Shape;331;p21"/>
          <p:cNvSpPr/>
          <p:nvPr/>
        </p:nvSpPr>
        <p:spPr>
          <a:xfrm>
            <a:off x="1698250" y="2956163"/>
            <a:ext cx="6379200" cy="1470900"/>
          </a:xfrm>
          <a:prstGeom prst="rect">
            <a:avLst/>
          </a:prstGeom>
          <a:solidFill>
            <a:srgbClr val="D9EAD3"/>
          </a:solidFill>
          <a:ln w="9525" cap="flat" cmpd="sng">
            <a:solidFill>
              <a:srgbClr val="B6D7A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TW">
                <a:solidFill>
                  <a:schemeClr val="dk2"/>
                </a:solidFill>
              </a:rPr>
              <a:t>         </a:t>
            </a:r>
            <a:r>
              <a:rPr lang="zh-TW" sz="2200">
                <a:solidFill>
                  <a:schemeClr val="dk2"/>
                </a:solidFill>
              </a:rPr>
              <a:t>uart_ctrl</a:t>
            </a:r>
            <a:endParaRPr sz="2200">
              <a:solidFill>
                <a:schemeClr val="dk2"/>
              </a:solidFill>
            </a:endParaRPr>
          </a:p>
        </p:txBody>
      </p:sp>
      <p:sp>
        <p:nvSpPr>
          <p:cNvPr id="332" name="Google Shape;332;p21"/>
          <p:cNvSpPr/>
          <p:nvPr/>
        </p:nvSpPr>
        <p:spPr>
          <a:xfrm>
            <a:off x="3828315" y="3822025"/>
            <a:ext cx="1785900" cy="456900"/>
          </a:xfrm>
          <a:prstGeom prst="rect">
            <a:avLst/>
          </a:prstGeom>
          <a:solidFill>
            <a:srgbClr val="CFE2F3"/>
          </a:solidFill>
          <a:ln w="9525" cap="flat" cmpd="sng">
            <a:solidFill>
              <a:srgbClr val="9FC5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a:solidFill>
                  <a:schemeClr val="dk2"/>
                </a:solidFill>
              </a:rPr>
              <a:t>uart_rx</a:t>
            </a:r>
            <a:endParaRPr>
              <a:solidFill>
                <a:schemeClr val="dk2"/>
              </a:solidFill>
            </a:endParaRPr>
          </a:p>
        </p:txBody>
      </p:sp>
      <p:sp>
        <p:nvSpPr>
          <p:cNvPr id="333" name="Google Shape;333;p21"/>
          <p:cNvSpPr/>
          <p:nvPr/>
        </p:nvSpPr>
        <p:spPr>
          <a:xfrm>
            <a:off x="5973971" y="3822025"/>
            <a:ext cx="1785900" cy="456900"/>
          </a:xfrm>
          <a:prstGeom prst="rect">
            <a:avLst/>
          </a:prstGeom>
          <a:solidFill>
            <a:srgbClr val="F4CCCC"/>
          </a:solid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a:solidFill>
                  <a:schemeClr val="dk2"/>
                </a:solidFill>
              </a:rPr>
              <a:t>uart_tx</a:t>
            </a:r>
            <a:endParaRPr>
              <a:solidFill>
                <a:schemeClr val="dk2"/>
              </a:solidFill>
            </a:endParaRPr>
          </a:p>
        </p:txBody>
      </p:sp>
      <p:sp>
        <p:nvSpPr>
          <p:cNvPr id="334" name="Google Shape;334;p21"/>
          <p:cNvSpPr/>
          <p:nvPr/>
        </p:nvSpPr>
        <p:spPr>
          <a:xfrm>
            <a:off x="3828315" y="3083350"/>
            <a:ext cx="1785900" cy="572700"/>
          </a:xfrm>
          <a:prstGeom prst="rect">
            <a:avLst/>
          </a:prstGeom>
          <a:solidFill>
            <a:srgbClr val="B6D7A8"/>
          </a:solidFill>
          <a:ln w="9525" cap="flat" cmpd="sng">
            <a:solidFill>
              <a:srgbClr val="93C47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a:solidFill>
                  <a:schemeClr val="dk2"/>
                </a:solidFill>
              </a:rPr>
              <a:t>rx buffer</a:t>
            </a:r>
            <a:endParaRPr>
              <a:solidFill>
                <a:schemeClr val="dk2"/>
              </a:solidFill>
            </a:endParaRPr>
          </a:p>
        </p:txBody>
      </p:sp>
      <p:sp>
        <p:nvSpPr>
          <p:cNvPr id="335" name="Google Shape;335;p21"/>
          <p:cNvSpPr/>
          <p:nvPr/>
        </p:nvSpPr>
        <p:spPr>
          <a:xfrm>
            <a:off x="5973971" y="3083350"/>
            <a:ext cx="1785900" cy="572700"/>
          </a:xfrm>
          <a:prstGeom prst="rect">
            <a:avLst/>
          </a:prstGeom>
          <a:solidFill>
            <a:srgbClr val="B6D7A8"/>
          </a:solidFill>
          <a:ln w="9525" cap="flat" cmpd="sng">
            <a:solidFill>
              <a:srgbClr val="93C47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a:solidFill>
                  <a:schemeClr val="dk2"/>
                </a:solidFill>
              </a:rPr>
              <a:t>tx buffer</a:t>
            </a:r>
            <a:endParaRPr>
              <a:solidFill>
                <a:schemeClr val="dk2"/>
              </a:solidFill>
            </a:endParaRPr>
          </a:p>
        </p:txBody>
      </p:sp>
      <p:cxnSp>
        <p:nvCxnSpPr>
          <p:cNvPr id="336" name="Google Shape;336;p21"/>
          <p:cNvCxnSpPr>
            <a:stCxn id="334" idx="2"/>
            <a:endCxn id="332" idx="0"/>
          </p:cNvCxnSpPr>
          <p:nvPr/>
        </p:nvCxnSpPr>
        <p:spPr>
          <a:xfrm>
            <a:off x="4721265" y="3656050"/>
            <a:ext cx="0" cy="165900"/>
          </a:xfrm>
          <a:prstGeom prst="straightConnector1">
            <a:avLst/>
          </a:prstGeom>
          <a:noFill/>
          <a:ln w="9525" cap="flat" cmpd="sng">
            <a:solidFill>
              <a:srgbClr val="38761D"/>
            </a:solidFill>
            <a:prstDash val="solid"/>
            <a:round/>
            <a:headEnd type="stealth" w="med" len="med"/>
            <a:tailEnd type="none" w="med" len="med"/>
          </a:ln>
        </p:spPr>
      </p:cxnSp>
      <p:cxnSp>
        <p:nvCxnSpPr>
          <p:cNvPr id="337" name="Google Shape;337;p21"/>
          <p:cNvCxnSpPr/>
          <p:nvPr/>
        </p:nvCxnSpPr>
        <p:spPr>
          <a:xfrm>
            <a:off x="6866944" y="3656050"/>
            <a:ext cx="0" cy="165900"/>
          </a:xfrm>
          <a:prstGeom prst="straightConnector1">
            <a:avLst/>
          </a:prstGeom>
          <a:noFill/>
          <a:ln w="9525" cap="flat" cmpd="sng">
            <a:solidFill>
              <a:srgbClr val="38761D"/>
            </a:solidFill>
            <a:prstDash val="solid"/>
            <a:round/>
            <a:headEnd type="none" w="med" len="med"/>
            <a:tailEnd type="stealth" w="med" len="med"/>
          </a:ln>
        </p:spPr>
      </p:cxnSp>
      <p:cxnSp>
        <p:nvCxnSpPr>
          <p:cNvPr id="338" name="Google Shape;338;p21"/>
          <p:cNvCxnSpPr/>
          <p:nvPr/>
        </p:nvCxnSpPr>
        <p:spPr>
          <a:xfrm flipH="1">
            <a:off x="4720089" y="4278925"/>
            <a:ext cx="1200" cy="246600"/>
          </a:xfrm>
          <a:prstGeom prst="straightConnector1">
            <a:avLst/>
          </a:prstGeom>
          <a:noFill/>
          <a:ln w="9525" cap="flat" cmpd="sng">
            <a:solidFill>
              <a:srgbClr val="3C78D8"/>
            </a:solidFill>
            <a:prstDash val="solid"/>
            <a:round/>
            <a:headEnd type="stealth" w="med" len="med"/>
            <a:tailEnd type="none" w="med" len="med"/>
          </a:ln>
        </p:spPr>
      </p:cxnSp>
      <p:cxnSp>
        <p:nvCxnSpPr>
          <p:cNvPr id="339" name="Google Shape;339;p21"/>
          <p:cNvCxnSpPr/>
          <p:nvPr/>
        </p:nvCxnSpPr>
        <p:spPr>
          <a:xfrm flipH="1">
            <a:off x="6866348" y="4278925"/>
            <a:ext cx="1200" cy="246600"/>
          </a:xfrm>
          <a:prstGeom prst="straightConnector1">
            <a:avLst/>
          </a:prstGeom>
          <a:noFill/>
          <a:ln w="9525" cap="flat" cmpd="sng">
            <a:solidFill>
              <a:srgbClr val="990000"/>
            </a:solidFill>
            <a:prstDash val="solid"/>
            <a:round/>
            <a:headEnd type="none" w="med" len="med"/>
            <a:tailEnd type="stealth" w="med" len="med"/>
          </a:ln>
        </p:spPr>
      </p:cxnSp>
      <p:sp>
        <p:nvSpPr>
          <p:cNvPr id="340" name="Google Shape;340;p21"/>
          <p:cNvSpPr txBox="1"/>
          <p:nvPr/>
        </p:nvSpPr>
        <p:spPr>
          <a:xfrm>
            <a:off x="4110062" y="4521100"/>
            <a:ext cx="1221300" cy="42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zh-TW" sz="1800">
                <a:solidFill>
                  <a:schemeClr val="dk2"/>
                </a:solidFill>
              </a:rPr>
              <a:t>rx signals</a:t>
            </a:r>
            <a:endParaRPr sz="1800">
              <a:solidFill>
                <a:schemeClr val="dk2"/>
              </a:solidFill>
            </a:endParaRPr>
          </a:p>
        </p:txBody>
      </p:sp>
      <p:sp>
        <p:nvSpPr>
          <p:cNvPr id="341" name="Google Shape;341;p21"/>
          <p:cNvSpPr txBox="1"/>
          <p:nvPr/>
        </p:nvSpPr>
        <p:spPr>
          <a:xfrm>
            <a:off x="6256274" y="4521100"/>
            <a:ext cx="1221300" cy="42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zh-TW" sz="1800">
                <a:solidFill>
                  <a:schemeClr val="dk2"/>
                </a:solidFill>
              </a:rPr>
              <a:t>tx signals</a:t>
            </a:r>
            <a:endParaRPr sz="1800">
              <a:solidFill>
                <a:schemeClr val="dk2"/>
              </a:solidFill>
            </a:endParaRPr>
          </a:p>
        </p:txBody>
      </p:sp>
      <p:sp>
        <p:nvSpPr>
          <p:cNvPr id="342" name="Google Shape;342;p21"/>
          <p:cNvSpPr/>
          <p:nvPr/>
        </p:nvSpPr>
        <p:spPr>
          <a:xfrm>
            <a:off x="2277650" y="2046600"/>
            <a:ext cx="1156500" cy="189600"/>
          </a:xfrm>
          <a:prstGeom prst="trapezoid">
            <a:avLst>
              <a:gd name="adj" fmla="val 47080"/>
            </a:avLst>
          </a:prstGeom>
          <a:solidFill>
            <a:srgbClr val="FFE599"/>
          </a:solidFill>
          <a:ln w="9525"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43" name="Google Shape;343;p21"/>
          <p:cNvSpPr/>
          <p:nvPr/>
        </p:nvSpPr>
        <p:spPr>
          <a:xfrm>
            <a:off x="1636100" y="2422825"/>
            <a:ext cx="1156500" cy="421500"/>
          </a:xfrm>
          <a:prstGeom prst="rect">
            <a:avLst/>
          </a:prstGeom>
          <a:solidFill>
            <a:srgbClr val="FFE599"/>
          </a:solidFill>
          <a:ln w="9525"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sz="1200">
                <a:solidFill>
                  <a:schemeClr val="dk2"/>
                </a:solidFill>
              </a:rPr>
              <a:t>count-down</a:t>
            </a:r>
            <a:endParaRPr sz="1200">
              <a:solidFill>
                <a:schemeClr val="dk2"/>
              </a:solidFill>
            </a:endParaRPr>
          </a:p>
          <a:p>
            <a:pPr marL="0" lvl="0" indent="0" algn="ctr" rtl="0">
              <a:spcBef>
                <a:spcPts val="0"/>
              </a:spcBef>
              <a:spcAft>
                <a:spcPts val="0"/>
              </a:spcAft>
              <a:buNone/>
            </a:pPr>
            <a:r>
              <a:rPr lang="zh-TW" sz="1200">
                <a:solidFill>
                  <a:schemeClr val="dk2"/>
                </a:solidFill>
              </a:rPr>
              <a:t>counter</a:t>
            </a:r>
            <a:endParaRPr sz="1200">
              <a:solidFill>
                <a:schemeClr val="dk2"/>
              </a:solidFill>
            </a:endParaRPr>
          </a:p>
        </p:txBody>
      </p:sp>
      <p:sp>
        <p:nvSpPr>
          <p:cNvPr id="344" name="Google Shape;344;p21"/>
          <p:cNvSpPr/>
          <p:nvPr/>
        </p:nvSpPr>
        <p:spPr>
          <a:xfrm>
            <a:off x="2958800" y="2422825"/>
            <a:ext cx="1081200" cy="421500"/>
          </a:xfrm>
          <a:prstGeom prst="rect">
            <a:avLst/>
          </a:prstGeom>
          <a:solidFill>
            <a:srgbClr val="FFE599"/>
          </a:solidFill>
          <a:ln w="9525"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sz="1200">
                <a:solidFill>
                  <a:schemeClr val="dk2"/>
                </a:solidFill>
              </a:rPr>
              <a:t>rx counter</a:t>
            </a:r>
            <a:endParaRPr sz="1200">
              <a:solidFill>
                <a:schemeClr val="dk2"/>
              </a:solidFill>
            </a:endParaRPr>
          </a:p>
        </p:txBody>
      </p:sp>
      <p:cxnSp>
        <p:nvCxnSpPr>
          <p:cNvPr id="345" name="Google Shape;345;p21"/>
          <p:cNvCxnSpPr/>
          <p:nvPr/>
        </p:nvCxnSpPr>
        <p:spPr>
          <a:xfrm rot="10800000">
            <a:off x="2678200" y="2236200"/>
            <a:ext cx="3000" cy="133200"/>
          </a:xfrm>
          <a:prstGeom prst="straightConnector1">
            <a:avLst/>
          </a:prstGeom>
          <a:noFill/>
          <a:ln w="9525" cap="flat" cmpd="sng">
            <a:solidFill>
              <a:srgbClr val="F1C232"/>
            </a:solidFill>
            <a:prstDash val="solid"/>
            <a:round/>
            <a:headEnd type="none" w="med" len="med"/>
            <a:tailEnd type="stealth" w="med" len="med"/>
          </a:ln>
        </p:spPr>
      </p:cxnSp>
      <p:cxnSp>
        <p:nvCxnSpPr>
          <p:cNvPr id="346" name="Google Shape;346;p21"/>
          <p:cNvCxnSpPr/>
          <p:nvPr/>
        </p:nvCxnSpPr>
        <p:spPr>
          <a:xfrm rot="10800000">
            <a:off x="3027175" y="2236200"/>
            <a:ext cx="3000" cy="133200"/>
          </a:xfrm>
          <a:prstGeom prst="straightConnector1">
            <a:avLst/>
          </a:prstGeom>
          <a:noFill/>
          <a:ln w="9525" cap="flat" cmpd="sng">
            <a:solidFill>
              <a:srgbClr val="F1C232"/>
            </a:solidFill>
            <a:prstDash val="solid"/>
            <a:round/>
            <a:headEnd type="none" w="med" len="med"/>
            <a:tailEnd type="stealth" w="med" len="med"/>
          </a:ln>
        </p:spPr>
      </p:cxnSp>
      <p:cxnSp>
        <p:nvCxnSpPr>
          <p:cNvPr id="347" name="Google Shape;347;p21"/>
          <p:cNvCxnSpPr/>
          <p:nvPr/>
        </p:nvCxnSpPr>
        <p:spPr>
          <a:xfrm rot="10800000">
            <a:off x="2213925" y="2366050"/>
            <a:ext cx="470400" cy="0"/>
          </a:xfrm>
          <a:prstGeom prst="straightConnector1">
            <a:avLst/>
          </a:prstGeom>
          <a:noFill/>
          <a:ln w="9525" cap="flat" cmpd="sng">
            <a:solidFill>
              <a:srgbClr val="F1C232"/>
            </a:solidFill>
            <a:prstDash val="solid"/>
            <a:round/>
            <a:headEnd type="none" w="med" len="med"/>
            <a:tailEnd type="none" w="med" len="med"/>
          </a:ln>
        </p:spPr>
      </p:cxnSp>
      <p:cxnSp>
        <p:nvCxnSpPr>
          <p:cNvPr id="348" name="Google Shape;348;p21"/>
          <p:cNvCxnSpPr>
            <a:stCxn id="343" idx="0"/>
          </p:cNvCxnSpPr>
          <p:nvPr/>
        </p:nvCxnSpPr>
        <p:spPr>
          <a:xfrm rot="10800000">
            <a:off x="2214050" y="2363425"/>
            <a:ext cx="300" cy="59400"/>
          </a:xfrm>
          <a:prstGeom prst="straightConnector1">
            <a:avLst/>
          </a:prstGeom>
          <a:noFill/>
          <a:ln w="9525" cap="flat" cmpd="sng">
            <a:solidFill>
              <a:srgbClr val="F1C232"/>
            </a:solidFill>
            <a:prstDash val="solid"/>
            <a:round/>
            <a:headEnd type="none" w="med" len="med"/>
            <a:tailEnd type="none" w="med" len="med"/>
          </a:ln>
        </p:spPr>
      </p:cxnSp>
      <p:cxnSp>
        <p:nvCxnSpPr>
          <p:cNvPr id="349" name="Google Shape;349;p21"/>
          <p:cNvCxnSpPr/>
          <p:nvPr/>
        </p:nvCxnSpPr>
        <p:spPr>
          <a:xfrm rot="10800000">
            <a:off x="3027175" y="2369400"/>
            <a:ext cx="470400" cy="0"/>
          </a:xfrm>
          <a:prstGeom prst="straightConnector1">
            <a:avLst/>
          </a:prstGeom>
          <a:noFill/>
          <a:ln w="9525" cap="flat" cmpd="sng">
            <a:solidFill>
              <a:srgbClr val="F1C232"/>
            </a:solidFill>
            <a:prstDash val="solid"/>
            <a:round/>
            <a:headEnd type="none" w="med" len="med"/>
            <a:tailEnd type="none" w="med" len="med"/>
          </a:ln>
        </p:spPr>
      </p:cxnSp>
      <p:cxnSp>
        <p:nvCxnSpPr>
          <p:cNvPr id="350" name="Google Shape;350;p21"/>
          <p:cNvCxnSpPr/>
          <p:nvPr/>
        </p:nvCxnSpPr>
        <p:spPr>
          <a:xfrm rot="10800000">
            <a:off x="3499250" y="2363425"/>
            <a:ext cx="300" cy="59400"/>
          </a:xfrm>
          <a:prstGeom prst="straightConnector1">
            <a:avLst/>
          </a:prstGeom>
          <a:noFill/>
          <a:ln w="9525" cap="flat" cmpd="sng">
            <a:solidFill>
              <a:srgbClr val="F1C232"/>
            </a:solidFill>
            <a:prstDash val="solid"/>
            <a:round/>
            <a:headEnd type="none" w="med" len="med"/>
            <a:tailEnd type="none" w="med" len="med"/>
          </a:ln>
        </p:spPr>
      </p:cxnSp>
      <p:cxnSp>
        <p:nvCxnSpPr>
          <p:cNvPr id="351" name="Google Shape;351;p21"/>
          <p:cNvCxnSpPr/>
          <p:nvPr/>
        </p:nvCxnSpPr>
        <p:spPr>
          <a:xfrm rot="10800000">
            <a:off x="2853800" y="1866000"/>
            <a:ext cx="3600" cy="180600"/>
          </a:xfrm>
          <a:prstGeom prst="straightConnector1">
            <a:avLst/>
          </a:prstGeom>
          <a:noFill/>
          <a:ln w="9525" cap="flat" cmpd="sng">
            <a:solidFill>
              <a:srgbClr val="F1C232"/>
            </a:solidFill>
            <a:prstDash val="solid"/>
            <a:round/>
            <a:headEnd type="none" w="med" len="med"/>
            <a:tailEnd type="stealth" w="med" len="med"/>
          </a:ln>
        </p:spPr>
      </p:cxnSp>
      <p:sp>
        <p:nvSpPr>
          <p:cNvPr id="352" name="Google Shape;352;p21"/>
          <p:cNvSpPr txBox="1"/>
          <p:nvPr/>
        </p:nvSpPr>
        <p:spPr>
          <a:xfrm>
            <a:off x="2244962" y="1367300"/>
            <a:ext cx="1221300" cy="42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zh-TW" sz="1800">
                <a:solidFill>
                  <a:schemeClr val="dk2"/>
                </a:solidFill>
              </a:rPr>
              <a:t>user_irq</a:t>
            </a:r>
            <a:endParaRPr sz="1800">
              <a:solidFill>
                <a:schemeClr val="dk2"/>
              </a:solidFill>
            </a:endParaRPr>
          </a:p>
        </p:txBody>
      </p:sp>
      <p:cxnSp>
        <p:nvCxnSpPr>
          <p:cNvPr id="353" name="Google Shape;353;p21"/>
          <p:cNvCxnSpPr>
            <a:stCxn id="334" idx="0"/>
          </p:cNvCxnSpPr>
          <p:nvPr/>
        </p:nvCxnSpPr>
        <p:spPr>
          <a:xfrm rot="10800000" flipH="1">
            <a:off x="4721265" y="2810350"/>
            <a:ext cx="1500" cy="273000"/>
          </a:xfrm>
          <a:prstGeom prst="straightConnector1">
            <a:avLst/>
          </a:prstGeom>
          <a:noFill/>
          <a:ln w="9525" cap="flat" cmpd="sng">
            <a:solidFill>
              <a:srgbClr val="38761D"/>
            </a:solidFill>
            <a:prstDash val="solid"/>
            <a:round/>
            <a:headEnd type="none" w="med" len="med"/>
            <a:tailEnd type="stealth" w="med" len="med"/>
          </a:ln>
        </p:spPr>
      </p:cxnSp>
      <p:cxnSp>
        <p:nvCxnSpPr>
          <p:cNvPr id="354" name="Google Shape;354;p21"/>
          <p:cNvCxnSpPr/>
          <p:nvPr/>
        </p:nvCxnSpPr>
        <p:spPr>
          <a:xfrm rot="10800000" flipH="1">
            <a:off x="6866190" y="2810350"/>
            <a:ext cx="1500" cy="273000"/>
          </a:xfrm>
          <a:prstGeom prst="straightConnector1">
            <a:avLst/>
          </a:prstGeom>
          <a:noFill/>
          <a:ln w="9525" cap="flat" cmpd="sng">
            <a:solidFill>
              <a:srgbClr val="38761D"/>
            </a:solidFill>
            <a:prstDash val="solid"/>
            <a:round/>
            <a:headEnd type="stealth" w="med" len="med"/>
            <a:tailEnd type="none" w="med" len="med"/>
          </a:ln>
        </p:spPr>
      </p:cxnSp>
      <p:sp>
        <p:nvSpPr>
          <p:cNvPr id="355" name="Google Shape;355;p21"/>
          <p:cNvSpPr/>
          <p:nvPr/>
        </p:nvSpPr>
        <p:spPr>
          <a:xfrm>
            <a:off x="4449200" y="2518150"/>
            <a:ext cx="2650200" cy="292200"/>
          </a:xfrm>
          <a:prstGeom prst="rect">
            <a:avLst/>
          </a:prstGeom>
          <a:solidFill>
            <a:srgbClr val="FFE599"/>
          </a:solidFill>
          <a:ln w="9525"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zh-TW" sz="1200">
                <a:solidFill>
                  <a:schemeClr val="dk2"/>
                </a:solidFill>
              </a:rPr>
              <a:t>wishbone decoder</a:t>
            </a:r>
            <a:endParaRPr sz="1200">
              <a:solidFill>
                <a:schemeClr val="dk2"/>
              </a:solidFill>
            </a:endParaRPr>
          </a:p>
        </p:txBody>
      </p:sp>
      <p:cxnSp>
        <p:nvCxnSpPr>
          <p:cNvPr id="356" name="Google Shape;356;p21"/>
          <p:cNvCxnSpPr/>
          <p:nvPr/>
        </p:nvCxnSpPr>
        <p:spPr>
          <a:xfrm rot="10800000" flipH="1">
            <a:off x="5614400" y="1868400"/>
            <a:ext cx="7800" cy="645600"/>
          </a:xfrm>
          <a:prstGeom prst="straightConnector1">
            <a:avLst/>
          </a:prstGeom>
          <a:noFill/>
          <a:ln w="9525" cap="flat" cmpd="sng">
            <a:solidFill>
              <a:srgbClr val="F1C232"/>
            </a:solidFill>
            <a:prstDash val="solid"/>
            <a:round/>
            <a:headEnd type="none" w="med" len="med"/>
            <a:tailEnd type="stealth" w="med" len="med"/>
          </a:ln>
        </p:spPr>
      </p:cxnSp>
      <p:cxnSp>
        <p:nvCxnSpPr>
          <p:cNvPr id="357" name="Google Shape;357;p21"/>
          <p:cNvCxnSpPr/>
          <p:nvPr/>
        </p:nvCxnSpPr>
        <p:spPr>
          <a:xfrm rot="10800000" flipH="1">
            <a:off x="5961450" y="1871700"/>
            <a:ext cx="2400" cy="643500"/>
          </a:xfrm>
          <a:prstGeom prst="straightConnector1">
            <a:avLst/>
          </a:prstGeom>
          <a:noFill/>
          <a:ln w="9525" cap="flat" cmpd="sng">
            <a:solidFill>
              <a:srgbClr val="F1C232"/>
            </a:solidFill>
            <a:prstDash val="solid"/>
            <a:round/>
            <a:headEnd type="stealth" w="med" len="med"/>
            <a:tailEnd type="none" w="med" len="med"/>
          </a:ln>
        </p:spPr>
      </p:cxnSp>
      <p:sp>
        <p:nvSpPr>
          <p:cNvPr id="358" name="Google Shape;358;p21"/>
          <p:cNvSpPr txBox="1"/>
          <p:nvPr/>
        </p:nvSpPr>
        <p:spPr>
          <a:xfrm>
            <a:off x="4637591" y="1404750"/>
            <a:ext cx="2168400" cy="42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zh-TW" sz="1800">
                <a:solidFill>
                  <a:schemeClr val="dk2"/>
                </a:solidFill>
              </a:rPr>
              <a:t>wishbone signals</a:t>
            </a:r>
            <a:endParaRPr sz="1800">
              <a:solidFill>
                <a:schemeClr val="dk2"/>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1756</Words>
  <Application>Microsoft Office PowerPoint</Application>
  <PresentationFormat>如螢幕大小 (16:9)</PresentationFormat>
  <Paragraphs>332</Paragraphs>
  <Slides>21</Slides>
  <Notes>21</Notes>
  <HiddenSlides>0</HiddenSlides>
  <MMClips>0</MMClips>
  <ScaleCrop>false</ScaleCrop>
  <HeadingPairs>
    <vt:vector size="6" baseType="variant">
      <vt:variant>
        <vt:lpstr>使用字型</vt:lpstr>
      </vt:variant>
      <vt:variant>
        <vt:i4>1</vt:i4>
      </vt:variant>
      <vt:variant>
        <vt:lpstr>佈景主題</vt:lpstr>
      </vt:variant>
      <vt:variant>
        <vt:i4>1</vt:i4>
      </vt:variant>
      <vt:variant>
        <vt:lpstr>投影片標題</vt:lpstr>
      </vt:variant>
      <vt:variant>
        <vt:i4>21</vt:i4>
      </vt:variant>
    </vt:vector>
  </HeadingPairs>
  <TitlesOfParts>
    <vt:vector size="23" baseType="lpstr">
      <vt:lpstr>Arial</vt:lpstr>
      <vt:lpstr>Simple Light</vt:lpstr>
      <vt:lpstr>SoC final project </vt:lpstr>
      <vt:lpstr>Block Diagram</vt:lpstr>
      <vt:lpstr>FIR</vt:lpstr>
      <vt:lpstr>FIR</vt:lpstr>
      <vt:lpstr>Matmul</vt:lpstr>
      <vt:lpstr>Matmul</vt:lpstr>
      <vt:lpstr>“Quick” insertion sort</vt:lpstr>
      <vt:lpstr>“Quick” insertion sort</vt:lpstr>
      <vt:lpstr>UART</vt:lpstr>
      <vt:lpstr>UART</vt:lpstr>
      <vt:lpstr>Direct Memory Access</vt:lpstr>
      <vt:lpstr>Direct Memory Access</vt:lpstr>
      <vt:lpstr>Direct Memory Access</vt:lpstr>
      <vt:lpstr>Arbiter</vt:lpstr>
      <vt:lpstr>Arbiter</vt:lpstr>
      <vt:lpstr>SDRAM controller</vt:lpstr>
      <vt:lpstr>SDRAM controller</vt:lpstr>
      <vt:lpstr>SDRAM controller</vt:lpstr>
      <vt:lpstr>Simulation</vt:lpstr>
      <vt:lpstr>Result (Hardware)</vt:lpstr>
      <vt:lpstr>Result (UART)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 final project</dc:title>
  <dc:creator>Donghan</dc:creator>
  <cp:lastModifiedBy>b08901092@ntu.edu.tw</cp:lastModifiedBy>
  <cp:revision>1</cp:revision>
  <dcterms:modified xsi:type="dcterms:W3CDTF">2024-01-04T05:48:25Z</dcterms:modified>
</cp:coreProperties>
</file>